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804" r:id="rId4"/>
    <p:sldId id="1919" r:id="rId5"/>
    <p:sldId id="1778" r:id="rId6"/>
    <p:sldId id="1814" r:id="rId7"/>
    <p:sldId id="2052" r:id="rId8"/>
    <p:sldId id="2053" r:id="rId9"/>
    <p:sldId id="2042" r:id="rId10"/>
    <p:sldId id="2043" r:id="rId11"/>
    <p:sldId id="2044" r:id="rId12"/>
    <p:sldId id="2056" r:id="rId13"/>
    <p:sldId id="2057" r:id="rId14"/>
    <p:sldId id="2051" r:id="rId15"/>
    <p:sldId id="2058" r:id="rId16"/>
    <p:sldId id="2047" r:id="rId17"/>
    <p:sldId id="2048" r:id="rId18"/>
    <p:sldId id="2059" r:id="rId19"/>
    <p:sldId id="2054" r:id="rId20"/>
    <p:sldId id="2049" r:id="rId21"/>
    <p:sldId id="1790" r:id="rId22"/>
    <p:sldId id="2060" r:id="rId23"/>
    <p:sldId id="2061" r:id="rId24"/>
    <p:sldId id="1663" r:id="rId25"/>
    <p:sldId id="90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17375E"/>
    <a:srgbClr val="0D0D0D"/>
    <a:srgbClr val="000000"/>
    <a:srgbClr val="FFFFD1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22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66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01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78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32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902009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62327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6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631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34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9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+mj-lt"/>
                <a:ea typeface="+mj-ea"/>
                <a:cs typeface="+mj-cs"/>
              </a:rPr>
              <a:t>Otoño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2018/Tema: Bienvenidos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a casa: C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ómo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relacionarte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con las personas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iglesia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194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5: Auténtico Gozo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septiembre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2018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n-US" sz="2800" dirty="0"/>
              <a:t>1 </a:t>
            </a:r>
            <a:r>
              <a:rPr lang="en-US" sz="2800" dirty="0" err="1"/>
              <a:t>Tesalonicenses</a:t>
            </a:r>
            <a:r>
              <a:rPr lang="en-US" sz="2800" dirty="0"/>
              <a:t> 1:1-10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</a:t>
            </a:r>
            <a:r>
              <a:rPr lang="es-ES" sz="2800" baseline="30000" dirty="0"/>
              <a:t>4</a:t>
            </a:r>
            <a:r>
              <a:rPr lang="es-ES" sz="2800" dirty="0"/>
              <a:t>Porque conocemos, hermanos amados de Dios, vuestra elección; </a:t>
            </a:r>
            <a:r>
              <a:rPr lang="es-ES" sz="2800" baseline="30000" dirty="0"/>
              <a:t>5</a:t>
            </a:r>
            <a:r>
              <a:rPr lang="es-ES" sz="2800" dirty="0"/>
              <a:t>pues nuestro evangelio no </a:t>
            </a:r>
            <a:r>
              <a:rPr lang="es-ES" sz="2800" dirty="0" err="1"/>
              <a:t>lleg</a:t>
            </a:r>
            <a:r>
              <a:rPr lang="en-US" sz="2800" dirty="0"/>
              <a:t>ó a </a:t>
            </a:r>
            <a:r>
              <a:rPr lang="en-US" sz="2800" dirty="0" err="1"/>
              <a:t>vosotros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palabras </a:t>
            </a:r>
            <a:r>
              <a:rPr lang="en-US" sz="2800" dirty="0" err="1"/>
              <a:t>solamente</a:t>
            </a:r>
            <a:r>
              <a:rPr lang="en-US" sz="2800" dirty="0"/>
              <a:t>, </a:t>
            </a:r>
            <a:r>
              <a:rPr lang="en-US" sz="2800" dirty="0" err="1"/>
              <a:t>sino</a:t>
            </a:r>
            <a:r>
              <a:rPr lang="en-US" sz="2800" dirty="0"/>
              <a:t> </a:t>
            </a:r>
            <a:r>
              <a:rPr lang="en-US" sz="2800" dirty="0" err="1"/>
              <a:t>también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poder</a:t>
            </a:r>
            <a:r>
              <a:rPr lang="en-US" sz="2800" dirty="0"/>
              <a:t>, </a:t>
            </a:r>
            <a:r>
              <a:rPr lang="en-US" sz="2800" dirty="0" err="1"/>
              <a:t>en</a:t>
            </a:r>
            <a:r>
              <a:rPr lang="en-US" sz="2800" dirty="0"/>
              <a:t> el </a:t>
            </a:r>
            <a:r>
              <a:rPr lang="en-US" sz="2800" dirty="0" err="1"/>
              <a:t>Espíritu</a:t>
            </a:r>
            <a:r>
              <a:rPr lang="en-US" sz="2800" dirty="0"/>
              <a:t> Santo y </a:t>
            </a:r>
            <a:r>
              <a:rPr lang="en-US" sz="2800" dirty="0" err="1"/>
              <a:t>en</a:t>
            </a:r>
            <a:r>
              <a:rPr lang="en-US" sz="2800" dirty="0"/>
              <a:t> plena </a:t>
            </a:r>
            <a:r>
              <a:rPr lang="en-US" sz="2800" dirty="0" err="1"/>
              <a:t>certidumbre</a:t>
            </a:r>
            <a:r>
              <a:rPr lang="en-US" sz="2800" dirty="0"/>
              <a:t>, </a:t>
            </a:r>
            <a:r>
              <a:rPr lang="en-US" sz="2800" dirty="0" err="1"/>
              <a:t>como</a:t>
            </a:r>
            <a:r>
              <a:rPr lang="en-US" sz="2800" dirty="0"/>
              <a:t> bien </a:t>
            </a:r>
            <a:r>
              <a:rPr lang="en-US" sz="2800" dirty="0" err="1"/>
              <a:t>sabéis</a:t>
            </a:r>
            <a:r>
              <a:rPr lang="en-US" sz="2800" dirty="0"/>
              <a:t> </a:t>
            </a:r>
            <a:r>
              <a:rPr lang="en-US" sz="2800" dirty="0" err="1"/>
              <a:t>cuáles</a:t>
            </a:r>
            <a:r>
              <a:rPr lang="en-US" sz="2800" dirty="0"/>
              <a:t> </a:t>
            </a:r>
            <a:r>
              <a:rPr lang="en-US" sz="2800" dirty="0" err="1"/>
              <a:t>fuimos</a:t>
            </a:r>
            <a:r>
              <a:rPr lang="en-US" sz="2800" dirty="0"/>
              <a:t> entre </a:t>
            </a:r>
            <a:r>
              <a:rPr lang="en-US" sz="2800" dirty="0" err="1"/>
              <a:t>vosotros</a:t>
            </a:r>
            <a:r>
              <a:rPr lang="en-US" sz="2800" dirty="0"/>
              <a:t> por </a:t>
            </a:r>
            <a:r>
              <a:rPr lang="en-US" sz="2800" dirty="0" err="1"/>
              <a:t>amor</a:t>
            </a:r>
            <a:r>
              <a:rPr lang="en-US" sz="2800" dirty="0"/>
              <a:t> de </a:t>
            </a:r>
            <a:r>
              <a:rPr lang="en-US" sz="2800" dirty="0" err="1"/>
              <a:t>vosotros</a:t>
            </a:r>
            <a:r>
              <a:rPr lang="en-US" sz="2800" dirty="0"/>
              <a:t>. </a:t>
            </a:r>
            <a:r>
              <a:rPr lang="en-US" sz="2800" baseline="30000" dirty="0"/>
              <a:t>6</a:t>
            </a:r>
            <a:r>
              <a:rPr lang="en-US" sz="2800" dirty="0"/>
              <a:t>Y </a:t>
            </a:r>
            <a:r>
              <a:rPr lang="en-US" sz="2800" dirty="0" err="1"/>
              <a:t>vosotros</a:t>
            </a:r>
            <a:r>
              <a:rPr lang="en-US" sz="2800" dirty="0"/>
              <a:t> </a:t>
            </a:r>
            <a:r>
              <a:rPr lang="en-US" sz="2800" dirty="0" err="1"/>
              <a:t>vinisteis</a:t>
            </a:r>
            <a:r>
              <a:rPr lang="en-US" sz="2800" dirty="0"/>
              <a:t> a ser </a:t>
            </a:r>
            <a:r>
              <a:rPr lang="en-US" sz="2800" dirty="0" err="1"/>
              <a:t>imitadores</a:t>
            </a:r>
            <a:r>
              <a:rPr lang="en-US" sz="2800" dirty="0"/>
              <a:t> de </a:t>
            </a:r>
            <a:r>
              <a:rPr lang="en-US" sz="2800" dirty="0" err="1"/>
              <a:t>nosotros</a:t>
            </a:r>
            <a:r>
              <a:rPr lang="en-US" sz="2800" dirty="0"/>
              <a:t> y del </a:t>
            </a:r>
            <a:r>
              <a:rPr lang="en-US" sz="2800" dirty="0" err="1"/>
              <a:t>Señor</a:t>
            </a:r>
            <a:r>
              <a:rPr lang="en-US" sz="2800" dirty="0"/>
              <a:t>, recibiendo la palabra </a:t>
            </a:r>
            <a:r>
              <a:rPr lang="en-US" sz="2800" dirty="0" err="1"/>
              <a:t>en</a:t>
            </a:r>
            <a:r>
              <a:rPr lang="en-US" sz="2800" dirty="0"/>
              <a:t> medio de gran </a:t>
            </a:r>
            <a:r>
              <a:rPr lang="en-US" sz="2800" dirty="0" err="1"/>
              <a:t>tribulación</a:t>
            </a:r>
            <a:r>
              <a:rPr lang="en-US" sz="2800" dirty="0"/>
              <a:t>, con </a:t>
            </a:r>
            <a:r>
              <a:rPr lang="en-US" sz="2800" dirty="0" err="1"/>
              <a:t>gozo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el </a:t>
            </a:r>
            <a:r>
              <a:rPr lang="en-US" sz="2800" dirty="0" err="1"/>
              <a:t>Espíritu</a:t>
            </a:r>
            <a:r>
              <a:rPr lang="en-US" sz="2800" dirty="0"/>
              <a:t> Santo</a:t>
            </a:r>
            <a:r>
              <a:rPr lang="es-ES" sz="2800" dirty="0"/>
              <a:t>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1 Tesalonicenses 1:4-6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4234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85E-3397-4160-85AE-A7A7DF1D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Resumen: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8665-62AB-48B4-9256-71F2E6C07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El gozo auténtico no fluctúa según las circunstancias. El gozo brota de Dios, y solo de Dios.</a:t>
            </a:r>
          </a:p>
          <a:p>
            <a:r>
              <a:rPr lang="es-ES_tradnl" dirty="0"/>
              <a:t>El gozo auténtico es más sólido y estable que el sol, dado que el gozo viene de Dios, nuestra roca inconmovible (Sal 18:2).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14698-3A43-468F-8FB4-794FBDCB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5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85E-3397-4160-85AE-A7A7DF1D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Resumen: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8665-62AB-48B4-9256-71F2E6C07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El gozo auténtico no se halla en la gratificación inmediata, sino en superarla. Dondequiera que miramos, hay algo que nos promete felicidad; pero el gozo es mucho más profundo.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14698-3A43-468F-8FB4-794FBDCB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4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153400" cy="3731118"/>
          </a:xfrm>
        </p:spPr>
        <p:txBody>
          <a:bodyPr/>
          <a:lstStyle/>
          <a:p>
            <a:r>
              <a:rPr lang="es-ES" sz="3600" dirty="0"/>
              <a:t>¿De qué manera tu vida refleja el gozo del evangelio?</a:t>
            </a:r>
          </a:p>
          <a:p>
            <a:r>
              <a:rPr lang="es-ES" sz="3600" dirty="0"/>
              <a:t>¿En qué sentido expresar gozo en medio de circunstancias difíciles es importante en el reino?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Para meditar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7834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153400" cy="3731118"/>
          </a:xfrm>
        </p:spPr>
        <p:txBody>
          <a:bodyPr/>
          <a:lstStyle/>
          <a:p>
            <a:r>
              <a:rPr lang="es-ES" sz="3600" dirty="0"/>
              <a:t>Relata alguna ocasión en que hayas visto el poder del evangelio en la vida de una persona.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Para meditar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2168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Tesalonicenses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1:7-10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9821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baseline="30000" dirty="0"/>
              <a:t>7</a:t>
            </a:r>
            <a:r>
              <a:rPr lang="es-ES" dirty="0"/>
              <a:t>de tal manera que habéis sido ejemplo a todos los de Macedonia y de Acaya que han creído. </a:t>
            </a:r>
            <a:r>
              <a:rPr lang="es-ES" baseline="30000" dirty="0"/>
              <a:t>8</a:t>
            </a:r>
            <a:r>
              <a:rPr lang="es-ES" dirty="0"/>
              <a:t>Porque partiendo de vosotros ha sido divulgada la palabra del Señor, no sólo en Macedonia y Acaya, sino que también en todo lugar vuestra fe en Dios se ha extendido, de modo que nosotros no tenemos necesidad de hablar nada; (…)” 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1 Tesalonicenses 1:7-10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4819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“(…) </a:t>
            </a:r>
            <a:r>
              <a:rPr lang="es-ES" baseline="30000" dirty="0"/>
              <a:t>9</a:t>
            </a:r>
            <a:r>
              <a:rPr lang="es-ES" dirty="0"/>
              <a:t>porque ellos mismos cuentan de nosotros la manera en que nos recibisteis, y cómo os convertisteis de los ídolos a Dios, para servir al Dios vivo y verdadero, </a:t>
            </a:r>
            <a:r>
              <a:rPr lang="es-ES" baseline="30000" dirty="0"/>
              <a:t>10</a:t>
            </a:r>
            <a:r>
              <a:rPr lang="es-ES" dirty="0"/>
              <a:t>y esperar de los cielos a su Hijo, al cual resucitó de los muertos, a Jesús, quien nos libra de la ira venidera.”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1 Tesalonicenses 1:7-10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5710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FEB9E-BE3C-41E5-8B8C-54831722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Macedonia y Acaya (v.7)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550CE-8DC8-4706-A4F0-5408DDFEE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Cuando los romanos ganaron el control de Grecia, la dividieron en dos provincias: Macedonia en el norte y Acaya en el sur. Tesalónica era la capital de Macedonia.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008D0-FC2A-4D52-B0B8-C5A83415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458200" cy="3731118"/>
          </a:xfrm>
        </p:spPr>
        <p:txBody>
          <a:bodyPr/>
          <a:lstStyle/>
          <a:p>
            <a:r>
              <a:rPr lang="es-ES" sz="3600" dirty="0"/>
              <a:t>¿Cuáles obstáculos nos impiden vivir con amor y gozo?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meditar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94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El </a:t>
            </a:r>
            <a:r>
              <a:rPr lang="en-US" sz="3600" dirty="0" err="1"/>
              <a:t>gozo</a:t>
            </a:r>
            <a:r>
              <a:rPr lang="en-US" sz="3600" dirty="0"/>
              <a:t> </a:t>
            </a:r>
            <a:r>
              <a:rPr lang="en-US" sz="3600" dirty="0" err="1"/>
              <a:t>auténtico</a:t>
            </a:r>
            <a:r>
              <a:rPr lang="en-US" sz="3600" dirty="0"/>
              <a:t> </a:t>
            </a:r>
            <a:r>
              <a:rPr lang="en-US" sz="3600" dirty="0" err="1"/>
              <a:t>brota</a:t>
            </a:r>
            <a:r>
              <a:rPr lang="en-US" sz="3600" dirty="0"/>
              <a:t> de una </a:t>
            </a:r>
            <a:r>
              <a:rPr lang="en-US" sz="3600" dirty="0" err="1"/>
              <a:t>relación</a:t>
            </a:r>
            <a:r>
              <a:rPr lang="en-US" sz="3600" dirty="0"/>
              <a:t> con Jesús.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/>
              <a:t>Da gracias. </a:t>
            </a:r>
            <a:r>
              <a:rPr lang="en-US" dirty="0" err="1"/>
              <a:t>Piensa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una persona que </a:t>
            </a:r>
            <a:r>
              <a:rPr lang="en-US" dirty="0" err="1"/>
              <a:t>vive</a:t>
            </a:r>
            <a:r>
              <a:rPr lang="en-US" dirty="0"/>
              <a:t> con </a:t>
            </a:r>
            <a:r>
              <a:rPr lang="en-US" dirty="0" err="1"/>
              <a:t>auténtico</a:t>
            </a:r>
            <a:r>
              <a:rPr lang="en-US" dirty="0"/>
              <a:t> </a:t>
            </a:r>
            <a:r>
              <a:rPr lang="en-US" dirty="0" err="1"/>
              <a:t>gozo</a:t>
            </a:r>
            <a:r>
              <a:rPr lang="en-US" dirty="0"/>
              <a:t>. </a:t>
            </a:r>
            <a:r>
              <a:rPr lang="en-US" dirty="0" err="1"/>
              <a:t>Escríbele</a:t>
            </a:r>
            <a:r>
              <a:rPr lang="en-US" dirty="0"/>
              <a:t> una nota y </a:t>
            </a:r>
            <a:r>
              <a:rPr lang="en-US" dirty="0" err="1"/>
              <a:t>agradécele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ejemplo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dirty="0" err="1"/>
              <a:t>Aumenta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gozo</a:t>
            </a:r>
            <a:r>
              <a:rPr lang="en-US" dirty="0"/>
              <a:t>. Lee con </a:t>
            </a:r>
            <a:r>
              <a:rPr lang="en-US" dirty="0" err="1"/>
              <a:t>detenimiento</a:t>
            </a:r>
            <a:r>
              <a:rPr lang="en-US" dirty="0"/>
              <a:t> las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sugerencias</a:t>
            </a:r>
            <a:r>
              <a:rPr lang="en-US" dirty="0"/>
              <a:t> para </a:t>
            </a:r>
            <a:r>
              <a:rPr lang="en-US" dirty="0" err="1"/>
              <a:t>aumentar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gozo</a:t>
            </a:r>
            <a:r>
              <a:rPr lang="en-US" dirty="0"/>
              <a:t> (</a:t>
            </a:r>
            <a:r>
              <a:rPr lang="en-US" dirty="0" err="1"/>
              <a:t>pág</a:t>
            </a:r>
            <a:r>
              <a:rPr lang="en-US" dirty="0"/>
              <a:t>. 49). </a:t>
            </a:r>
            <a:r>
              <a:rPr lang="en-US" dirty="0" err="1"/>
              <a:t>Escríbelas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tarjetas</a:t>
            </a:r>
            <a:r>
              <a:rPr lang="en-US" dirty="0"/>
              <a:t> y </a:t>
            </a:r>
            <a:r>
              <a:rPr lang="en-US" dirty="0" err="1"/>
              <a:t>colócalas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lugares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puedas</a:t>
            </a:r>
            <a:r>
              <a:rPr lang="en-US" dirty="0"/>
              <a:t> </a:t>
            </a:r>
            <a:r>
              <a:rPr lang="en-US" dirty="0" err="1"/>
              <a:t>verlas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los </a:t>
            </a:r>
            <a:r>
              <a:rPr lang="en-US" dirty="0" err="1"/>
              <a:t>días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337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800" dirty="0" err="1"/>
              <a:t>Lleva</a:t>
            </a:r>
            <a:r>
              <a:rPr lang="en-US" sz="2800" dirty="0"/>
              <a:t> un </a:t>
            </a:r>
            <a:r>
              <a:rPr lang="en-US" sz="2800" dirty="0" err="1"/>
              <a:t>diario</a:t>
            </a:r>
            <a:r>
              <a:rPr lang="en-US" sz="2800" dirty="0"/>
              <a:t>. Dado que el </a:t>
            </a:r>
            <a:r>
              <a:rPr lang="en-US" sz="2800" dirty="0" err="1"/>
              <a:t>gozo</a:t>
            </a:r>
            <a:r>
              <a:rPr lang="en-US" sz="2800" dirty="0"/>
              <a:t> esta </a:t>
            </a:r>
            <a:r>
              <a:rPr lang="en-US" sz="2800" dirty="0" err="1"/>
              <a:t>relacionado</a:t>
            </a:r>
            <a:r>
              <a:rPr lang="en-US" sz="2800" dirty="0"/>
              <a:t> con la </a:t>
            </a:r>
            <a:r>
              <a:rPr lang="en-US" sz="2800" dirty="0" err="1"/>
              <a:t>gratitutud</a:t>
            </a:r>
            <a:r>
              <a:rPr lang="en-US" sz="2800" dirty="0"/>
              <a:t>, </a:t>
            </a:r>
            <a:r>
              <a:rPr lang="en-US" sz="2800" dirty="0" err="1"/>
              <a:t>inicia</a:t>
            </a:r>
            <a:r>
              <a:rPr lang="en-US" sz="2800" dirty="0"/>
              <a:t> un </a:t>
            </a:r>
            <a:r>
              <a:rPr lang="en-US" sz="2800" dirty="0" err="1"/>
              <a:t>diario</a:t>
            </a:r>
            <a:r>
              <a:rPr lang="en-US" sz="2800" dirty="0"/>
              <a:t> de </a:t>
            </a:r>
            <a:r>
              <a:rPr lang="en-US" sz="2800" dirty="0" err="1"/>
              <a:t>agradecimientos</a:t>
            </a:r>
            <a:r>
              <a:rPr lang="en-US" sz="2800" dirty="0"/>
              <a:t>. </a:t>
            </a:r>
            <a:r>
              <a:rPr lang="en-US" sz="2800" dirty="0" err="1"/>
              <a:t>Cada</a:t>
            </a:r>
            <a:r>
              <a:rPr lang="en-US" sz="2800" dirty="0"/>
              <a:t> </a:t>
            </a:r>
            <a:r>
              <a:rPr lang="en-US" sz="2800" dirty="0" err="1"/>
              <a:t>día</a:t>
            </a:r>
            <a:r>
              <a:rPr lang="en-US" sz="2800" dirty="0"/>
              <a:t> del </a:t>
            </a:r>
            <a:r>
              <a:rPr lang="en-US" sz="2800" dirty="0" err="1"/>
              <a:t>mes</a:t>
            </a:r>
            <a:r>
              <a:rPr lang="en-US" sz="2800" dirty="0"/>
              <a:t> </a:t>
            </a:r>
            <a:r>
              <a:rPr lang="en-US" sz="2800" dirty="0" err="1"/>
              <a:t>próximo</a:t>
            </a:r>
            <a:r>
              <a:rPr lang="en-US" sz="2800" dirty="0"/>
              <a:t>, escribe </a:t>
            </a:r>
            <a:r>
              <a:rPr lang="en-US" sz="2800" dirty="0" err="1"/>
              <a:t>algo</a:t>
            </a:r>
            <a:r>
              <a:rPr lang="en-US" sz="2800" dirty="0"/>
              <a:t> por lo que </a:t>
            </a:r>
            <a:r>
              <a:rPr lang="en-US" sz="2800" dirty="0" err="1"/>
              <a:t>estás</a:t>
            </a:r>
            <a:r>
              <a:rPr lang="en-US" sz="2800" dirty="0"/>
              <a:t> </a:t>
            </a:r>
            <a:r>
              <a:rPr lang="en-US" sz="2800" dirty="0" err="1"/>
              <a:t>agradecido</a:t>
            </a:r>
            <a:r>
              <a:rPr lang="en-US" sz="2800" dirty="0"/>
              <a:t>, y </a:t>
            </a:r>
            <a:r>
              <a:rPr lang="en-US" sz="2800" dirty="0" err="1"/>
              <a:t>verás</a:t>
            </a:r>
            <a:r>
              <a:rPr lang="en-US" sz="2800" dirty="0"/>
              <a:t> 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gozo</a:t>
            </a:r>
            <a:r>
              <a:rPr lang="en-US" sz="2800" dirty="0"/>
              <a:t> </a:t>
            </a:r>
            <a:r>
              <a:rPr lang="en-US" sz="2800" dirty="0" err="1"/>
              <a:t>crece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592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8582"/>
            <a:ext cx="9144000" cy="6680835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Otoño </a:t>
            </a:r>
            <a:r>
              <a:rPr lang="es-PR" sz="4400" kern="1200" dirty="0"/>
              <a:t>2018/</a:t>
            </a:r>
            <a:r>
              <a:rPr lang="es-PR" sz="4400" dirty="0"/>
              <a:t>Tema: Bienvenidos a casa: Cómo relacionarte con las personas en tu iglesia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6</a:t>
            </a:r>
            <a:r>
              <a:rPr lang="es-PR" sz="4400" cap="small" dirty="0"/>
              <a:t>: Salgamos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7</a:t>
            </a:r>
            <a:r>
              <a:rPr lang="es-PR" sz="4000" kern="1200" dirty="0"/>
              <a:t> de </a:t>
            </a:r>
            <a:r>
              <a:rPr lang="es-PR" sz="4000" dirty="0"/>
              <a:t>octubre </a:t>
            </a:r>
            <a:r>
              <a:rPr lang="es-PR" sz="4000" kern="1200" dirty="0"/>
              <a:t>de 2018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</a:t>
            </a:r>
            <a:r>
              <a:rPr lang="en-US" dirty="0" err="1"/>
              <a:t>Hechos</a:t>
            </a:r>
            <a:r>
              <a:rPr lang="en-US" dirty="0"/>
              <a:t> 16:6-15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5962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Pablo escribió su primera carta a los Tesalonicenses en el año 50, unos 18 años después de la muerte y resurrección de Jesucristo.</a:t>
            </a:r>
          </a:p>
          <a:p>
            <a:r>
              <a:rPr lang="es-PR" dirty="0"/>
              <a:t>Es una de las primeras epístolas, y de los escritos más antiguos del Nuevo Testamento.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9" name="Picture 8" descr="woodland.jpg"/>
          <p:cNvPicPr>
            <a:picLocks noChangeAspect="1"/>
          </p:cNvPicPr>
          <p:nvPr/>
        </p:nvPicPr>
        <p:blipFill rotWithShape="1">
          <a:blip r:embed="rId3" cstate="print">
            <a:lum bright="20000"/>
          </a:blip>
          <a:srcRect l="16610" r="22895"/>
          <a:stretch/>
        </p:blipFill>
        <p:spPr>
          <a:xfrm>
            <a:off x="5715000" y="2168921"/>
            <a:ext cx="3048000" cy="335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1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Tesalonicenses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1:1-3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/>
              <a:t>“</a:t>
            </a:r>
            <a:r>
              <a:rPr lang="es-ES" sz="2800" baseline="30000" dirty="0"/>
              <a:t>1</a:t>
            </a:r>
            <a:r>
              <a:rPr lang="es-ES" sz="2800" dirty="0"/>
              <a:t>Pablo, Silvano y Timoteo, a la iglesia de los tesalonicenses en Dios Padre y en el Señor Jesucristo: Gracia y paz sean a vosotros, de Dios nuestro Padre y del Señor Jesucristo. </a:t>
            </a:r>
            <a:r>
              <a:rPr lang="es-ES" sz="2800" baseline="30000" dirty="0"/>
              <a:t>2</a:t>
            </a:r>
            <a:r>
              <a:rPr lang="es-ES" sz="2800" dirty="0"/>
              <a:t>Damos siempre gracias a Dios por todos vosotros, haciendo memoria de vosotros en nuestras oraciones, </a:t>
            </a:r>
            <a:r>
              <a:rPr lang="es-ES" sz="2800" baseline="30000" dirty="0"/>
              <a:t>3</a:t>
            </a:r>
            <a:r>
              <a:rPr lang="es-ES" sz="2800" dirty="0"/>
              <a:t>acordándonos sin cesar delante del Dios y Padre nuestro de la obra de vuestra fe, del trabajo de vuestro amor y de vuestra constancia en la esperanza en nuestro Señor Jesucristo.”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Tesalonicenses</a:t>
            </a:r>
            <a:r>
              <a:rPr lang="en-US" dirty="0"/>
              <a:t> 1:1-3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85E-3397-4160-85AE-A7A7DF1D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Resumen: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8665-62AB-48B4-9256-71F2E6C07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s-ES_tradnl" dirty="0"/>
              <a:t>En estos primeros versículos, podemos notar no solo el alivio, sino  el profundo gozo que Pablo sintió al enterarse de lo que estaba sucediendo allí.</a:t>
            </a:r>
          </a:p>
          <a:p>
            <a:r>
              <a:rPr lang="es-ES_tradnl" dirty="0"/>
              <a:t>Su seguridad estaba basada en el fundamento de su trabajo, esfuerzo y perseverancia, más que en la capacidad de los tesalonicenses.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14698-3A43-468F-8FB4-794FBDCB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85E-3397-4160-85AE-A7A7DF1D4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Resumen: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8665-62AB-48B4-9256-71F2E6C07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La fe los motivaba a trabajar. El amor era la motivación de su esfuerzo. Su perseverancia estaba inspirada por su esperanza.</a:t>
            </a:r>
          </a:p>
          <a:p>
            <a:r>
              <a:rPr lang="es-ES_tradnl" dirty="0"/>
              <a:t>Dado que el fundamento estaba firme, las acciones externas iban a continuar.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14698-3A43-468F-8FB4-794FBDCB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458200" cy="373111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tienen</a:t>
            </a:r>
            <a:r>
              <a:rPr lang="en-US" dirty="0"/>
              <a:t> que </a:t>
            </a:r>
            <a:r>
              <a:rPr lang="en-US" dirty="0" err="1"/>
              <a:t>ver</a:t>
            </a:r>
            <a:r>
              <a:rPr lang="en-US" dirty="0"/>
              <a:t> el </a:t>
            </a:r>
            <a:r>
              <a:rPr lang="en-US" dirty="0" err="1"/>
              <a:t>trabajo</a:t>
            </a:r>
            <a:r>
              <a:rPr lang="en-US" dirty="0"/>
              <a:t>, el </a:t>
            </a:r>
            <a:r>
              <a:rPr lang="en-US" dirty="0" err="1"/>
              <a:t>esfuerzo</a:t>
            </a:r>
            <a:r>
              <a:rPr lang="en-US" dirty="0"/>
              <a:t> y la </a:t>
            </a:r>
            <a:r>
              <a:rPr lang="en-US" dirty="0" err="1"/>
              <a:t>perseverancia</a:t>
            </a:r>
            <a:r>
              <a:rPr lang="en-US" dirty="0"/>
              <a:t> con el </a:t>
            </a:r>
            <a:r>
              <a:rPr lang="en-US" dirty="0" err="1"/>
              <a:t>amor</a:t>
            </a:r>
            <a:r>
              <a:rPr lang="en-US" dirty="0"/>
              <a:t>, la </a:t>
            </a:r>
            <a:r>
              <a:rPr lang="en-US" dirty="0" err="1"/>
              <a:t>fe</a:t>
            </a:r>
            <a:r>
              <a:rPr lang="en-US" dirty="0"/>
              <a:t> y la </a:t>
            </a:r>
            <a:r>
              <a:rPr lang="en-US" dirty="0" err="1"/>
              <a:t>esperanza</a:t>
            </a:r>
            <a:r>
              <a:rPr lang="es-E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Relata alguna ocasión en la que tu relación con otra persona te inspiró en tu fe en Dios.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Para meditar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6387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1 </a:t>
            </a:r>
            <a:r>
              <a:rPr lang="en-US" sz="4800" dirty="0" err="1">
                <a:latin typeface="David" panose="020E0502060401010101" pitchFamily="34" charset="-79"/>
                <a:cs typeface="David" panose="020E0502060401010101" pitchFamily="34" charset="-79"/>
              </a:rPr>
              <a:t>Tesalonicenses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 1:4-6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7958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116491</TotalTime>
  <Words>923</Words>
  <Application>Microsoft Office PowerPoint</Application>
  <PresentationFormat>On-screen Show (4:3)</PresentationFormat>
  <Paragraphs>98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Pasaje bíblico</vt:lpstr>
      <vt:lpstr>1 Tesalonicenses 1:1-3</vt:lpstr>
      <vt:lpstr>Resumen:</vt:lpstr>
      <vt:lpstr>Resumen:</vt:lpstr>
      <vt:lpstr>Para meditar</vt:lpstr>
      <vt:lpstr>Pasaje bíblico</vt:lpstr>
      <vt:lpstr>1 Tesalonicenses 1:4-6</vt:lpstr>
      <vt:lpstr>Resumen:</vt:lpstr>
      <vt:lpstr>Resumen:</vt:lpstr>
      <vt:lpstr>Para meditar</vt:lpstr>
      <vt:lpstr>Para meditar</vt:lpstr>
      <vt:lpstr>Pasaje bíblico</vt:lpstr>
      <vt:lpstr>1 Tesalonicenses 1:7-10</vt:lpstr>
      <vt:lpstr>1 Tesalonicenses 1:7-10</vt:lpstr>
      <vt:lpstr>Macedonia y Acaya (v.7)</vt:lpstr>
      <vt:lpstr>Para meditar</vt:lpstr>
      <vt:lpstr>Aplicación para mi vida</vt:lpstr>
      <vt:lpstr>Aplicación para mi vida</vt:lpstr>
      <vt:lpstr>Aplicación para mi vida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autentico_gozo_093018</dc:title>
  <dc:creator>JRIVERA</dc:creator>
  <cp:lastModifiedBy>Ortega, Tito (GSO Inks/Supplies SM)</cp:lastModifiedBy>
  <cp:revision>5774</cp:revision>
  <cp:lastPrinted>2016-04-09T19:10:40Z</cp:lastPrinted>
  <dcterms:created xsi:type="dcterms:W3CDTF">2007-01-24T21:53:34Z</dcterms:created>
  <dcterms:modified xsi:type="dcterms:W3CDTF">2018-10-30T01:50:14Z</dcterms:modified>
</cp:coreProperties>
</file>