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0" r:id="rId2"/>
  </p:sldMasterIdLst>
  <p:notesMasterIdLst>
    <p:notesMasterId r:id="rId24"/>
  </p:notesMasterIdLst>
  <p:handoutMasterIdLst>
    <p:handoutMasterId r:id="rId25"/>
  </p:handoutMasterIdLst>
  <p:sldIdLst>
    <p:sldId id="794" r:id="rId3"/>
    <p:sldId id="1618" r:id="rId4"/>
    <p:sldId id="804" r:id="rId5"/>
    <p:sldId id="1733" r:id="rId6"/>
    <p:sldId id="1778" r:id="rId7"/>
    <p:sldId id="1687" r:id="rId8"/>
    <p:sldId id="1861" r:id="rId9"/>
    <p:sldId id="1868" r:id="rId10"/>
    <p:sldId id="1779" r:id="rId11"/>
    <p:sldId id="1767" r:id="rId12"/>
    <p:sldId id="1863" r:id="rId13"/>
    <p:sldId id="1869" r:id="rId14"/>
    <p:sldId id="1829" r:id="rId15"/>
    <p:sldId id="1830" r:id="rId16"/>
    <p:sldId id="1866" r:id="rId17"/>
    <p:sldId id="1870" r:id="rId18"/>
    <p:sldId id="1790" r:id="rId19"/>
    <p:sldId id="1867" r:id="rId20"/>
    <p:sldId id="1704" r:id="rId21"/>
    <p:sldId id="1663" r:id="rId22"/>
    <p:sldId id="908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.RIVERA" initials="J" lastIdx="1" clrIdx="0">
    <p:extLst>
      <p:ext uri="{19B8F6BF-5375-455C-9EA6-DF929625EA0E}">
        <p15:presenceInfo xmlns:p15="http://schemas.microsoft.com/office/powerpoint/2012/main" userId="S-1-5-21-1923034732-3165472078-3183135663-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D0D0D"/>
    <a:srgbClr val="000000"/>
    <a:srgbClr val="FFFFD1"/>
    <a:srgbClr val="0000CC"/>
    <a:srgbClr val="0000FF"/>
    <a:srgbClr val="A6925A"/>
    <a:srgbClr val="285633"/>
    <a:srgbClr val="CC9900"/>
    <a:srgbClr val="CB7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405" autoAdjust="0"/>
  </p:normalViewPr>
  <p:slideViewPr>
    <p:cSldViewPr>
      <p:cViewPr varScale="1">
        <p:scale>
          <a:sx n="113" d="100"/>
          <a:sy n="113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E3FCA5-A52A-443B-A5B1-7E194A08C435}" type="datetimeFigureOut">
              <a:rPr lang="en-US" smtClean="0"/>
              <a:pPr/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F67F30-E662-4AB1-ACEF-BC8A47852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96FC2E-92B0-4858-A30A-9BB3A28AE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3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8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0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2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9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17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845741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18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36310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EB734-796A-4E95-A47B-64E8B6749061}" type="slidenum">
              <a:rPr lang="en-US"/>
              <a:pPr/>
              <a:t>21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9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401128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9573-5A1C-4715-89FC-1B113EA7CE05}" type="slidenum">
              <a:rPr lang="en-US"/>
              <a:pPr/>
              <a:t>4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151305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7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1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45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6FC2E-92B0-4858-A30A-9BB3A28AE9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1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" y="2438401"/>
            <a:ext cx="9009063" cy="1052513"/>
            <a:chOff x="0" y="1536"/>
            <a:chExt cx="5675" cy="663"/>
          </a:xfrm>
        </p:grpSpPr>
        <p:grpSp>
          <p:nvGrpSpPr>
            <p:cNvPr id="2150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1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DBDBD18-52EC-4543-95A7-94002FFBA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062A0-DF63-4C85-B593-9A872A4EB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4"/>
            <a:ext cx="195103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9" y="214314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980A9-21B9-4C04-BCE9-635D93580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1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3716-500E-4B3F-A17A-1660A8F2C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D18-52EC-4543-95A7-94002FFBA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F7E-33AA-4283-8B9E-027FB821B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7FCE1-6554-404F-86D6-A65B7CF1D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6C4B-4773-43DA-A1DB-4AFD6C330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3FDD6-FB54-4892-B09D-2EA4B74740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F163F-9188-4589-9629-C6C2491F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5B1C-0384-499A-9270-D85081270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E7F7E-33AA-4283-8B9E-027FB821B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6D93-0A32-41BA-AB7C-6F9269F4E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993C-7D65-48A2-93F3-36FEC830A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62A0-DF63-4C85-B593-9A872A4EBE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980A9-21B9-4C04-BCE9-635D935807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FCE1-6554-404F-86D6-A65B7CF1D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66C4B-4773-43DA-A1DB-4AFD6C330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3FDD6-FB54-4892-B09D-2EA4B7474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163F-9188-4589-9629-C6C2491F6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E5B1C-0384-499A-9270-D850812709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C6D93-0A32-41BA-AB7C-6F9269F4E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4993C-7D65-48A2-93F3-36FEC830A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4" y="1098551"/>
            <a:ext cx="438151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9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6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1" y="1447801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1" y="990601"/>
            <a:ext cx="31751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1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F08F9C-FCE7-4A61-B8C1-DFAF70FC5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spd="slow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08F9C-FCE7-4A61-B8C1-DFAF70FC5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ifeway.com/eblifewayadulto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st-takla.org/Gallery/Bible/Illustrations.html" TargetMode="External"/><Relationship Id="rId4" Type="http://schemas.openxmlformats.org/officeDocument/2006/relationships/hyperlink" Target="http://distantshores.org/resources/illustrations/sweet-publish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rzilaiendan.files.wordpress.com/2016/03/jmlastsupper_3__40593-1395776200-1280-12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r="2967"/>
          <a:stretch/>
        </p:blipFill>
        <p:spPr bwMode="auto">
          <a:xfrm>
            <a:off x="-1" y="2360"/>
            <a:ext cx="9144001" cy="68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15200" y="6273225"/>
            <a:ext cx="1828800" cy="58477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i="1" dirty="0" smtClean="0">
                <a:latin typeface="Arial" charset="0"/>
              </a:rPr>
              <a:t>Estudios Bíblicos </a:t>
            </a:r>
            <a:r>
              <a:rPr lang="en-US" sz="1600" i="1" dirty="0" smtClean="0">
                <a:latin typeface="Arial" charset="0"/>
              </a:rPr>
              <a:t>Lifeway</a:t>
            </a:r>
            <a:r>
              <a:rPr lang="es-PR" sz="1600" i="1" dirty="0" smtClean="0">
                <a:latin typeface="Arial" charset="0"/>
              </a:rPr>
              <a:t> </a:t>
            </a:r>
            <a:r>
              <a:rPr lang="es-PR" sz="1600" dirty="0" smtClean="0">
                <a:latin typeface="Arial" charset="0"/>
              </a:rPr>
              <a:t>®</a:t>
            </a:r>
            <a:endParaRPr lang="es-PR" sz="16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952500"/>
            <a:ext cx="7937951" cy="2019299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/>
        </p:spPr>
        <p:txBody>
          <a:bodyPr vert="horz" lIns="91440" tIns="45720" rIns="91440" bIns="45720" rtlCol="0" anchor="ctr">
            <a:noAutofit/>
          </a:bodyPr>
          <a:lstStyle/>
          <a:p>
            <a:pPr marL="401638" lvl="0" indent="-234950" algn="ctr" fontAlgn="auto">
              <a:spcAft>
                <a:spcPts val="1200"/>
              </a:spcAft>
              <a:defRPr/>
            </a:pPr>
            <a:r>
              <a:rPr kumimoji="0" lang="es-PR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Primavera 2016/</a:t>
            </a:r>
            <a:r>
              <a:rPr lang="es-PR" sz="4400" dirty="0" smtClean="0">
                <a:latin typeface="+mj-lt"/>
              </a:rPr>
              <a:t>Tema</a:t>
            </a:r>
            <a:r>
              <a:rPr lang="es-PR" sz="4400" dirty="0">
                <a:latin typeface="+mj-lt"/>
              </a:rPr>
              <a:t>: </a:t>
            </a:r>
            <a:r>
              <a:rPr lang="es-PR" sz="4400" cap="small" dirty="0" smtClean="0">
                <a:latin typeface="+mj-lt"/>
              </a:rPr>
              <a:t>Relaciones que permanecen: actitudes que ayudan a mantenernos unidos</a:t>
            </a:r>
            <a:endParaRPr kumimoji="0" lang="es-PR" sz="4400" b="0" i="0" u="none" strike="noStrike" kern="1200" cap="small" spc="0" normalizeH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9600" y="3124200"/>
            <a:ext cx="7937951" cy="2971800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401638" indent="-234950" algn="ctr">
              <a:spcAft>
                <a:spcPts val="600"/>
              </a:spcAft>
              <a:buNone/>
            </a:pPr>
            <a:r>
              <a:rPr lang="es-PR" sz="4400" cap="small" dirty="0" smtClean="0">
                <a:latin typeface="+mj-lt"/>
              </a:rPr>
              <a:t>Sesión 1: Persista en amar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3600" dirty="0" smtClean="0">
                <a:latin typeface="+mj-lt"/>
                <a:cs typeface="+mn-cs"/>
              </a:rPr>
              <a:t>24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 de </a:t>
            </a:r>
            <a:r>
              <a:rPr lang="es-PR" sz="3600" dirty="0" smtClean="0">
                <a:latin typeface="+mj-lt"/>
              </a:rPr>
              <a:t>abril</a:t>
            </a:r>
            <a:r>
              <a:rPr lang="es-PR" sz="3600" dirty="0" smtClean="0">
                <a:latin typeface="+mj-lt"/>
                <a:cs typeface="+mn-cs"/>
              </a:rPr>
              <a:t> </a:t>
            </a:r>
            <a:r>
              <a:rPr kumimoji="0" lang="es-P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+mn-cs"/>
              </a:rPr>
              <a:t>de 2016</a:t>
            </a:r>
            <a:endParaRPr kumimoji="0" lang="es-P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  <a:p>
            <a:pPr marL="401638" lvl="0" indent="-23495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800" dirty="0" smtClean="0">
                <a:latin typeface="+mj-lt"/>
              </a:rPr>
              <a:t>(</a:t>
            </a:r>
            <a:r>
              <a:rPr lang="es-PR" sz="2800" dirty="0" smtClean="0"/>
              <a:t>Juan</a:t>
            </a:r>
            <a:r>
              <a:rPr lang="en-US" sz="2800" dirty="0" smtClean="0"/>
              <a:t> </a:t>
            </a:r>
            <a:r>
              <a:rPr lang="pt-BR" sz="2800" dirty="0" smtClean="0"/>
              <a:t>15:9-14</a:t>
            </a:r>
            <a:r>
              <a:rPr lang="en-US" sz="2800" dirty="0" smtClean="0">
                <a:latin typeface="+mj-lt"/>
              </a:rPr>
              <a:t>)</a:t>
            </a:r>
            <a:endParaRPr kumimoji="0" lang="es-P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6273225"/>
            <a:ext cx="2438400" cy="584775"/>
          </a:xfrm>
          <a:prstGeom prst="rect">
            <a:avLst/>
          </a:prstGeom>
          <a:solidFill>
            <a:schemeClr val="tx2">
              <a:lumMod val="10000"/>
              <a:alpha val="7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es-PR" sz="1600" dirty="0">
                <a:latin typeface="Arial" charset="0"/>
              </a:rPr>
              <a:t>Iglesia Bíblica Bautista de </a:t>
            </a:r>
            <a:r>
              <a:rPr lang="es-PR" sz="1600" dirty="0" smtClean="0">
                <a:latin typeface="Arial" charset="0"/>
              </a:rPr>
              <a:t>Aguadilla</a:t>
            </a:r>
            <a:endParaRPr lang="es-PR" sz="1600" dirty="0">
              <a:latin typeface="Arial" charset="0"/>
            </a:endParaRPr>
          </a:p>
        </p:txBody>
      </p:sp>
      <p:pic>
        <p:nvPicPr>
          <p:cNvPr id="10" name="Picture 6" descr="jesus_fish_lg_clr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8800" y="6604575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647700" cy="552450"/>
          </a:xfrm>
          <a:prstGeom prst="rect">
            <a:avLst/>
          </a:prstGeom>
          <a:solidFill>
            <a:schemeClr val="accent1">
              <a:alpha val="42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3058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“Estas cosas os he hablado, para que mi gozo esté en vosotros, y vuestro gozo sea cumplido. Este es mi mandamiento: Que os améis unos a otros, como yo os he amado</a:t>
            </a:r>
            <a:r>
              <a:rPr lang="es-ES" dirty="0" smtClean="0">
                <a:solidFill>
                  <a:srgbClr val="FF0000"/>
                </a:solidFill>
              </a:rPr>
              <a:t>.”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15:11-12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7483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i="1" dirty="0">
                <a:solidFill>
                  <a:srgbClr val="FF0000"/>
                </a:solidFill>
              </a:rPr>
              <a:t>Mi gozo </a:t>
            </a:r>
            <a:r>
              <a:rPr lang="es-ES" dirty="0" smtClean="0"/>
              <a:t>se </a:t>
            </a:r>
            <a:r>
              <a:rPr lang="es-ES" dirty="0"/>
              <a:t>refiere al gozo que se produce en uno que es consciente de haber obedecido al pie de la letra la voluntad de su Señor</a:t>
            </a:r>
            <a:r>
              <a:rPr lang="es-ES" dirty="0" smtClean="0"/>
              <a:t>. </a:t>
            </a:r>
          </a:p>
          <a:p>
            <a:r>
              <a:rPr lang="es-ES" dirty="0"/>
              <a:t>Parece que Jesús resume todos sus mandamientos en uno sólo (</a:t>
            </a:r>
            <a:r>
              <a:rPr lang="es-ES" dirty="0">
                <a:solidFill>
                  <a:schemeClr val="tx2"/>
                </a:solidFill>
              </a:rPr>
              <a:t>v. 12</a:t>
            </a:r>
            <a:r>
              <a:rPr lang="es-ES" dirty="0"/>
              <a:t>) </a:t>
            </a:r>
            <a:r>
              <a:rPr lang="es-ES" dirty="0" smtClean="0"/>
              <a:t>[…] </a:t>
            </a:r>
            <a:r>
              <a:rPr lang="es-ES" dirty="0"/>
              <a:t>al decir: </a:t>
            </a:r>
            <a:r>
              <a:rPr lang="es-ES" i="1" dirty="0">
                <a:solidFill>
                  <a:srgbClr val="FF0000"/>
                </a:solidFill>
              </a:rPr>
              <a:t>Este es mi mandamiento</a:t>
            </a:r>
            <a:r>
              <a:rPr lang="es-ES" i="1" dirty="0" smtClean="0">
                <a:solidFill>
                  <a:srgbClr val="FF0000"/>
                </a:solidFill>
              </a:rPr>
              <a:t>. </a:t>
            </a:r>
            <a:endParaRPr lang="es-ES" dirty="0"/>
          </a:p>
          <a:p>
            <a:r>
              <a:rPr lang="es-ES" i="1" dirty="0" smtClean="0">
                <a:solidFill>
                  <a:srgbClr val="FF0000"/>
                </a:solidFill>
              </a:rPr>
              <a:t>Que os améis </a:t>
            </a:r>
            <a:r>
              <a:rPr lang="es-ES" dirty="0" smtClean="0"/>
              <a:t>–</a:t>
            </a:r>
            <a:r>
              <a:rPr lang="es-ES" dirty="0"/>
              <a:t> </a:t>
            </a:r>
            <a:r>
              <a:rPr lang="es-ES" dirty="0" smtClean="0"/>
              <a:t>actitud </a:t>
            </a:r>
            <a:r>
              <a:rPr lang="es-ES" dirty="0"/>
              <a:t>y acción constante, perdurable</a:t>
            </a:r>
            <a:r>
              <a:rPr lang="es-ES" dirty="0" smtClean="0"/>
              <a:t>. </a:t>
            </a:r>
            <a:r>
              <a:rPr lang="es-ES" dirty="0"/>
              <a:t>(</a:t>
            </a:r>
            <a:r>
              <a:rPr lang="es-ES" dirty="0" err="1"/>
              <a:t>Bartley</a:t>
            </a:r>
            <a:r>
              <a:rPr lang="es-ES" dirty="0"/>
              <a:t>)</a:t>
            </a:r>
          </a:p>
          <a:p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15:11-12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3315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Jesús no sólo manda el amor recíproco y perdurable entre los discípulos, sino que especifica la calidad de amor que deben exhibir: </a:t>
            </a:r>
            <a:r>
              <a:rPr lang="es-ES" i="1" dirty="0">
                <a:solidFill>
                  <a:srgbClr val="FF0000"/>
                </a:solidFill>
              </a:rPr>
              <a:t>como yo os he amado</a:t>
            </a:r>
            <a:r>
              <a:rPr lang="es-ES" i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s-ES" dirty="0"/>
              <a:t>Es un amor “radical”, no selectivo, ni optativo, sino puro, altruista, perdurable y dispuesto a obedecer hasta la muerte</a:t>
            </a:r>
            <a:r>
              <a:rPr lang="es-ES" dirty="0" smtClean="0"/>
              <a:t>. (</a:t>
            </a:r>
            <a:r>
              <a:rPr lang="es-ES" dirty="0" err="1"/>
              <a:t>Bartley</a:t>
            </a:r>
            <a:r>
              <a:rPr lang="es-ES" dirty="0"/>
              <a:t>)</a:t>
            </a:r>
          </a:p>
          <a:p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15:11-12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6267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Juan 15:13-14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3051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1534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“Nadie tiene mayor amor que este, que uno ponga su vida por sus amigos. Vosotros sois mis amigos, si hacéis lo que yo os mando</a:t>
            </a:r>
            <a:r>
              <a:rPr lang="es-ES" dirty="0" smtClean="0">
                <a:solidFill>
                  <a:srgbClr val="FF0000"/>
                </a:solidFill>
              </a:rPr>
              <a:t>.”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15:13-14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6891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Jesús describe la calidad y dimensión de su amor.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hecho de dar su propia vida por un amigo es la expresión máxima del amor</a:t>
            </a:r>
            <a:r>
              <a:rPr lang="es-ES" dirty="0" smtClean="0"/>
              <a:t>. </a:t>
            </a:r>
          </a:p>
          <a:p>
            <a:r>
              <a:rPr lang="es-ES" dirty="0"/>
              <a:t>Jesús vuelve al tema de la obediencia de sus mandatos como prueba de su amistad o amor, para con él (ver </a:t>
            </a:r>
            <a:r>
              <a:rPr lang="es-ES" dirty="0">
                <a:solidFill>
                  <a:schemeClr val="tx2"/>
                </a:solidFill>
              </a:rPr>
              <a:t>14:15, 21</a:t>
            </a:r>
            <a:r>
              <a:rPr lang="es-ES" dirty="0" smtClean="0"/>
              <a:t>). (</a:t>
            </a:r>
            <a:r>
              <a:rPr lang="es-ES" dirty="0" err="1" smtClean="0"/>
              <a:t>Bartley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15:13-14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62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El término amigos traduce el vocablo griego que se deriva del verbo “amar” (</a:t>
            </a:r>
            <a:r>
              <a:rPr lang="es-ES" i="1" dirty="0"/>
              <a:t>fileo</a:t>
            </a:r>
            <a:r>
              <a:rPr lang="es-ES" baseline="30000" dirty="0"/>
              <a:t>5368</a:t>
            </a:r>
            <a:r>
              <a:rPr lang="es-ES" dirty="0"/>
              <a:t>). El amigo es uno que es amado</a:t>
            </a:r>
            <a:r>
              <a:rPr lang="es-ES" dirty="0" smtClean="0"/>
              <a:t>. (</a:t>
            </a:r>
            <a:r>
              <a:rPr lang="es-ES" dirty="0" err="1" smtClean="0"/>
              <a:t>Bartley</a:t>
            </a:r>
            <a:r>
              <a:rPr lang="es-ES" dirty="0" smtClean="0"/>
              <a:t>)</a:t>
            </a:r>
            <a:endParaRPr lang="es-ES" dirty="0"/>
          </a:p>
          <a:p>
            <a:r>
              <a:rPr lang="es-ES" dirty="0"/>
              <a:t>El Señor habla de una obediencia gozosa, no penosa. </a:t>
            </a:r>
            <a:endParaRPr lang="es-ES" dirty="0" smtClean="0"/>
          </a:p>
          <a:p>
            <a:r>
              <a:rPr lang="es-ES" dirty="0" smtClean="0"/>
              <a:t>Obediencia </a:t>
            </a:r>
            <a:r>
              <a:rPr lang="es-ES" dirty="0"/>
              <a:t>y amor son correlativos.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amor asegura que hay obediencia, y la obediencia asegura que existe amor (</a:t>
            </a:r>
            <a:r>
              <a:rPr lang="es-ES" dirty="0">
                <a:solidFill>
                  <a:schemeClr val="tx2"/>
                </a:solidFill>
              </a:rPr>
              <a:t>1 </a:t>
            </a:r>
            <a:r>
              <a:rPr lang="es-ES" dirty="0" err="1">
                <a:solidFill>
                  <a:schemeClr val="tx2"/>
                </a:solidFill>
              </a:rPr>
              <a:t>Jn</a:t>
            </a:r>
            <a:r>
              <a:rPr lang="es-ES" dirty="0">
                <a:solidFill>
                  <a:schemeClr val="tx2"/>
                </a:solidFill>
              </a:rPr>
              <a:t>. 1:4</a:t>
            </a:r>
            <a:r>
              <a:rPr lang="es-ES" dirty="0" smtClean="0"/>
              <a:t>). </a:t>
            </a:r>
            <a:r>
              <a:rPr lang="en-US" dirty="0" smtClean="0"/>
              <a:t>(Palau)</a:t>
            </a:r>
            <a:endParaRPr lang="en-US" dirty="0"/>
          </a:p>
          <a:p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15:13-14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725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366805" y="2133600"/>
            <a:ext cx="3426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/>
              <a:t>Es posible que usted también haya escuchado decir: “Lo quiero, pero no me cae bien”.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 smtClean="0"/>
              <a:t>Con </a:t>
            </a:r>
            <a:r>
              <a:rPr lang="es-ES" sz="2800" dirty="0"/>
              <a:t>esa actitud estamos tratando el amor como una especie de concepto </a:t>
            </a:r>
            <a:r>
              <a:rPr lang="es-ES" sz="2800" dirty="0" smtClean="0"/>
              <a:t>que</a:t>
            </a:r>
            <a:endParaRPr lang="es-PR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029200"/>
            <a:ext cx="8791576" cy="1214438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44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debemos adoptar, especialmente en lo que a nuestros parientes se refiere.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 smtClean="0"/>
              <a:t>Esa </a:t>
            </a:r>
            <a:r>
              <a:rPr lang="es-ES" sz="2800" dirty="0"/>
              <a:t>idea no deja lugar para las expresiones cotidianas y concretas del amor. </a:t>
            </a: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202696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Aplicación</a:t>
            </a:r>
            <a:r>
              <a:rPr lang="en-US" dirty="0" smtClean="0"/>
              <a:t> para mi </a:t>
            </a:r>
            <a:r>
              <a:rPr lang="es-PR" dirty="0" smtClean="0"/>
              <a:t>vida</a:t>
            </a:r>
            <a:endParaRPr lang="es-PR" dirty="0"/>
          </a:p>
        </p:txBody>
      </p:sp>
      <p:pic>
        <p:nvPicPr>
          <p:cNvPr id="1026" name="Picture 2" descr="http://pixelperfectdigital.com/samples/NzczYzczNWFhODVlMw==/NTFjNzM1YWE4NWUz/ph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0"/>
          <a:stretch/>
        </p:blipFill>
        <p:spPr bwMode="auto">
          <a:xfrm>
            <a:off x="5366805" y="2133600"/>
            <a:ext cx="3426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2057400"/>
            <a:ext cx="4953000" cy="3048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/>
              <a:t>Pero el punto de partida para cualquier relación fuerte es un amor que se exprese tanto en actitudes como en actos. </a:t>
            </a:r>
            <a:endParaRPr lang="es-ES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2800" dirty="0" smtClean="0"/>
              <a:t>Jesús </a:t>
            </a:r>
            <a:r>
              <a:rPr lang="es-ES" sz="2800" dirty="0"/>
              <a:t>fue el ejemplo de esta clase de amor </a:t>
            </a:r>
            <a:r>
              <a:rPr lang="es-ES" sz="2800" dirty="0" smtClean="0"/>
              <a:t>para</a:t>
            </a:r>
            <a:endParaRPr lang="es-PR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5029200"/>
            <a:ext cx="8791576" cy="1214438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4488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nosotros</a:t>
            </a:r>
            <a:r>
              <a:rPr lang="es-ES" sz="2800" dirty="0"/>
              <a:t>, y nos llama a hacer lo mismo.</a:t>
            </a: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3167188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AE468-7CC2-4E24-8F01-FEA7AC0A89BC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Recursos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70113"/>
            <a:ext cx="8610600" cy="4230687"/>
          </a:xfrm>
        </p:spPr>
        <p:txBody>
          <a:bodyPr/>
          <a:lstStyle/>
          <a:p>
            <a:pPr marL="288925" lvl="1" indent="-288925">
              <a:buNone/>
            </a:pPr>
            <a:r>
              <a:rPr lang="es-ES" sz="1400" dirty="0" err="1" smtClean="0"/>
              <a:t>Bartley</a:t>
            </a:r>
            <a:r>
              <a:rPr lang="es-ES" sz="1400" dirty="0"/>
              <a:t>, James et al. Comentario </a:t>
            </a:r>
            <a:r>
              <a:rPr lang="es-ES" sz="1400" dirty="0" err="1"/>
              <a:t>Bı́blico</a:t>
            </a:r>
            <a:r>
              <a:rPr lang="es-ES" sz="1400" dirty="0"/>
              <a:t> Mundo Hispano: Juan. 1. ed. El Paso, TX: Editorial Mundo Hispano, 2004.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288925" indent="-288925">
              <a:buNone/>
            </a:pPr>
            <a:r>
              <a:rPr lang="es-PR" sz="1400" dirty="0" smtClean="0"/>
              <a:t>Floyd, </a:t>
            </a:r>
            <a:r>
              <a:rPr lang="es-PR" sz="1400" dirty="0" err="1" smtClean="0"/>
              <a:t>Ronie</a:t>
            </a:r>
            <a:r>
              <a:rPr lang="es-PR" sz="1400" dirty="0" smtClean="0"/>
              <a:t>. </a:t>
            </a:r>
            <a:r>
              <a:rPr lang="es-PR" sz="1400" dirty="0"/>
              <a:t>y</a:t>
            </a:r>
            <a:r>
              <a:rPr lang="es-PR" sz="1400" dirty="0" smtClean="0"/>
              <a:t> David Francis, </a:t>
            </a:r>
            <a:r>
              <a:rPr lang="es-PR" sz="1400" dirty="0"/>
              <a:t>e</a:t>
            </a:r>
            <a:r>
              <a:rPr lang="es-PR" sz="1400" dirty="0" smtClean="0"/>
              <a:t>ds. </a:t>
            </a:r>
            <a:r>
              <a:rPr lang="es-PR" sz="1400" i="1" dirty="0" smtClean="0"/>
              <a:t>Estudios Bíblicos para la Vida para Adultos, </a:t>
            </a:r>
            <a:r>
              <a:rPr lang="es-PR" sz="1400" dirty="0" smtClean="0"/>
              <a:t>Primavera 2016,</a:t>
            </a:r>
            <a:r>
              <a:rPr lang="es-PR" sz="1400" i="1" dirty="0" smtClean="0"/>
              <a:t>  </a:t>
            </a:r>
            <a:r>
              <a:rPr lang="es-PR" sz="1400" dirty="0" smtClean="0"/>
              <a:t>Vol. 2, Núm. 3.</a:t>
            </a:r>
            <a:r>
              <a:rPr lang="es-PR" sz="1400" i="1" dirty="0" smtClean="0"/>
              <a:t>  </a:t>
            </a:r>
            <a:r>
              <a:rPr lang="es-PR" sz="1400" dirty="0" smtClean="0"/>
              <a:t>Nashville, TN: </a:t>
            </a:r>
            <a:r>
              <a:rPr lang="es-PR" sz="1400" dirty="0" err="1" smtClean="0"/>
              <a:t>Lifeway</a:t>
            </a:r>
            <a:r>
              <a:rPr lang="es-PR" sz="1400" dirty="0" smtClean="0"/>
              <a:t> </a:t>
            </a:r>
            <a:r>
              <a:rPr lang="es-PR" sz="1400" dirty="0" err="1" smtClean="0"/>
              <a:t>Church</a:t>
            </a:r>
            <a:r>
              <a:rPr lang="es-PR" sz="1400" dirty="0" smtClean="0"/>
              <a:t> </a:t>
            </a:r>
            <a:r>
              <a:rPr lang="es-PR" sz="1400" dirty="0" err="1" smtClean="0"/>
              <a:t>Resources</a:t>
            </a:r>
            <a:r>
              <a:rPr lang="es-PR" sz="1400" dirty="0" smtClean="0"/>
              <a:t>, 2015. 96-106.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MacDonald</a:t>
            </a:r>
            <a:r>
              <a:rPr lang="en-US" sz="1400" dirty="0"/>
              <a:t>, William. </a:t>
            </a:r>
            <a:r>
              <a:rPr lang="en-US" sz="1400" dirty="0" err="1"/>
              <a:t>Comentario</a:t>
            </a:r>
            <a:r>
              <a:rPr lang="en-US" sz="1400" dirty="0"/>
              <a:t> </a:t>
            </a:r>
            <a:r>
              <a:rPr lang="en-US" sz="1400" dirty="0" err="1" smtClean="0"/>
              <a:t>Bíblico</a:t>
            </a:r>
            <a:r>
              <a:rPr lang="en-US" sz="1400" dirty="0" smtClean="0"/>
              <a:t> </a:t>
            </a:r>
            <a:r>
              <a:rPr lang="en-US" sz="1400" dirty="0"/>
              <a:t>de William MacDonald: </a:t>
            </a:r>
            <a:r>
              <a:rPr lang="en-US" sz="1400" dirty="0" err="1"/>
              <a:t>Antiguo</a:t>
            </a:r>
            <a:r>
              <a:rPr lang="en-US" sz="1400" dirty="0"/>
              <a:t> </a:t>
            </a:r>
            <a:r>
              <a:rPr lang="en-US" sz="1400" dirty="0" err="1"/>
              <a:t>Testamento</a:t>
            </a:r>
            <a:r>
              <a:rPr lang="en-US" sz="1400" dirty="0"/>
              <a:t> Y Nuevo </a:t>
            </a:r>
            <a:r>
              <a:rPr lang="en-US" sz="1400" dirty="0" err="1"/>
              <a:t>Testamento</a:t>
            </a:r>
            <a:r>
              <a:rPr lang="en-US" sz="1400" dirty="0"/>
              <a:t>. </a:t>
            </a:r>
            <a:r>
              <a:rPr lang="en-US" sz="1400" dirty="0" err="1"/>
              <a:t>Viladecavalls</a:t>
            </a:r>
            <a:r>
              <a:rPr lang="en-US" sz="1400" dirty="0"/>
              <a:t> (Barcelona), </a:t>
            </a:r>
            <a:r>
              <a:rPr lang="en-US" sz="1400" dirty="0" err="1" smtClean="0"/>
              <a:t>España</a:t>
            </a:r>
            <a:r>
              <a:rPr lang="en-US" sz="1400" dirty="0"/>
              <a:t>: Editorial CLIE, 2004. </a:t>
            </a:r>
            <a:r>
              <a:rPr lang="en-US" sz="1400" dirty="0" smtClean="0"/>
              <a:t>Print.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Palau</a:t>
            </a:r>
            <a:r>
              <a:rPr lang="en-US" sz="1400" dirty="0"/>
              <a:t>, Luis. </a:t>
            </a:r>
            <a:r>
              <a:rPr lang="en-US" sz="1400" dirty="0" err="1"/>
              <a:t>Comentario</a:t>
            </a:r>
            <a:r>
              <a:rPr lang="en-US" sz="1400" dirty="0"/>
              <a:t> </a:t>
            </a:r>
            <a:r>
              <a:rPr lang="en-US" sz="1400" dirty="0" err="1"/>
              <a:t>Bı́blico</a:t>
            </a:r>
            <a:r>
              <a:rPr lang="en-US" sz="1400" dirty="0"/>
              <a:t> Del </a:t>
            </a:r>
            <a:r>
              <a:rPr lang="en-US" sz="1400" dirty="0" err="1"/>
              <a:t>Continente</a:t>
            </a:r>
            <a:r>
              <a:rPr lang="en-US" sz="1400" dirty="0"/>
              <a:t> Nuevo: San Juan II. Miami, FL: Editorial </a:t>
            </a:r>
            <a:r>
              <a:rPr lang="en-US" sz="1400" dirty="0" err="1"/>
              <a:t>Unilit</a:t>
            </a:r>
            <a:r>
              <a:rPr lang="en-US" sz="1400" dirty="0"/>
              <a:t>, 1991. Print</a:t>
            </a:r>
            <a:r>
              <a:rPr lang="en-U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n-US" sz="1400" dirty="0" smtClean="0"/>
              <a:t>Ventura</a:t>
            </a:r>
            <a:r>
              <a:rPr lang="en-US" sz="1400" dirty="0"/>
              <a:t>, Samuel Vila. </a:t>
            </a:r>
            <a:r>
              <a:rPr lang="en-US" sz="1400" i="1" dirty="0"/>
              <a:t>Nuevo </a:t>
            </a:r>
            <a:r>
              <a:rPr lang="en-US" sz="1400" i="1" dirty="0" err="1"/>
              <a:t>diccionario</a:t>
            </a:r>
            <a:r>
              <a:rPr lang="en-US" sz="1400" i="1" dirty="0"/>
              <a:t> </a:t>
            </a:r>
            <a:r>
              <a:rPr lang="en-US" sz="1400" i="1" dirty="0" err="1"/>
              <a:t>biblico</a:t>
            </a:r>
            <a:r>
              <a:rPr lang="en-US" sz="1400" i="1" dirty="0"/>
              <a:t> </a:t>
            </a:r>
            <a:r>
              <a:rPr lang="en-US" sz="1400" i="1" dirty="0" err="1"/>
              <a:t>ilustrado</a:t>
            </a:r>
            <a:r>
              <a:rPr lang="en-US" sz="1400" dirty="0"/>
              <a:t> 1985 : 1070. Print</a:t>
            </a:r>
            <a:r>
              <a:rPr lang="en-U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/>
              <a:t>Vine, W.E. </a:t>
            </a:r>
            <a:r>
              <a:rPr lang="es-ES" sz="1400" i="1" dirty="0"/>
              <a:t>Vine diccionario expositivo de palabras del Antiguo y del Nuevo Testamento exhaustivo</a:t>
            </a:r>
            <a:r>
              <a:rPr lang="es-ES" sz="1400" dirty="0"/>
              <a:t> </a:t>
            </a:r>
            <a:r>
              <a:rPr lang="es-ES" sz="1400" dirty="0" smtClean="0"/>
              <a:t>1999. </a:t>
            </a:r>
            <a:r>
              <a:rPr lang="es-ES" sz="1400" dirty="0" err="1"/>
              <a:t>Print</a:t>
            </a:r>
            <a:r>
              <a:rPr lang="es-ES" sz="1400" dirty="0" smtClean="0"/>
              <a:t>.</a:t>
            </a:r>
          </a:p>
          <a:p>
            <a:pPr marL="288925" lvl="1" indent="-288925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ES" sz="1400" dirty="0" err="1"/>
              <a:t>Wiersbe</a:t>
            </a:r>
            <a:r>
              <a:rPr lang="es-ES" sz="1400" dirty="0"/>
              <a:t>, Warren W. Bosquejos Expositivos de La Biblia: Antiguo Y Nuevo Testamento. </a:t>
            </a:r>
            <a:r>
              <a:rPr lang="es-ES" sz="1400" dirty="0" err="1"/>
              <a:t>electronic</a:t>
            </a:r>
            <a:r>
              <a:rPr lang="es-ES" sz="1400" dirty="0"/>
              <a:t> ed. Nashville: Editorial Caribe, 1995. </a:t>
            </a:r>
            <a:r>
              <a:rPr lang="es-ES" sz="1400" dirty="0" err="1"/>
              <a:t>Print</a:t>
            </a:r>
            <a:r>
              <a:rPr lang="es-ES" sz="1400" dirty="0"/>
              <a:t>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buSzPct val="60000"/>
              <a:buNone/>
            </a:pPr>
            <a:r>
              <a:rPr lang="es-PR" sz="1400" dirty="0" smtClean="0">
                <a:hlinkClick r:id="rId3"/>
              </a:rPr>
              <a:t>http://blog.lifeway.com/eblifewayadultos/</a:t>
            </a:r>
            <a:endParaRPr lang="es-PR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PR" sz="1400" dirty="0" smtClean="0">
                <a:hlinkClick r:id="rId4"/>
              </a:rPr>
              <a:t>http</a:t>
            </a:r>
            <a:r>
              <a:rPr lang="es-PR" sz="1400" dirty="0">
                <a:hlinkClick r:id="rId4"/>
              </a:rPr>
              <a:t>://</a:t>
            </a:r>
            <a:r>
              <a:rPr lang="es-PR" sz="1400" dirty="0" smtClean="0">
                <a:hlinkClick r:id="rId4"/>
              </a:rPr>
              <a:t>distantshores.org/resources/illustrations/sweet-publishing</a:t>
            </a:r>
            <a:r>
              <a:rPr lang="es-PR" sz="1400" dirty="0"/>
              <a:t> </a:t>
            </a:r>
            <a:r>
              <a:rPr lang="es-ES" sz="1400" dirty="0" smtClean="0"/>
              <a:t>(imágenes bíblicas).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st-takla.org/Gallery/Bible/Illustrations.html</a:t>
            </a:r>
            <a:r>
              <a:rPr lang="en-US" sz="1400" dirty="0" smtClean="0"/>
              <a:t> </a:t>
            </a:r>
            <a:r>
              <a:rPr lang="es-ES" sz="1400" dirty="0" smtClean="0">
                <a:latin typeface="+mj-lt"/>
              </a:rPr>
              <a:t>(imágenes bíblicas).</a:t>
            </a:r>
            <a:endParaRPr lang="en-US" sz="1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es-PR" sz="1600" dirty="0" smtClean="0"/>
          </a:p>
        </p:txBody>
      </p:sp>
      <p:pic>
        <p:nvPicPr>
          <p:cNvPr id="29700" name="Picture 4" descr="dov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20000" y="381000"/>
            <a:ext cx="1143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339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59410" r="47786" b="16812"/>
          <a:stretch/>
        </p:blipFill>
        <p:spPr bwMode="auto">
          <a:xfrm>
            <a:off x="-1" y="3810000"/>
            <a:ext cx="4329405" cy="27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726174" y="4444851"/>
            <a:ext cx="533400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t="84230" r="56503" b="14037"/>
          <a:stretch/>
        </p:blipFill>
        <p:spPr bwMode="auto">
          <a:xfrm>
            <a:off x="4763817" y="4628911"/>
            <a:ext cx="2322783" cy="1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9" t="81242" r="10071" b="15325"/>
          <a:stretch/>
        </p:blipFill>
        <p:spPr bwMode="auto">
          <a:xfrm>
            <a:off x="5107173" y="4308137"/>
            <a:ext cx="1522227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573774" y="4292451"/>
            <a:ext cx="533400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025280" y="3810000"/>
            <a:ext cx="5118720" cy="27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776526" y="4800600"/>
            <a:ext cx="2538673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6" t="86921" r="10071" b="7818"/>
          <a:stretch/>
        </p:blipFill>
        <p:spPr bwMode="auto">
          <a:xfrm>
            <a:off x="5121933" y="5216627"/>
            <a:ext cx="1980313" cy="5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6302257" y="5296375"/>
            <a:ext cx="533400" cy="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242" r="10071" b="15325"/>
          <a:stretch/>
        </p:blipFill>
        <p:spPr bwMode="auto">
          <a:xfrm>
            <a:off x="4588532" y="5235299"/>
            <a:ext cx="533400" cy="4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89998" r="65985" b="7818"/>
          <a:stretch/>
        </p:blipFill>
        <p:spPr bwMode="auto">
          <a:xfrm>
            <a:off x="5105399" y="5498564"/>
            <a:ext cx="1295401" cy="2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59416" b="17586"/>
          <a:stretch/>
        </p:blipFill>
        <p:spPr bwMode="auto">
          <a:xfrm>
            <a:off x="4267200" y="3822861"/>
            <a:ext cx="4506686" cy="27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90670" b="3086"/>
          <a:stretch/>
        </p:blipFill>
        <p:spPr bwMode="auto">
          <a:xfrm>
            <a:off x="5019772" y="5812727"/>
            <a:ext cx="4124228" cy="6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lifewayblog.wpengine.netdna-cdn.com/eblifewayadultos/files/2012/05/005075090_2016-SPR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8" t="97435"/>
          <a:stretch/>
        </p:blipFill>
        <p:spPr bwMode="auto">
          <a:xfrm>
            <a:off x="0" y="6477000"/>
            <a:ext cx="9144000" cy="40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4" r="86358" b="58521"/>
          <a:stretch/>
        </p:blipFill>
        <p:spPr bwMode="auto">
          <a:xfrm>
            <a:off x="5255682" y="1"/>
            <a:ext cx="388831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lifewayblog.wpengine.netdna-cdn.com/eblifewayadultos/files/2012/05/005075090_2016-SPR_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58192" r="48215" b="24848"/>
          <a:stretch/>
        </p:blipFill>
        <p:spPr bwMode="auto">
          <a:xfrm>
            <a:off x="96987" y="3863532"/>
            <a:ext cx="3810000" cy="21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lifewayblog.wpengine.netdna-cdn.com/eblifewayadultos/files/2012/05/005075090_2016-SPR_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75077" r="45918" b="7541"/>
          <a:stretch/>
        </p:blipFill>
        <p:spPr bwMode="auto">
          <a:xfrm>
            <a:off x="4263308" y="3823991"/>
            <a:ext cx="3962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lifewayblog.wpengine.netdna-cdn.com/eblifewayadultos/files/2012/05/005075090_2016-SPR_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5"/>
          <a:stretch/>
        </p:blipFill>
        <p:spPr bwMode="auto">
          <a:xfrm>
            <a:off x="0" y="6469851"/>
            <a:ext cx="9144000" cy="4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lifewayblog.wpengine.netdna-cdn.com/eblifewayadultos/files/2012/05/005075090_2016-SPR_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1" r="9489" b="3154"/>
          <a:stretch/>
        </p:blipFill>
        <p:spPr bwMode="auto">
          <a:xfrm>
            <a:off x="0" y="5940051"/>
            <a:ext cx="8328244" cy="5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lifewayblog.wpengine.netdna-cdn.com/eblifewayadultos/files/2012/05/005075090_2016-SPR_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5"/>
          <a:stretch/>
        </p:blipFill>
        <p:spPr bwMode="auto">
          <a:xfrm>
            <a:off x="-6915" y="-1"/>
            <a:ext cx="5243776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lifewayblog.wpengine.netdna-cdn.com/eblifewayadultos/files/2012/05/005075090_2016-WIN_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8" t="81570" r="16371" b="17565"/>
          <a:stretch/>
        </p:blipFill>
        <p:spPr bwMode="auto">
          <a:xfrm>
            <a:off x="3810000" y="4419600"/>
            <a:ext cx="50585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8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ia.freebibleimages.org/stories/FB_Paul_Lystra_Derbe/overview_images/009-paul-lystra-derbe.jpg?1436947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1" y="0"/>
            <a:ext cx="9156441" cy="68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algn="ctr"/>
            <a:r>
              <a:rPr lang="es-PR" dirty="0" smtClean="0">
                <a:solidFill>
                  <a:schemeClr val="tx1"/>
                </a:solidFill>
              </a:rPr>
              <a:t>Próximo Estudio Dominical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  <a:solidFill>
            <a:schemeClr val="bg1">
              <a:alpha val="60000"/>
            </a:schemeClr>
          </a:solidFill>
          <a:ln/>
        </p:spPr>
        <p:txBody>
          <a:bodyPr anchor="ctr">
            <a:noAutofit/>
          </a:bodyPr>
          <a:lstStyle/>
          <a:p>
            <a:pPr marL="0" lvl="0" indent="0" algn="ctr" fontAlgn="auto">
              <a:spcBef>
                <a:spcPts val="0"/>
              </a:spcBef>
              <a:buNone/>
              <a:defRPr/>
            </a:pPr>
            <a:r>
              <a:rPr lang="es-PR" sz="4400" dirty="0" smtClean="0"/>
              <a:t>Primavera </a:t>
            </a:r>
            <a:r>
              <a:rPr lang="es-PR" sz="4400" kern="1200" dirty="0" smtClean="0"/>
              <a:t>2016/Tema</a:t>
            </a:r>
            <a:r>
              <a:rPr lang="es-PR" sz="4400" dirty="0" smtClean="0"/>
              <a:t>:  </a:t>
            </a:r>
            <a:r>
              <a:rPr lang="es-PR" sz="4400" cap="small" dirty="0" smtClean="0"/>
              <a:t>Relaciones que permanecen</a:t>
            </a:r>
            <a:endParaRPr lang="es-PR" sz="4400" kern="1200" cap="small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sz="4000" cap="small" dirty="0" smtClean="0"/>
              <a:t>Sesión 2: Persista en alentar</a:t>
            </a:r>
          </a:p>
          <a:p>
            <a:pPr marL="401638" indent="-234950" algn="ctr">
              <a:spcAft>
                <a:spcPts val="600"/>
              </a:spcAft>
              <a:buNone/>
            </a:pPr>
            <a:r>
              <a:rPr lang="es-PR" sz="4000" dirty="0" smtClean="0"/>
              <a:t>1</a:t>
            </a:r>
            <a:r>
              <a:rPr lang="es-PR" sz="4000" kern="1200" dirty="0" smtClean="0"/>
              <a:t> </a:t>
            </a:r>
            <a:r>
              <a:rPr lang="es-PR" sz="4000" kern="1200" dirty="0"/>
              <a:t>de </a:t>
            </a:r>
            <a:r>
              <a:rPr lang="es-PR" sz="4000" dirty="0" smtClean="0"/>
              <a:t>mayo </a:t>
            </a:r>
            <a:r>
              <a:rPr lang="es-PR" sz="4000" kern="1200" dirty="0" smtClean="0"/>
              <a:t>de 2016</a:t>
            </a:r>
            <a:endParaRPr lang="es-PR" sz="2800" kern="1200" dirty="0"/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Leer </a:t>
            </a:r>
            <a:r>
              <a:rPr lang="es-PR" dirty="0"/>
              <a:t>y meditar en</a:t>
            </a:r>
            <a:r>
              <a:rPr lang="es-PR" dirty="0" smtClean="0"/>
              <a:t>:</a:t>
            </a:r>
          </a:p>
          <a:p>
            <a:pPr marL="0" indent="-234950" algn="ctr">
              <a:spcBef>
                <a:spcPts val="0"/>
              </a:spcBef>
              <a:buNone/>
            </a:pPr>
            <a:r>
              <a:rPr lang="es-PR" dirty="0" smtClean="0"/>
              <a:t>(Hechos </a:t>
            </a:r>
            <a:r>
              <a:rPr lang="en-US" dirty="0" smtClean="0"/>
              <a:t>9:26-28; 11:21-26</a:t>
            </a:r>
            <a:r>
              <a:rPr lang="es-PR" dirty="0" smtClean="0"/>
              <a:t>)</a:t>
            </a:r>
            <a:endParaRPr lang="es-PR" dirty="0"/>
          </a:p>
        </p:txBody>
      </p:sp>
      <p:sp>
        <p:nvSpPr>
          <p:cNvPr id="11266" name="AutoShape 2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268" name="AutoShape 4" descr="data:image/jpeg;base64,/9j/4AAQSkZJRgABAQAAAQABAAD/2wCEAAkGBhQSERUUExQVFRUUGBcaFxcYGBcaHRcdGBgbHRgYGxgXHSYfHB0jGhkYHy8gIycpLCwsGh4xNTAqNSYrLCkBCQoKDgwOGg8PGi4lHyQ0NCwsLDQsLCwtLCwsLCwsLCksLCwsLCwsLCwsLCwsLCwsLCwsLCwsLCwsLCwsLCwsLP/AABEIALEBHAMBIgACEQEDEQH/xAAbAAACAgMBAAAAAAAAAAAAAAAEBQMGAAECB//EAEAQAAECAwUFBgMGBQQCAwAAAAECEQADIQQFEjFBIlFhcYEGEzKRobHB0fAjM0JicuEUUoKy8QdDkqIVUyTC0v/EABoBAAIDAQEAAAAAAAAAAAAAAAMEAQIFAAb/xAAwEQACAQMDAgUDAwQDAAAAAAABAgADESEEEjEiQRMyUXHwYZGxgcHRM0Lh8QUUI//aAAwDAQACEQMRAD8ArFmu1z6xzaZAKj+URYlWTAgfmELJlmz4mMYL3M0YmXIZJVlCa8gyVb1Mke5i022zAgJ6/AfGEdtsZWspSHCNeJz+XSLoLG8oxxA5FhSkD2glKQHLaZRpKyMwAeOjRxM2jUkxBJJzJxaDT1AOAHeBU2boIKmpwvlEa5ZOesHU2EqSBOTseFLnjr9PHCpaioK1O+CEWA6mD5NiAAcbI13xBcDiRzEc2yYiG6kCIF2Mnjxi1SLFSmWkTz7IlKNqj1A1PSLLWaVKiU6TZA+1E6bHtoYMCRU68t8OpyQHVhSniWfoIX2MJVOTmolWf+YIHZsyhtHNms7IDaN7x2gbLbjDyVYA1G0945VdNCevn/iIWg5F7SPEUYvIEjaSfqsNZVkoW3vHf/jgUpPIdTBkuyU4FvaCeA/eU8VfWLJtl2YimWdS2bWHS7OMnevoREtkkMkaNT0ifAI5neKIrTdyjnlSgiCfdCQXq5bWLF3JiH+Gdni4orwRBmoeRKLet1pMtaWO/kaVimm7yk5Yhy+Eer2+yUUOcUmdZmUaaxp6fTI6EWsYnV1DI0QOAAQkHe58gKuzDo8QTLNk0Op93ajrT1EZLsDJcVGo+IEI16T0DYxujVWqMREUEZxLZZ6pZxJPMbxuMNLXZKUZoX/wnCFw4YZjNrcQ4SgrDMlHCWqnR9afDyiC2KxFIAwzH30PWObI8vPI5/OJr2szsc6O4yIq1ekCGHt9ofzLjnvJLbMC8KlpUspDKenhOQbLFXjWLBZ+zqZKjNR9zOl0BrhxMa8G3xzc8yUuxlyMYzc6wLZO0M6RLKDhVLdkJU78QDurr8oXuzXQYtiXZAeoRXabvVZ1bKsSXpvD5PDWXeKSEF2JLEbuPLjGXonEgWiWQAn8Ct5pT8wOnOFllmEL8I2mxcBqBwOnKCnqFzzBLYS0YKYd2XEbvrdEJSYNTZqj+XDQ7+Z5e0RzpbnNv21gQOLy1ry43myQSfwppz/yYVpQShW5IHwf1eC78nbAf8SvRLn3aO7uA7ovpX4mKgy8QXmrDqxOwng2ZhXKlYVajKpB9jB06bjmuk+FwOZ8R6qLdIOVIUQywN/qIvB2vEtvsWIFZYMHI31AeEs0udwi035MZExv5QP+yQfjFaEqjvU5CKyDiD9x6wRIsxBHHKCpVnc10HODJNmpssW9OMVuWxJtYXghl4a0caGOJZUssp/rhBc2SCabW8jWJES30ZgN3Utxi4SUvOrHLzGJSQPrSAbytiUnCnaV7cTEtptLAhFT9ecQybAVjIAb9TvMNUqLOdqiBqVVQXJipVmXMIc4j6B4eXRc4ExJLOIMs9lCcvPfDG7ZX2nn7RtUtCtNdz5MyX1hdtqYEbosoCeVY6/hqEb4Ilpcn60ieXLcRJGBCAwUWdgBy9InErZjsoo/1WO0ZEfWUBqDqxCp5cwdUir/AKfr0ggIbq0aKT5iCJUl8s6RUi8kSJIpzjZk0aGabtAIClJSVZAkAnkCaxHbLIUlj9NFAQeJYqRzEFskfXSKVbbMyzHoFtlxUb0kbUaejOSJnawdIIiYSI7ky20cfGCxJjsSWhutSWqu1hEaNZqbbliv+DcmmdR8RA67sb6zh4mWXccInNlChHmtTpWonPHrPR6fULWGOZVF2AHPJ6603wRZ7nYHvPAk0/Mz+lXhrabM3KNzgUpTiqpgyN24q+UZta6jmaFIXMQIu9Eo4yKnwy9OClD4fQyWhClkzTmksToeG75xPbLPMTMOzjL5hz7CAU2JalgLcAkAliGD1Z4qLnLGGJAFgMQVVkORLj8qgoeWcG3auWkLSVOSU4aGjE04Z8oscm5pWAgJG793OvyiIXOEy8SRkS6dGB+DxJq3EFtzDLrWwwHI5PoflBabKku4DgtAUoFgdX+vhDGUkKSDAUYjEuRDr4luUp3JJ8zX2jfehNnmnXAs8mFI3fswpmpb+Vj1P+YUdop2CQQNSB0d/hFA3UJcjpi+6kZ8CGiySUbCSc2c8KOPeK7cxq+9h1/w8WFSjgBGfoKAQUG8Ha0SdpxhlpGq1B+Qc+5EIJKK8soIvO8lTZhKi4S4TwG/rnHFnS54PF7XgiZKmYaga5mCLPKUnM0LU37gBBCLPhDipP1WCQkAOdpR9OUXC+kr7zlaWGTPp9cIS2yaScCSWGbanUQ3ng5JO0ddwjUqQEhhGnpNCa3UTYRDVataXSMmAWOwHDUM/wBc4ZISAAI20doRG9Q0yUR0zErah6xzMaD7uG1zFYECRB9gYqbhF6vlkUvMI5sst/rhBKQzxHKQxDcPaOkqz6xn8zT4mDLk0dyRQ9I4A2YkRTEd8DYdUuDiamDLrB10J2w8AqOXWCLLOw13VMCcYIhF5lX7RXWlc2YqYsmapRA3JI0Z9KRZLita5lhkmacS04klWb4SQC5zLMH4RUu2N/Y5zyQUhhiVh8aqgt0wirO0BXT2pnykIlsDLAdlAUJJKtXbXrGVRulS7GalYb0sol2tQcU0Hxit3lJ2nhpdV7pngjwrFSl9+o4e0D29IePQaVhuuOJhalDtIMTiVpGGzNBRQ9Y5JjTJmUFkHdxoDDU5OH4PBCsngZawpJBpiHuP3hauquhUxmgSjhhNTgQaZjWALZZC2NOtFA1Y/vnBd2zCtBc1TQ/COpamNfCqiuG48xHlalO/aemRyJFY7o2EkucQBdz1yO+B59gIXLIJwuHBPFiPWHd1r2VS1Zyz/wBVGhHn7RJeNmow0OIdKtANohbzRsrOwzaIpSc9zn1zhlMFH5wMgOF/VDFNsm8T2NYFOvTIxOm04XHGBZiSmYN2JQ8zDGXYnFaxXbL3hfaT70cAk86qhNf21LSBvc8glR+MOL+8aX3D4wDbrO8niVh+oMLA9QhLdM5skpIloYV15mr+sR37bu7kAfimOG4BnPw6wysVjxAdNfrhCHttKAmy07kZbnUYZpwNTEQoQ7QxkycQppEFnQH+usPbFZXSwgwF4CRyEE01ju12hEvZ8Uwjw7ucA2m9mKkyc8ivdvw/OBJEllFy5ap89YYAtKExnKUWCjmoB/KJBG8DAcGjK6R7BFCqAJ5JmLMSZ1hPOOk+saA5nlGIMWtKyR98MbsVtGARkxeGd0pAUrVm61gNXymHo+cR1KR8I4b3jqUaxtIpzMZ/aafebWNlo7Sih5Qwl3YCnEtQQneSB7xKu6wUEy1BY4EH2gPiLCbDEwHsYFvKeyUpzx1ObUbPhV+ggqYlukJO1SgEy3LAhhzUpKfZ4HqelSYbS5eKL3Uxr3R3GXMSD/xLwNZbtSuV3hmkKJZIUaFqfhPsId2ywInSghLBYDpOTNlUZAjSE97WyXZZPdpImrU5USMnAq2n4eJjCFXfxNnb6wCUuZInAhLKBzCiQ2ZFdCNM4tdonhSUrGSgCOsUfvFMkA1qz7wS3oW6xYrhtJVZw9GURwD7TV4qjW/42qd9plf8hTGy8KK2jaqxwJgdnH1ujFTgejdXD04MRHoty3tPP7GsSRObVMIFH3v8IWmbVgdQRwyrE1tt6QUjEK5h4Wiel2cGmYbPj84z9TUs3MdoJdciEWeeUTCdFGv9WUMLSsDkaQinTgCavyr0hlZraForUt7a+TRjuRuNprJcAXhSV0CgWUgMfzIPyPw3Q9tUwEApyaF1wWdJxk6EAcH+hB9vSyXGmkKEZMaXIElnJ8LbvcRFZZFVR2me4Qdwr5RrvfEeB9opJiSdJBXLbLvCegc/CGRmtoejQLZB9okflPygoWUmIEsYVfEjaRR3SQehP/6gO3pwhXHu28s/SG17pqD+ryLQmtxpzb0BaM/vGe0Pu1SEpauIeVXin9rJmK1F9EpHpDmdeol7RFAkO2b5RTbZeSpsxa1ZqU7bgdOkOUbxetaMbAxPABzBN43vgQZSDtHxqGgP4RCe1W4ykoSnxLqTuGgEdXZapSVpM0FdKJH4ucNDpEW5hFmSxbfUNy/aCpCXVzUB6t8YsEi0CfKI/hpMoUZaqKBIphZqsCd2+K7ZZo7xD6zEP5gxem1zKuth7xyqSc2Lb2jkpyh3JmgOlbsDXduL74Fkl6FAYqNWcNlrlHohrj3ExDoAODFqZdIklpy4xY1WZBQ7AjyI5ceELLRdzMUqCuGSn5ZGDJrKZw2IF9FUGVzB0CGV2Jz6QD3RdiOfyg271Z8/nF3dXXpMrTRlbIjaXBt3WbEpOocwFJiO8b8/hkMis5qbpb/iPHUJ84QfAmgvrAu0V4KtFsVKRUST3csDLEKKV/yxEncgQ+7Od7LmSgsoIXiScLvsoUqr51Q/DrCnsZdmBK5ynJDucySzqPEu484M7KXsbRPnT1JwJkju5aTmXJK1K/MWSOAJjJd2apsQ4EfpooTe3Jhd5SwJquZim/6hS3lIA0c+QMWyfMxLKjqTFf7aSXlJPBQb+l394c1HkgtMf/SVWw9oFKlpBKgapfSmeWTwDfk1KmUCCVJLtwKR7NE1zynlEM5OJudfmY6l3AZiDMchI2SMNWFSakbowVQBria2/FjBbrKZhBOMKQxGDC5r4trQEDzi4XTZwoFRShJJpskPQOcJ8J0bKkU+03b3aUKqO9JwE0OFOGvByQ3AKi49mkvITUkgzA5f6o5iXUqLy1NgxtEvaC9piJgohW7EhJbc0I7XeE4rZaiSoBSmJCQ+WtSw9IO7TTFGaBjUQA+F6Jc0AAGbMTziuLxY2JLM7Od+6LU7jgy7oDyI2syguhjm1AI5wLLpk8T2k4kNrpAyOr6QmwWkEu3Zu0SWKcorIZWE0KgCw5nLWAbts3eTkIyClAE7t/pFtt1rEtFKJDgJAokDV8nNYIxCMAOYE0965jDslbXExJzBB9xDq0qBLc4qXZCYO8WAQQoEjoa/OLQuYHoY5mzF0XE4WoJFMh1ziG0oOB34+eXpEM2dnwiSfOoQeA8qRF5e1pBLU00fpNfL5wxFqam6FdlLrbcinUh4OQHc7zHSI1vbwUphWOr092hReKHS5yBSfVvjDq90DuS2evFi4ivz5mJKk7kjzFflGde5jQ4iLtbbAlMpAI2jiPRwB5uYra6TC3SMvKeVzVKegyfg0cz1OQ2efxaNSmm1QImx3MTJrb94Ac0pSPeHfZCzBSl0GJKaH/kSPaKsucVqJ1p7Vi9dnbAqShMw57WNOpCiUlPMAPzMdU6VF5VRc4jS3W5EhCFqBUCpQYVrgBHsroDvirYWWmmakkNoCQxflF8l3Ci1ySgkAviQvNOIAjLMeI0z5xVV3WZCsE7Z7teF/wCU0UOaSKjnxjqThc/eWZWfp+0cWaUszQVVl5bVaNlQwztrBDpDFwMKTQg50FIBtCAXGY3g7swSGOnGArvtiMJcrDHKh/eNa+LzOtmxjGfNNBUORnTnmPjE65ktfiajYSKEV3+UC2mf3gTQ4QXc6EcIms8orfCympkx84G0Kt5PYmUO8WCoEGnI0NOUGymUaCnPLmecA2dDAupiMkgjfB9hls+0XNf2MSmTKvgSQFEpC1jKWCa1qMh1Uwir2QmbMGKqiXPHeep94c9qJ2GUlIABmrbLQOSfPDAHZOVinuzgO56UHmX/AKYKzlV3GACbmCiW6wWcpRhdQGZHE1PJy8Z/BplkkBhTF0yJ9vKHUsJlhLgqWobKQzlmfPIBxXjBU2zpmJxBtQRvqxBbURnI4DXHM1agUrt7Ss9yDXF6RWO3ZKZIetVb9RnF9FxHEE94ly5qC7eXEc4A7X9lJSrLM2lGYhJUmoZyDskch6iG6lUFSIlTplXBnkViT9kHpUGnExf7fKRKsy0upsJBIDqJUjNvM56RRZ6ChIRmQE5Rce0g7uzywvcMXRKQRGTROTNF1ItPObVJUFpWSVaa6FqR6Ld9rkS7Cg/iw1qAXV4i5bIEluDVioWe095NIIAllNBmzcd5iRMtaEqCVLwqNAl2HFQESzA8yEUg3EDvOYhSyRiLtVnyDfCEKdqYogUyDxabpllBKZkskEkpmOHHAuag14j2GnXSy3S2F/5khuTmBhwt4yCzRcJDUPH0gKVMcKOlYbT7umFRZmajn5Qrm3PMQkklJAc0MTTZTyZdiRwIJKtBlqx6pqOkWS8CJkvYIwlBLpZnNahOW4uBFdTdU1aMQQSnUhtODufKG1z26XLs82WokKUQUgPtBmIpllrvg1RQbEciA8QqLes1MlpErYBwrTmKEE+IPEfZ6/VSFiVMP2aiwP8AKfkdfPfFhnWMS5MphQJy4kA/GKjbrIAS+WJYfgwq3UQHT1RUup4l61OyhhzLxOmVbiPeNzkkurRzFf7O3iZktAJ2kEJJ31ofKnSH9uWyTmWd+lY7aQxUwAIOROrt+9q1Q3kx+EFSUljzPvCG7bYVKTvCwPMAn39osEklnOtfOCSkeTcKkrSNUlvKsUK33kJaS5bRQfaVyDZGtdPKJZvaGYklkHgUnLz0hDa7MuatS5lNW37sqc4WRBfqjQDHiT3HZpNqJGDCsOUpxEBe4Mok55scjwLrLVL2gpKQkFtl/CRQitc613ww7OWhMmcmbMSoJS6aBwcIBUX4M5hNiTiLKOEKUyjqNHbXKG1B3t6f7kVQNg9YT2ck95aUuM1uejn2Eem2WSyW/Mr1U/xjz/slZwJ6C7lQUzCmIJIbeDXXOPS5aQoBSclAEdQzebiBag3fEWRSozIrqtHdKBDgMSqrJYLU5NaMBnEXaS+ZcxKpolnaQQl/xHApKFNpsq5skRUu195LFpMkKPdpEp0ijk7Rc655QzRaErszTC6WBLZh1s43NA6h2bfrHqFHcrHv2jq65aUWUYy5Z8TDa1A3uzAb24wqnWAiqAyVMfQZdfeE3aTtFhX3DFKJeHKjnMEcACCIay79Jk42R4aAEFzv4B25Vh3Tsyjq4Mz9QFY2HIjCx2gIQzOTUOlXWsMZNqAFCAeCjrzhdZLb3qASlzu3N9PG5tsQghKg/AafIQ4T9YoMRmUByfWnrDOyJoGo+rQgRaycgWejN5U1iy3bKCkDhlU04RZDOcXErPau0PPlJ/8AWhSuq3A9Ewx7N2MpwgFiRiVxdn8mhHf1rxWqYM6pQP6QE/3FUGXTbJgnlaA6EnCG89dMvSK6k9IEjTgeJPR7VcpmCWoLZSAQXyUlQGIEZjIEEcd9O7FNwKCVEDvMsLkBqDPe8B3RfCsA74YSoPtVSf0kH64Qwl3eFhK5ZolT4aFm0BJDDzhHBN15juQLNxO13esTDNG0w2W8iT03QLbUqJCVPUFRfXQe/oIZS5ygo0U38zUfXPTLyiaYkTG2Sd5GnKC7RbECWPeeUXglEtakKwAjJ2BbT0gS02lKykzJmIS8g40ycvF9vO47HOm/bCWopB2nGJDF2LU1NK5xSb7vGyyVFCES5pBLMKU3nTkH6Rl1aT02O04M0UqhxkcRRaZckqBEwDhiFYlRaUAMGP8AUKxBKNltOyuV3Mw5KQ+EnQEKJZ/owl7TXemWkhsjmzGoy9YCEBYLeMBsE2lgXMD0AG8boEtVqQkOoip0qSTkKRSZM0jSmUWbs9d+Kz2hZCCkMMSjUNUgbicQq2kMHThTdjeU8W+AJLJvaWtQSAUlQJAU1WzbPm0avWXhlEnAAeb9NIp16yO7mpDhRYEgPs1Lpqa5Z8Y6sTjCAHJJYQz/ANZR1LFvHbIMsl03sJWHF4FUOrD9OvLWGN5dl0lS5slSSnMgF2196xXrEcRpoSOo+Ahnd8wmempAWSnWrVrwLN1heoCpuMS1Nr9LC4jBZP8ACozOHZfkcI9AIql/GuHIlZ9UJp5mLsppcjCopCVFTEnIEnaypkG1MUG+ZjzMe9RI5MlvQRXQglyfeMaqwpWEl7Lz8M3DooeqWPs8XqYlpcyYQFJQn8RLOTQ0zbNtaR55YQUzwRkhT9P8CL7LvY9yZRlhYKiasOQ54hx0h2sOq/rM6mbRJckz7dNfvFP1H0Ytc93YHIRSbdOWJ+LDhKFA4RoxFPSLtY7UmanGDn6cDxibTm5lSTbUy8QWSToGcmFirymTFg+FDsEjjvMWO1qSmYkpSNpYSrEAWD6HlAd63PgmKCdDT3+UBsq8iMq7E2vJ7Z2bmTCkFQOFIbAzfaMWIoX0jJvZTu5RKS5BGIED0bhE12XglNol4yMRSgEbsKTn5iLkyZiyhOGqTTUFnH9phR3qLYDiNKVJvKbb7v7mzKAASrAte4uhBIViH4g1N3rCazf6gzZcnuwHmB2mE+F/xM3iryesMu197CfJUUkgIICRvdgTyYtFEQjaHGHtLTul35vEtQ13G2NDPUoFcxRUtUxJJOZZJ/aHF2TnK0/hMuWkjgVpCj5EwqtklsG5a1AcwkD3MSXPb8ExWIOlQY9CCP7YmoNy3HzP+I/SIVtp+Y/zIe0kzHMRqoJwYt/drWgGu9KUw1lWb7ETEzEDErCUuCoUBLsMnBD/AEQbJZUTUBSwcTqY1o6ifOph8iwCXKEzPE/FiN8Q9UKAo7TONItdj3hFxSVBgZpQFqAdtSKcBTTODrNdyhaJ0pZwqlNV3xulwovXDlWK0m24CErUcJfClQcDF4qCodhXhBt8dqJQUhcknEZK5Skg1Thfu1EngsjoIgGoxxOKIgzJDfcxMwpcpFOoORcQUL1XhBK5gBcVUoA8qwm7JWx5gM4YxKDpUagu2EHlWLub+72WFKSgyjixBQSQ6SQaqcUoYafVeEwXb7xJdN4gLX9pV5anJ6V5qeHvZqccCwDtYnboNOJEVu8bzlY1dyGlqIYO4BIqAdz5bnaIpFsUlSVJJSXzprn7QTUncgaAoC1XbPTrPbyZeAEOmqQoAggO2yqjjIjc8M7N2qky0Eju5S1eJkgAcm9vePJLR29nJVspl0oQUkhXGpoeUQG3Tpq0zZm0KHCGDDcEtxEJC65mltvievjtNaFVQs4TqtKXI4JI9/8AOG/JpZK5qllQyolNTQMlnADnjFalXoXTvKQW51U3IexhRel+qQZb0YCu8MzQoXqObE4jIpoo4hnaa+FEJQghMtT0H4qkVPQUoIraFDN3HmPlEk6WFPMKR9yVMwO0p0hXNyIDtdtTkvMUQEgB+oDUbXfEhPSTcQixWgGZ4vC5G45BvXdE18WhEzOopq1fMQkUFEhg2uyou3OCL4kd2l0rVmR4jxPvEGmN4zCIbA4h103VIXOQFHClwS5DEJ2iK7wGh5ed5maTLkSwlClS0AJIoC4BCQGHi9IrXZGwzJ051JxSpe1MYByKskcVNluBi33csWazz5qUBOJakJcVABYBuZ/6xFYlME3gwQTcSrdo+y6EzVpSaywASKnIFRrnX4wpn3KuUgrQsKASTUEFtd49RDczftFVLkkqq7mm/nAN+XqjAqTXG6WpRs8+VGgtJ6hIXkftKuFIJMy7iEShvDB95Z1e4ht2cunvpwU5SmSxJGZO4H3/AHiv2Y4ihDhiUgniSBF7uuUnE0t0JQnEjqQHVvfX4RSsSvuZFJN2ewibtLaQqaEhJWlFE1AHomvN/KKrfcs0FHBJVwKgadAwixWi51rmrYYSSSRoK5k7uOuUKb3sQlhSDmksTxBAJ9RF6DKrACFrjoIMUT7Qzb1JSo84slz2zHKSXqmh6fsRFTnAsh9yh5ZQz7NWwBSknUOOYz9PaH6i9NxMwHM9Cvi4e8XiAw4kOvLZwhy2+KZPmnEWoDVhpF2nXziseIVXgCTXwsa+bf8AaPO5lpKiTvhenGCcS83nY0d2E8XfoX6ufSOJ00AKURiUEuX30A9xEiLQ6iVDZAfrqH5AxDbQFuoDCFIAb+tLelY5rcGSDzaJptnlKImIPdrS+J3Lk5F4YWC2GRKTaEEqmYlJrqWLHflpB1msksABKQ5oSYnVdyCvCSA+4ZHKF3N/aGQkCUmfdRFlXMWSHUlKE7ziBUo8APU8IryiyjwJj0ztNYh/CTkkjHJAy1GNNR0f1jzueoHMMTrx3w7Qe4zAMluIdeduTMkySg1SqYojcdj94JXZQQ6M57NwB8XrTzhNYSnEy6DIn4xeuzlypUaEHAlgXepyHlXqIX1DrQX2+fmaekHiBna3zEX2dKZKFS2dUtSn5pLH1EM7hnomI7uaWQ5Uls3cU94R3/aFy7TMAwscJqB+JIJqeLx32dWSQpRDuS2TB2p1gDJ0eJ65i5bJWOJPZ0KmzFYUELKsBJJKQQw0bWMn/wCmaEp72ZaMIAclgGYbyYaWO0jEofylvT00MK1WpdtmhONkSllIT/MQWKzvL0H7wFK1UEkNYCUamr2BEnu7szLAIlrIBqVKGbHcNPWG87sMmdIEvvyEBePClLE50dR45NoIV3bfxlTigh1IcFxuPHRq9RFksF8y1zinECk+HRqO3QiIV2DbmOZLILWXiKJn+kkohJRaV92WdJSgl9z8+ENrWJV3yh3aUqoCQycS3WAcRU4yc7qaQzlW8dxaFDaSgFQD5MkKNdwqekeP3n2y7y1hYcy0qo71GrjdnSGj4te1jcCLKtOkci0n7aWWQm0kyFN3hSTKwlPdlQBOZIYkuwyeB7Te3cpFApRoQ+Q+mhZf95pn2uZNS+FRGHPJKQkZ8oCxga1Of0YeFLC7pXxLgyyWHtg6kYg2EMSDnSH1jvqStIxKQ+5R+YjzZUYmJbTKcjEqKzcGekWmdLIWUM2FKQEq2cySwenLhAF4WJJs+IeNKnFd30TCO73IloTUqOW8ksM+cWG1dlrXLCyZSlAhzgwrYckEqAoakaQoV2tiH3Yg1nTiYhwDuoWNc+cG2m7DMSHxEPXJ/IQkua8UspJUBhdlcDkfP3g03m6XM2p5fQgLowbEYDgiMH7mTOwlSQe7SzFziJCsvyuH3Exxf/aBMuTLRKS8rFiEt3bOoVWjnLfuhXMtgUC68RYNVzwzzIf1ja7rVLTtpIKyDhUGLNm2bPwfKICC43/b1kMek2g0q8cZUrJy7fXAQOqeBMmzGClJwBIIepFSxpQD1jmbOCXBYEmoH4R8zD+y3nLlWdCRLJnKStRo4VjYEUqNB0O+Dt0ZC3vj59MWg6a7zYm0VCZLK5cyYMCVOVpRq2idxNOTxZey15Gcu0KIZ0BhucqIisTb0fNIOKqhQcWDvlgB66RaezVrlLUsoDKUE4qUplTLXSBai4pkkfLyQbOADiOJdpxO3+4PJQDkdaRVu1FlxBcwaCWvoTgV6hJ6xNYrxLqSS5QX6g/5HXhHd/n/AONMI0BTzSplJ8iE+cLUQUqi8aqr0GUy85YCEF6uQBwClOfYQJd0/AtKtxry1+Mat74/r619YGxR6BV6bTDdrNPSbLIBkzCSwwrcaUwN6qgCVdiQkYszXoTT0aMuu2BVhZ6qUEHjVJPpLfrBIsp0Lf8AIe0ZwBFxGriwlssuAzVJoQUDV6uxryOUB2+YP4aXhbxYTvBSCPcCEUntHMlhkAAMKMD9GAF3youVFROIqA0dWZeKDMuSBGFntZZRcOC4HPMexiO3WxSsMxCwmjMdcznpuiuSbYXLqqatxO7rE9stIQkv+Bgkb1ZnoB7xJpndCU2BGeJJ3s62LolSyaMCANmrHFm0AWm5lAgrcAvlwLEPk4INOEHXPblKIUghCnUp9A1SX5CJbD2mQqdgMv7JSi6XdgoYVEcWq+8H+YxfdUUkKMCXUU2A3Hnj6xZKudMxSUhSiSau1OD5PoHasejXDZES5ae7bZo7FKgdQtByPGEN2TEhZkzQkzU7IUcljiRUFhnkQz1qWlnUqSoggkGpAWFEsKauAxjN1tRqg2X9vrHqdIISQOZXO3k9P8VwUhP/AFJGnIQmuq0Ll4VlJ7twkqamcOL8tQtC+8ASlKEsAak1cmFV2GbMlKQA6cQ8gXwjy9Y0KOKAVhxYGI1QRUx+kcrvIpnWhSDQJCqjUIy8xCm6r77spIoQXJ10djxcnnE93lK8alnaxKVMBDANRIY7gVQokWsCUtGBwTsqIqmoYvnlSLpSWxW3oP2gzUKkH1vLDfdtAtSVA0mIQp+LEEcqe0A22ZOTMVNSCnENmoyCWJfixPWBysTlJJfDLTgpnUkv5loMsipKVpwq/BOBYH/1LbPiYgLsAFs2scQgNwSOO0Y2ntBaJdjCwoNOC5JAfLAl1bqpU3R4pHdUzHKsWxaJirLKQhBmfaTXQEl0bEoJJpkR8YVWy65qBjmyZiU72LDrX1g1BlQbR6/MRatT3G5Pz3ilmjRMMPsyzUDVprHKrEmrEcK1hjxB3gjQP9pECDaxtCXgtN3KI8J5sY7Rd688C23sc+kcai+sgUm7zqUsgow/gyb0j0q7u2JkKSDixYQlTqo2WEPmXUTwrHnNhsMxcxCGIxqArk5LV849Mm3bLNqJmMpIJoKAvk/DKM7VOFIjSreedX/bkrtU0pSAnvFEAab23B3iKwqM1aZaUhSlKATzMepXj2DsM1SiAUrUH2VEejtC9N1yrLMBTLSFAbKkgOQQxAf8TecVfVqEsASZKIS3MKuXspLsqe8X9pMSHc5JLHwg8WDwg7azxOWgpZaQnkQQcwfIEVqI57Q9qJi0KRR0tibZYjIkKqK7QIqCSNxNTtGB2xnEwUouwUTVmyFOGZgGmoOW8Rzn59oVzbEFmSgEnJ6insIPn2J5feEMcilTMNx5ndCdY2iMho/pDiwWwrlYCMSkaVqmm6rggem6NaoCoBEWpsrEi0XKBSug4U40Leohnct7rkl0JGTKBLOyiRyIFNYVieELcg0OXnvHvDiy93NDoKUrfwrAY89/SK1rbbMLiVS27B47TUi1LxrnBISh67TuTmMg7O53Q2ReQm2afhyCFDoBUdHS36YSW2w2kkihGTJIbLQFoy4iqUsonJKUTQUu1HIYVy1Ihd6asu4EXFuPpDGsb7Te3qREtotBWX8oiSHLRNbbKZcxSDUpJDjXj1ziCNNbWxMs3vmNrsnFFMYwu9dDk/lDWf2lMsgUUCAQa69d8VcrowjJi3gRpAm5hPEsLCXX/wASsAKLFJNCK65F8ucGWRSFOiUkEpzJALPufMwPPlzBLxFYLHZS2ZzHPnC6xTJgWcQwl8Slc+XD2jNtcXvHhgwW9LmXLdQOJ82FRWrj5Qqn2orDKfxZ6Vzp0EXO1TBMS+Mgl6nXT6aK9a0hDoUkkaKBDF+PWGaVW/IzA1F2g2OJq0WlIlkSyBQJbnmPJ4XplkkEGr/VY3ZrDiWBmPrdDeZcewlUgnGzlIOLENW4jd8oJuWni/PzMsu5xcjAjCy24jCZypTJBHeA7bAUDs5LUBzZuEc2q1TJu1KpJyCHz0dZGZ1qYX3faEgATJaVKBqTm2gPGOrfagAO7cJL4gk72yoG/eE/C68D+I94vTk/zCZUhKmGWT7QAB847uGZKloKJigkpUSkk+IUyiCT2fmllywkg5EqT8KQfZ7sUCUzhtNQ4v7QmkVqFdpG6/5kbiWBtaRTSlWNSXAUkgukgKbd0LcwN0RdnrInuMQlrUsvUBhm3iNHZqQfZZxQo40haWbMlQ0o9IZIEtFmlYR3c1GNMwUTjSVYpamS+0ASk5Fm3QMudhUfT/U5lAcGJLFdjCejDmqUpQJqEKJCXIqGWwf8wg20LlyTJZKcKV7QlsV1SUkhOamxE9I5u1ak2qXOV4FAhaSQAtBzSakl+VC3CMtUvu5iiia+JwllBwHOEKUNWzjn6jcn9P0tIQWFoxlJUFzk4jiCUzgp0stKUBCk+ScWTbPGDrFa0sSSCkghQOJXVwlgOEA2G8UoAWqUFL8JUAMR0O0aF+Y5Q3XbpIAKtlxkoV5MMuUJvm2PpLFSJVLz7NlC+8kSyqWrNIZkneGNQd2kAWSwYlt3ZCicjn6iPSbLcPepC0qUEq0Sx6HFkeUDXnZhKWgMXG1tMaZEP19oYWtU29X3lBYYlam2SYCBhXXPZLdf8xGixTFTO7BWkaumlcyH14esWmbegOEBO6tIjnXg6nSAGz47/j5QIFhLboFLu6XIlk9yZrlzMCyFS21ADasdfKFsy/kMApScSnqDmQXBbMFnzh3a74CRVL1AoW0Nato8V2+7FKmB+5wqcsoOCONKHrBFAa2+DvHVzWmXgEyYpRUvaAegTo280gDtDe+JBCdDstmMNUnnQNFeNkXJCXxrCHyAIwncxfV6iALXebLSoEqTR0nhw5QVNNd7g3nFwBmWa3W6RPkpxqTjw4k0BILeXNJpFFtVhWnaUMwD0ORbdFjtVnlIdaDRRJDMXG8PSApU8rSQWYMN9Hdg+Twzpz4Y6ePrBVKYqc8xTOn94xLOzFuGR+t0RybWpBBSWIgifYMCiDkDn7ekCTpWEtGgu0iw4ibh1yY1F8omffofiM/cH1ieZZ7MzoWoU0qTzSYQx0ma2XnAzRH9pI/EkVifNn8x1JvNYlgCcaZjXk7Plxg6xWtMwYZwetRUUH4qcIr9jtOB2qSD58oPsFiUslS1O43gu+YcZbmgNWkoBvj694dKpNovvKZLMwmUFYPzlz/jm8Cw5VZEeEprvGnGAbRYgksDzfSGEqLxF3pNe8FaNEQZ/AkE7SKcS0RqKzo/QxfcDxB7Lcy3jTmY3ac1fX4RGRkY3aaggx+7P6k+xgC+Pu08/gYyMhil5hAVvLO7Fknr7Qy7J/fJ/Uf7FxkZEVfK0vS4ENvXwWj9a/7RFXH3aOZ/uEZGRXTeX9f2k1ORLf2U+7PT4xNeH36eSfjGoyEn/qND9h+kFkac1Rv/AHUxkZHd5c8Qe+fvOg+MMZ3gHJPsYyMjqnCyaPJmkZI5H2EQyPvEf1+wjIyBjv8APWWPMu/YjwzOZ94VdpPv0/pV8IyMg58ggB5jFqc5fIxFN/3P6Y3GR0icW/7vp/8ARUasviH6T8IyMju0hYXN8X9PxiiX1950EZGQbS/1JZuIL/sp5q94lsWvSMjIfbyn53gV7e0mmfeTP1J9oTWnTkIyMi1H+PxAV/LIIwRqMhqIzpEHnx/0/CMjIG8PT4jG0/fKiCbmv9I943GQmvb2jbQJHyh9Y/AIyMidRxBif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25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FDBB-2F4C-4AE3-B2A9-4BD49D4D7AFF}" type="slidenum">
              <a:rPr lang="en-US"/>
              <a:pPr/>
              <a:t>21</a:t>
            </a:fld>
            <a:endParaRPr lang="en-US"/>
          </a:p>
        </p:txBody>
      </p:sp>
      <p:pic>
        <p:nvPicPr>
          <p:cNvPr id="17410" name="Picture 2" descr="IB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990601"/>
            <a:ext cx="5791200" cy="4849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n-US" dirty="0"/>
              <a:t>El </a:t>
            </a:r>
            <a:r>
              <a:rPr lang="es-PR" dirty="0" smtClean="0"/>
              <a:t>asunto</a:t>
            </a:r>
            <a:endParaRPr lang="es-PR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953000" cy="4643438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s-ES" sz="3600" dirty="0"/>
              <a:t>Que el amor impregne todas nuestras relaciones.</a:t>
            </a:r>
            <a:endParaRPr lang="es-PR" sz="3600" dirty="0"/>
          </a:p>
        </p:txBody>
      </p:sp>
      <p:pic>
        <p:nvPicPr>
          <p:cNvPr id="6" name="Picture 5" descr="j04001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38800" y="2212848"/>
            <a:ext cx="2615481" cy="39213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4A86-8852-4C82-8F97-38DAD2559BC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45000"/>
            </a:schemeClr>
          </a:solidFill>
        </p:spPr>
        <p:txBody>
          <a:bodyPr/>
          <a:lstStyle/>
          <a:p>
            <a:r>
              <a:rPr lang="es-PR" dirty="0" smtClean="0"/>
              <a:t>Contexto</a:t>
            </a:r>
            <a:endParaRPr lang="es-P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2133600"/>
            <a:ext cx="8458200" cy="22860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s-ES" sz="2800" dirty="0" smtClean="0"/>
              <a:t>Jesús </a:t>
            </a:r>
            <a:r>
              <a:rPr lang="es-ES" sz="2800" dirty="0"/>
              <a:t>y once de los apóstoles permanecían en el aposento </a:t>
            </a:r>
            <a:r>
              <a:rPr lang="es-ES" sz="2800" dirty="0" smtClean="0"/>
              <a:t>alto; acababan </a:t>
            </a:r>
            <a:r>
              <a:rPr lang="es-ES" sz="2800" dirty="0"/>
              <a:t>de celebrar la última cena y había lavado los pies de los discípulos. Judas </a:t>
            </a:r>
            <a:r>
              <a:rPr lang="es-ES" sz="2800" dirty="0" smtClean="0"/>
              <a:t>Iscariote </a:t>
            </a:r>
            <a:r>
              <a:rPr lang="es-ES" sz="2800" dirty="0"/>
              <a:t>había partido a</a:t>
            </a:r>
            <a:r>
              <a:rPr lang="es-ES" sz="2800" dirty="0" smtClean="0"/>
              <a:t> completar la traición contra el Señor</a:t>
            </a:r>
            <a:r>
              <a:rPr lang="es-ES" sz="2800" dirty="0"/>
              <a:t>. </a:t>
            </a:r>
            <a:r>
              <a:rPr lang="es-ES" sz="2800" dirty="0" smtClean="0"/>
              <a:t>Pronto </a:t>
            </a:r>
            <a:r>
              <a:rPr lang="es-ES" sz="2800" dirty="0"/>
              <a:t>sería la hora de partir a Getsemaní. </a:t>
            </a:r>
            <a:endParaRPr lang="es-ES" sz="2800" dirty="0" smtClean="0"/>
          </a:p>
          <a:p>
            <a:r>
              <a:rPr lang="es-ES" sz="2800" dirty="0" smtClean="0"/>
              <a:t>Jesús </a:t>
            </a:r>
            <a:r>
              <a:rPr lang="es-ES" sz="2800" dirty="0"/>
              <a:t>usó ese tiempo para hablar con Sus discípulos de lo que es más importante, incluyendo la necesidad de amar a los demás como Él los había amado.</a:t>
            </a:r>
          </a:p>
        </p:txBody>
      </p:sp>
    </p:spTree>
    <p:extLst>
      <p:ext uri="{BB962C8B-B14F-4D97-AF65-F5344CB8AC3E}">
        <p14:creationId xmlns:p14="http://schemas.microsoft.com/office/powerpoint/2010/main" val="697233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Juan 15:9-10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641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8682"/>
            <a:ext cx="8077200" cy="373111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“Como el Padre me ha amado, así también yo os he amado; permaneced en mi amor</a:t>
            </a:r>
            <a:r>
              <a:rPr lang="es-ES" dirty="0" smtClean="0">
                <a:solidFill>
                  <a:srgbClr val="FF0000"/>
                </a:solidFill>
              </a:rPr>
              <a:t>. Si </a:t>
            </a:r>
            <a:r>
              <a:rPr lang="es-ES" dirty="0">
                <a:solidFill>
                  <a:srgbClr val="FF0000"/>
                </a:solidFill>
              </a:rPr>
              <a:t>guardareis mis mandamientos, permaneceréis en mi amor; así como yo he guardado los mandamientos de mi Padre, y permanezco en su amor</a:t>
            </a:r>
            <a:r>
              <a:rPr lang="es-ES" dirty="0" smtClean="0">
                <a:solidFill>
                  <a:srgbClr val="FF0000"/>
                </a:solidFill>
              </a:rPr>
              <a:t>.”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15:9-10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744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Los discípulos quizás no tenían un concepto claro del amor del Padre para con el Hijo, pero sin duda habían observado y experimentado la profundidad de su amor para con ellos. </a:t>
            </a:r>
            <a:endParaRPr lang="es-ES" dirty="0" smtClean="0"/>
          </a:p>
          <a:p>
            <a:r>
              <a:rPr lang="es-ES" dirty="0" smtClean="0"/>
              <a:t>Esa </a:t>
            </a:r>
            <a:r>
              <a:rPr lang="es-ES" dirty="0"/>
              <a:t>calidad de amor debe ser el modelo para ellos en su relación entre sí y para con el mundo</a:t>
            </a:r>
            <a:r>
              <a:rPr lang="es-ES" dirty="0" smtClean="0"/>
              <a:t>. (</a:t>
            </a:r>
            <a:r>
              <a:rPr lang="es-ES" dirty="0" err="1" smtClean="0"/>
              <a:t>Bartley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15:9-10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6897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A36D5-4982-416A-93B5-B3CD44AA987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3882"/>
            <a:ext cx="8686800" cy="3731118"/>
          </a:xfrm>
        </p:spPr>
        <p:txBody>
          <a:bodyPr/>
          <a:lstStyle/>
          <a:p>
            <a:r>
              <a:rPr lang="es-ES" dirty="0"/>
              <a:t>Jesús vuelve al tema de la obediencia (</a:t>
            </a:r>
            <a:r>
              <a:rPr lang="es-ES" dirty="0">
                <a:solidFill>
                  <a:schemeClr val="tx2"/>
                </a:solidFill>
              </a:rPr>
              <a:t>v. 10</a:t>
            </a:r>
            <a:r>
              <a:rPr lang="es-ES" dirty="0"/>
              <a:t>) de sus mandamientos como prueba concreta del amor para con él (ver </a:t>
            </a:r>
            <a:r>
              <a:rPr lang="es-ES" dirty="0">
                <a:solidFill>
                  <a:schemeClr val="tx2"/>
                </a:solidFill>
              </a:rPr>
              <a:t>14:15, 21</a:t>
            </a:r>
            <a:r>
              <a:rPr lang="es-ES" dirty="0"/>
              <a:t>).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decir “te amo” no es suficiente si no es acompañado por la obediencia</a:t>
            </a:r>
            <a:r>
              <a:rPr lang="es-ES" dirty="0" smtClean="0"/>
              <a:t>. (</a:t>
            </a:r>
            <a:r>
              <a:rPr lang="es-ES" dirty="0" err="1" smtClean="0"/>
              <a:t>Bartley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671512"/>
            <a:ext cx="7086600" cy="1004888"/>
          </a:xfrm>
        </p:spPr>
        <p:txBody>
          <a:bodyPr/>
          <a:lstStyle/>
          <a:p>
            <a:r>
              <a:rPr lang="es-ES" dirty="0" smtClean="0"/>
              <a:t>Juan 15:9-10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5406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" r="1"/>
          <a:stretch/>
        </p:blipFill>
        <p:spPr>
          <a:xfrm>
            <a:off x="0" y="0"/>
            <a:ext cx="9147994" cy="685800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>
                <a:solidFill>
                  <a:schemeClr val="bg1">
                    <a:lumMod val="85000"/>
                  </a:schemeClr>
                </a:solidFill>
              </a:rPr>
              <a:t>Pasaje bíblico</a:t>
            </a:r>
            <a:endParaRPr lang="es-P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2925618"/>
            <a:ext cx="8001000" cy="1570182"/>
          </a:xfrm>
          <a:prstGeom prst="rect">
            <a:avLst/>
          </a:prstGeom>
          <a:solidFill>
            <a:srgbClr val="FFFFD1">
              <a:alpha val="5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R" sz="4800" dirty="0" smtClean="0">
                <a:latin typeface="David" panose="020E0502060401010101" pitchFamily="34" charset="-79"/>
                <a:cs typeface="David" panose="020E0502060401010101" pitchFamily="34" charset="-79"/>
              </a:rPr>
              <a:t>Juan 15:11-12</a:t>
            </a:r>
            <a:endParaRPr lang="es-ES" sz="4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3402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108933</TotalTime>
  <Words>1012</Words>
  <Application>Microsoft Office PowerPoint</Application>
  <PresentationFormat>On-screen Show (4:3)</PresentationFormat>
  <Paragraphs>107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David</vt:lpstr>
      <vt:lpstr>Tahoma</vt:lpstr>
      <vt:lpstr>Wingdings</vt:lpstr>
      <vt:lpstr>Blends</vt:lpstr>
      <vt:lpstr>1_Office Theme</vt:lpstr>
      <vt:lpstr>PowerPoint Presentation</vt:lpstr>
      <vt:lpstr>PowerPoint Presentation</vt:lpstr>
      <vt:lpstr>El asunto</vt:lpstr>
      <vt:lpstr>Contexto</vt:lpstr>
      <vt:lpstr>Pasaje bíblico</vt:lpstr>
      <vt:lpstr>Juan 15:9-10</vt:lpstr>
      <vt:lpstr>Juan 15:9-10</vt:lpstr>
      <vt:lpstr>Juan 15:9-10</vt:lpstr>
      <vt:lpstr>Pasaje bíblico</vt:lpstr>
      <vt:lpstr>Juan 15:11-12</vt:lpstr>
      <vt:lpstr>Juan 15:11-12</vt:lpstr>
      <vt:lpstr>Juan 15:11-12</vt:lpstr>
      <vt:lpstr>Pasaje bíblico</vt:lpstr>
      <vt:lpstr>Juan 15:13-14</vt:lpstr>
      <vt:lpstr>Juan 15:13-14</vt:lpstr>
      <vt:lpstr>Juan 15:13-14</vt:lpstr>
      <vt:lpstr>Aplicación para mi vida</vt:lpstr>
      <vt:lpstr>Aplicación para mi vida</vt:lpstr>
      <vt:lpstr>Recursos</vt:lpstr>
      <vt:lpstr>Próximo Estudio Dominical</vt:lpstr>
      <vt:lpstr>PowerPoint Presentation</vt:lpstr>
    </vt:vector>
  </TitlesOfParts>
  <Company>UIPR-Aguadilla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persista_en_amar_042416</dc:title>
  <dc:creator>JRIVERA</dc:creator>
  <cp:lastModifiedBy>Ortega, Tito (GSO Inks/Supplies SM)</cp:lastModifiedBy>
  <cp:revision>5166</cp:revision>
  <cp:lastPrinted>2016-04-09T19:10:40Z</cp:lastPrinted>
  <dcterms:created xsi:type="dcterms:W3CDTF">2007-01-24T21:53:34Z</dcterms:created>
  <dcterms:modified xsi:type="dcterms:W3CDTF">2016-04-24T21:19:23Z</dcterms:modified>
</cp:coreProperties>
</file>