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22"/>
  </p:notesMasterIdLst>
  <p:handoutMasterIdLst>
    <p:handoutMasterId r:id="rId23"/>
  </p:handoutMasterIdLst>
  <p:sldIdLst>
    <p:sldId id="794" r:id="rId3"/>
    <p:sldId id="1846" r:id="rId4"/>
    <p:sldId id="804" r:id="rId5"/>
    <p:sldId id="1813" r:id="rId6"/>
    <p:sldId id="1919" r:id="rId7"/>
    <p:sldId id="1778" r:id="rId8"/>
    <p:sldId id="1814" r:id="rId9"/>
    <p:sldId id="1926" r:id="rId10"/>
    <p:sldId id="1920" r:id="rId11"/>
    <p:sldId id="1921" r:id="rId12"/>
    <p:sldId id="1927" r:id="rId13"/>
    <p:sldId id="1928" r:id="rId14"/>
    <p:sldId id="1923" r:id="rId15"/>
    <p:sldId id="1924" r:id="rId16"/>
    <p:sldId id="1929" r:id="rId17"/>
    <p:sldId id="1790" r:id="rId18"/>
    <p:sldId id="1704" r:id="rId19"/>
    <p:sldId id="1663" r:id="rId20"/>
    <p:sldId id="90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.RIVERA" initials="J" lastIdx="1" clrIdx="0">
    <p:extLst>
      <p:ext uri="{19B8F6BF-5375-455C-9EA6-DF929625EA0E}">
        <p15:presenceInfo xmlns:p15="http://schemas.microsoft.com/office/powerpoint/2012/main" userId="S-1-5-21-1923034732-3165472078-3183135663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D0D0D"/>
    <a:srgbClr val="000000"/>
    <a:srgbClr val="FFFFD1"/>
    <a:srgbClr val="0000CC"/>
    <a:srgbClr val="0000FF"/>
    <a:srgbClr val="A6925A"/>
    <a:srgbClr val="285633"/>
    <a:srgbClr val="CC9900"/>
    <a:srgbClr val="CB7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405" autoAdjust="0"/>
  </p:normalViewPr>
  <p:slideViewPr>
    <p:cSldViewPr>
      <p:cViewPr varScale="1">
        <p:scale>
          <a:sx n="107" d="100"/>
          <a:sy n="107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7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0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7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16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845741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66297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6583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feway.com/eblifewayadulto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st-takla.org/Gallery/Bible/Illustrations.html" TargetMode="External"/><Relationship Id="rId4" Type="http://schemas.openxmlformats.org/officeDocument/2006/relationships/hyperlink" Target="http://distantshores.org/resources/illustrations/sweet-publish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2.bp.blogspot.com/-mTcKO9O3yvw/Uq2OWyBvDkI/AAAAAAAAHqo/1RI_0cXIyvA/s1600/D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2229" r="6696" b="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accent1">
              <a:lumMod val="5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n-US" sz="1600" i="1" dirty="0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952500"/>
            <a:ext cx="7937951" cy="2019299"/>
          </a:xfrm>
          <a:prstGeom prst="rect">
            <a:avLst/>
          </a:prstGeom>
          <a:solidFill>
            <a:schemeClr val="accent1">
              <a:lumMod val="50000"/>
              <a:alpha val="73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Otoño 2016/</a:t>
            </a:r>
            <a:r>
              <a:rPr lang="es-PR" sz="4400" dirty="0" smtClean="0">
                <a:latin typeface="+mj-lt"/>
              </a:rPr>
              <a:t>Tema</a:t>
            </a:r>
            <a:r>
              <a:rPr lang="es-PR" sz="4400" dirty="0">
                <a:latin typeface="+mj-lt"/>
              </a:rPr>
              <a:t>: </a:t>
            </a:r>
            <a:r>
              <a:rPr lang="es-PR" sz="4400" cap="small" dirty="0" smtClean="0">
                <a:latin typeface="+mj-lt"/>
                <a:cs typeface="Serto Jerusalem" panose="00000400000000000000" pitchFamily="2" charset="-78"/>
              </a:rPr>
              <a:t>Cambiando las cosas: Cómo puede influir en su mundo</a:t>
            </a:r>
            <a:endParaRPr lang="es-PR" sz="4400" cap="small" dirty="0">
              <a:latin typeface="+mj-lt"/>
              <a:cs typeface="Serto Jerusalem" panose="00000400000000000000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3124200"/>
            <a:ext cx="7937951" cy="2971800"/>
          </a:xfrm>
          <a:prstGeom prst="rect">
            <a:avLst/>
          </a:prstGeom>
          <a:solidFill>
            <a:schemeClr val="accent1">
              <a:lumMod val="50000"/>
              <a:alpha val="73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j-lt"/>
              </a:rPr>
              <a:t>Sesión 1: Fortalezca su convicción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j-lt"/>
                <a:cs typeface="+mn-cs"/>
              </a:rPr>
              <a:t>16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de </a:t>
            </a:r>
            <a:r>
              <a:rPr lang="es-PR" sz="3600" dirty="0" smtClean="0">
                <a:latin typeface="+mj-lt"/>
              </a:rPr>
              <a:t>octubre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de 2016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>
                <a:latin typeface="+mj-lt"/>
              </a:rPr>
              <a:t>(</a:t>
            </a:r>
            <a:r>
              <a:rPr lang="es-PR" sz="2800" dirty="0" smtClean="0"/>
              <a:t>Daniel </a:t>
            </a:r>
            <a:r>
              <a:rPr lang="pt-BR" sz="2800" dirty="0" smtClean="0"/>
              <a:t>1:3-5, 8-13, 17-19</a:t>
            </a:r>
            <a:r>
              <a:rPr lang="en-US" sz="2800" dirty="0" smtClean="0">
                <a:latin typeface="+mj-lt"/>
              </a:rPr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accent1">
              <a:lumMod val="5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600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“Y Daniel propuso en su corazón no contaminarse con la porción de la comida del rey, ni con el vino que él bebía; pidió, por tanto, al jefe de los eunucos que no se le obligase a contaminarse. Y puso Dios a Daniel en gracia y en buena voluntad con el jefe de los </a:t>
            </a:r>
            <a:r>
              <a:rPr lang="es-ES" dirty="0" smtClean="0"/>
              <a:t>eunucos...”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1:8-13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228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600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y </a:t>
            </a:r>
            <a:r>
              <a:rPr lang="es-ES" dirty="0"/>
              <a:t>dijo el jefe de los eunucos a Daniel: Temo a mi señor el rey, que señaló vuestra comida y vuestra bebida; pues luego que él vea vuestros rostros más pálidos que los de los muchachos que son semejantes a vosotros, condenaréis para con el rey mi cabeza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1:8-13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2297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600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“…Entonces </a:t>
            </a:r>
            <a:r>
              <a:rPr lang="es-ES" dirty="0"/>
              <a:t>dijo Daniel a </a:t>
            </a:r>
            <a:r>
              <a:rPr lang="es-ES" dirty="0" err="1"/>
              <a:t>Melsar</a:t>
            </a:r>
            <a:r>
              <a:rPr lang="es-ES" dirty="0"/>
              <a:t>, que estaba puesto por el jefe de los eunucos sobre Daniel, Ananías, Misael y Azarías: Te ruego que hagas la prueba con tus siervos por diez días, y nos den legumbres a comer, y agua a beber. Compara luego nuestros rostros con los rostros de los muchachos que comen de la ración de la comida del rey, y haz después con tus siervos según veas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1:8-13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668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Daniel 1:17-19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6710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1362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“A estos cuatro muchachos Dios les dio conocimiento e inteligencia en todas las letras y ciencias; y Daniel tuvo entendimiento en toda visión y sueños. Pasados, pues, los días al fin de los cuales había dicho el rey que los trajesen, el jefe de los eunucos los trajo delante de Nabucodonosor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1:17-19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1609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1362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Y </a:t>
            </a:r>
            <a:r>
              <a:rPr lang="es-ES" dirty="0"/>
              <a:t>el rey habló con ellos, y no fueron hallados entre todos ellos otros como Daniel, Ananías, Misael y Azarías; así, pues, estuvieron delante del rey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1:17-19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414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062162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Frecuentemente el ambiente y la sociedad que nos rodea, definen nuestro comportamiento.</a:t>
            </a:r>
          </a:p>
          <a:p>
            <a:r>
              <a:rPr lang="es-ES" sz="2800" dirty="0" smtClean="0"/>
              <a:t>Sin embargo, en los aspectos más importantes los cristianos somos</a:t>
            </a:r>
            <a:endParaRPr lang="es-PR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181600"/>
            <a:ext cx="8791576" cy="121443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39725" indent="0">
              <a:buNone/>
            </a:pPr>
            <a:r>
              <a:rPr lang="es-ES" sz="2800" dirty="0" smtClean="0"/>
              <a:t>llamados a negarnos a aceptar lo que sabemos es incorrecto.</a:t>
            </a:r>
          </a:p>
          <a:p>
            <a:pPr marL="344488" indent="-344488"/>
            <a:r>
              <a:rPr lang="es-ES" sz="2800" dirty="0" smtClean="0"/>
              <a:t>Cuando actuamos así influimos en el mundo.</a:t>
            </a: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20269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10600" cy="4230687"/>
          </a:xfrm>
        </p:spPr>
        <p:txBody>
          <a:bodyPr/>
          <a:lstStyle/>
          <a:p>
            <a:pPr marL="288925" indent="-288925">
              <a:lnSpc>
                <a:spcPct val="150000"/>
              </a:lnSpc>
              <a:buNone/>
            </a:pPr>
            <a:r>
              <a:rPr lang="es-PR" sz="1400" dirty="0" smtClean="0"/>
              <a:t>Floyd, </a:t>
            </a:r>
            <a:r>
              <a:rPr lang="es-PR" sz="1400" dirty="0" err="1" smtClean="0"/>
              <a:t>Ronie</a:t>
            </a:r>
            <a:r>
              <a:rPr lang="es-PR" sz="1400" dirty="0" smtClean="0"/>
              <a:t>. </a:t>
            </a:r>
            <a:r>
              <a:rPr lang="es-PR" sz="1400" dirty="0"/>
              <a:t>y</a:t>
            </a:r>
            <a:r>
              <a:rPr lang="es-PR" sz="1400" dirty="0" smtClean="0"/>
              <a:t> David Francis, </a:t>
            </a:r>
            <a:r>
              <a:rPr lang="es-PR" sz="1400" dirty="0"/>
              <a:t>e</a:t>
            </a:r>
            <a:r>
              <a:rPr lang="es-PR" sz="1400" dirty="0" smtClean="0"/>
              <a:t>ds. </a:t>
            </a:r>
            <a:r>
              <a:rPr lang="es-PR" sz="1400" i="1" dirty="0" smtClean="0"/>
              <a:t>Estudios Bíblicos para la Vida para Adultos, </a:t>
            </a:r>
            <a:r>
              <a:rPr lang="es-PR" sz="1400" dirty="0" smtClean="0"/>
              <a:t>Primavera 2016,</a:t>
            </a:r>
            <a:r>
              <a:rPr lang="es-PR" sz="1400" i="1" dirty="0" smtClean="0"/>
              <a:t>  </a:t>
            </a:r>
            <a:r>
              <a:rPr lang="es-PR" sz="1400" dirty="0" smtClean="0"/>
              <a:t>Vol. 3, Núm. 1, Otoño.</a:t>
            </a:r>
            <a:r>
              <a:rPr lang="es-PR" sz="1400" i="1" dirty="0" smtClean="0"/>
              <a:t>  </a:t>
            </a:r>
            <a:r>
              <a:rPr lang="es-PR" sz="1400" dirty="0" smtClean="0"/>
              <a:t>Nashville, TN: </a:t>
            </a:r>
            <a:r>
              <a:rPr lang="es-PR" sz="1400" dirty="0" err="1" smtClean="0"/>
              <a:t>Lifeway</a:t>
            </a:r>
            <a:r>
              <a:rPr lang="es-PR" sz="1400" dirty="0" smtClean="0"/>
              <a:t> </a:t>
            </a:r>
            <a:r>
              <a:rPr lang="es-PR" sz="1400" dirty="0" err="1" smtClean="0"/>
              <a:t>Church</a:t>
            </a:r>
            <a:r>
              <a:rPr lang="es-PR" sz="1400" dirty="0" smtClean="0"/>
              <a:t> </a:t>
            </a:r>
            <a:r>
              <a:rPr lang="es-PR" sz="1400" dirty="0" err="1" smtClean="0"/>
              <a:t>Resources</a:t>
            </a:r>
            <a:r>
              <a:rPr lang="es-PR" sz="1400" dirty="0" smtClean="0"/>
              <a:t>, 2016. 85-94.</a:t>
            </a:r>
          </a:p>
          <a:p>
            <a:pPr marL="288925" lvl="1" indent="-2889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MacDonald</a:t>
            </a:r>
            <a:r>
              <a:rPr lang="en-US" sz="1400" dirty="0"/>
              <a:t>, William. </a:t>
            </a:r>
            <a:r>
              <a:rPr lang="en-US" sz="1400" dirty="0" err="1"/>
              <a:t>Comentario</a:t>
            </a:r>
            <a:r>
              <a:rPr lang="en-US" sz="1400" dirty="0"/>
              <a:t> </a:t>
            </a:r>
            <a:r>
              <a:rPr lang="en-US" sz="1400" dirty="0" err="1" smtClean="0"/>
              <a:t>Bíblico</a:t>
            </a:r>
            <a:r>
              <a:rPr lang="en-US" sz="1400" dirty="0" smtClean="0"/>
              <a:t> </a:t>
            </a:r>
            <a:r>
              <a:rPr lang="en-US" sz="1400" dirty="0"/>
              <a:t>de William MacDonald: </a:t>
            </a:r>
            <a:r>
              <a:rPr lang="en-US" sz="1400" dirty="0" err="1"/>
              <a:t>Antiguo</a:t>
            </a:r>
            <a:r>
              <a:rPr lang="en-US" sz="1400" dirty="0"/>
              <a:t> </a:t>
            </a:r>
            <a:r>
              <a:rPr lang="en-US" sz="1400" dirty="0" err="1"/>
              <a:t>Testamento</a:t>
            </a:r>
            <a:r>
              <a:rPr lang="en-US" sz="1400" dirty="0"/>
              <a:t> Y Nuevo </a:t>
            </a:r>
            <a:r>
              <a:rPr lang="en-US" sz="1400" dirty="0" err="1"/>
              <a:t>Testamento</a:t>
            </a:r>
            <a:r>
              <a:rPr lang="en-US" sz="1400" dirty="0"/>
              <a:t>. </a:t>
            </a:r>
            <a:r>
              <a:rPr lang="en-US" sz="1400" dirty="0" err="1"/>
              <a:t>Viladecavalls</a:t>
            </a:r>
            <a:r>
              <a:rPr lang="en-US" sz="1400" dirty="0"/>
              <a:t> (Barcelona), </a:t>
            </a:r>
            <a:r>
              <a:rPr lang="en-US" sz="1400" dirty="0" err="1" smtClean="0"/>
              <a:t>España</a:t>
            </a:r>
            <a:r>
              <a:rPr lang="en-US" sz="1400" dirty="0"/>
              <a:t>: Editorial CLIE, 2004. </a:t>
            </a:r>
            <a:r>
              <a:rPr lang="en-US" sz="1400" dirty="0" smtClean="0"/>
              <a:t>Print.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Ventura</a:t>
            </a:r>
            <a:r>
              <a:rPr lang="en-US" sz="1400" dirty="0"/>
              <a:t>, Samuel Vila. </a:t>
            </a:r>
            <a:r>
              <a:rPr lang="en-US" sz="1400" i="1" dirty="0"/>
              <a:t>Nuevo </a:t>
            </a:r>
            <a:r>
              <a:rPr lang="en-US" sz="1400" i="1" dirty="0" err="1"/>
              <a:t>diccionario</a:t>
            </a:r>
            <a:r>
              <a:rPr lang="en-US" sz="1400" i="1" dirty="0"/>
              <a:t> </a:t>
            </a:r>
            <a:r>
              <a:rPr lang="en-US" sz="1400" i="1" dirty="0" err="1"/>
              <a:t>biblico</a:t>
            </a:r>
            <a:r>
              <a:rPr lang="en-US" sz="1400" i="1" dirty="0"/>
              <a:t> </a:t>
            </a:r>
            <a:r>
              <a:rPr lang="en-US" sz="1400" i="1" dirty="0" err="1"/>
              <a:t>ilustrado</a:t>
            </a:r>
            <a:r>
              <a:rPr lang="en-US" sz="1400" dirty="0"/>
              <a:t> </a:t>
            </a:r>
            <a:r>
              <a:rPr lang="en-US" sz="1400" dirty="0" smtClean="0"/>
              <a:t>1985. </a:t>
            </a:r>
            <a:r>
              <a:rPr lang="en-US" sz="1400" dirty="0"/>
              <a:t>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/>
              <a:t>Vine, W.E. </a:t>
            </a:r>
            <a:r>
              <a:rPr lang="es-ES" sz="1400" i="1" dirty="0"/>
              <a:t>Vine diccionario expositivo de palabras del Antiguo y del Nuevo Testamento exhaustivo</a:t>
            </a:r>
            <a:r>
              <a:rPr lang="es-ES" sz="1400" dirty="0"/>
              <a:t> </a:t>
            </a:r>
            <a:r>
              <a:rPr lang="es-ES" sz="1400" dirty="0" smtClean="0"/>
              <a:t>1999. </a:t>
            </a:r>
            <a:r>
              <a:rPr lang="es-ES" sz="1400" dirty="0" err="1"/>
              <a:t>Print</a:t>
            </a:r>
            <a:r>
              <a:rPr lang="es-E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 err="1"/>
              <a:t>Wiersbe</a:t>
            </a:r>
            <a:r>
              <a:rPr lang="es-ES" sz="1400" dirty="0"/>
              <a:t>, Warren W. Bosquejos Expositivos de La Biblia: Antiguo Y Nuevo Testamento. </a:t>
            </a:r>
            <a:r>
              <a:rPr lang="es-ES" sz="1400" dirty="0" err="1"/>
              <a:t>electronic</a:t>
            </a:r>
            <a:r>
              <a:rPr lang="es-ES" sz="1400" dirty="0"/>
              <a:t> ed. Nashville: Editorial Caribe, 1995.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400" dirty="0" smtClean="0">
                <a:hlinkClick r:id="rId3"/>
              </a:rPr>
              <a:t>http://blog.lifeway.com/eblifewayadultos/</a:t>
            </a:r>
            <a:endParaRPr lang="es-PR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PR" sz="1400" dirty="0" smtClean="0">
                <a:hlinkClick r:id="rId4"/>
              </a:rPr>
              <a:t>http</a:t>
            </a:r>
            <a:r>
              <a:rPr lang="es-PR" sz="1400" dirty="0">
                <a:hlinkClick r:id="rId4"/>
              </a:rPr>
              <a:t>://</a:t>
            </a:r>
            <a:r>
              <a:rPr lang="es-PR" sz="1400" dirty="0" smtClean="0">
                <a:hlinkClick r:id="rId4"/>
              </a:rPr>
              <a:t>distantshores.org/resources/illustrations/sweet-publishing</a:t>
            </a:r>
            <a:r>
              <a:rPr lang="es-PR" sz="1400" dirty="0"/>
              <a:t> </a:t>
            </a:r>
            <a:r>
              <a:rPr lang="es-ES" sz="1400" dirty="0" smtClean="0"/>
              <a:t>(imágenes bíblicas).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st-takla.org/Gallery/Bible/Illustrations.html</a:t>
            </a:r>
            <a:r>
              <a:rPr lang="en-US" sz="1400" dirty="0" smtClean="0"/>
              <a:t> </a:t>
            </a:r>
            <a:r>
              <a:rPr lang="es-ES" sz="1400" dirty="0" smtClean="0">
                <a:latin typeface="+mj-lt"/>
              </a:rPr>
              <a:t>(imágenes bíblicas).</a:t>
            </a:r>
            <a:endParaRPr lang="en-US" sz="1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3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ldscdn.org/images/media-library/gospel-art/old-testament/daniel-interprets-dream-82607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lang="es-PR" sz="4400" dirty="0" smtClean="0"/>
              <a:t>Otoño </a:t>
            </a:r>
            <a:r>
              <a:rPr lang="es-PR" sz="4400" kern="1200" dirty="0" smtClean="0"/>
              <a:t>2016/Tema</a:t>
            </a:r>
            <a:r>
              <a:rPr lang="es-PR" sz="4400" dirty="0" smtClean="0"/>
              <a:t>: Cambiando las cosas: Cómo</a:t>
            </a:r>
            <a:r>
              <a:rPr lang="en-US" sz="4400" dirty="0" smtClean="0"/>
              <a:t> </a:t>
            </a:r>
            <a:r>
              <a:rPr lang="es-PR" sz="4400" dirty="0" smtClean="0"/>
              <a:t>puede influir en su mundo</a:t>
            </a:r>
            <a:endParaRPr lang="es-PR" sz="4400" kern="1200" cap="small" dirty="0" smtClean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cap="small" dirty="0" smtClean="0"/>
              <a:t>Sesión 2: Ore fervientemente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dirty="0" smtClean="0"/>
              <a:t>23</a:t>
            </a:r>
            <a:r>
              <a:rPr lang="es-PR" sz="4000" kern="1200" dirty="0" smtClean="0"/>
              <a:t> </a:t>
            </a:r>
            <a:r>
              <a:rPr lang="es-PR" sz="4000" kern="1200" dirty="0"/>
              <a:t>de </a:t>
            </a:r>
            <a:r>
              <a:rPr lang="es-PR" sz="4000" dirty="0" smtClean="0"/>
              <a:t>octubre </a:t>
            </a:r>
            <a:r>
              <a:rPr lang="es-PR" sz="4000" kern="1200" dirty="0" smtClean="0"/>
              <a:t>de 2016</a:t>
            </a:r>
            <a:endParaRPr lang="es-PR" sz="2800" kern="1200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(Daniel 2</a:t>
            </a:r>
            <a:r>
              <a:rPr lang="en-US" dirty="0" smtClean="0"/>
              <a:t>:13-21, 26-28a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19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.lifeway.com/eblifewayadultos/files/2012/05/005075090_2016-FAL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1"/>
          <a:stretch/>
        </p:blipFill>
        <p:spPr bwMode="auto">
          <a:xfrm>
            <a:off x="-12264" y="-3"/>
            <a:ext cx="5574864" cy="40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 r="86358" b="58521"/>
          <a:stretch/>
        </p:blipFill>
        <p:spPr bwMode="auto">
          <a:xfrm>
            <a:off x="5255682" y="1"/>
            <a:ext cx="3888318" cy="40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blog.lifeway.com/eblifewayadultos/files/2012/05/005075090_2016-FAL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57336" b="24797"/>
          <a:stretch/>
        </p:blipFill>
        <p:spPr bwMode="auto">
          <a:xfrm>
            <a:off x="0" y="4038600"/>
            <a:ext cx="89241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blog.lifeway.com/eblifewayadultos/files/2012/05/005075090_2016-FAL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74309" r="48341" b="7823"/>
          <a:stretch/>
        </p:blipFill>
        <p:spPr bwMode="auto">
          <a:xfrm>
            <a:off x="5334000" y="40386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blog.lifeway.com/eblifewayadultos/files/2012/05/005075090_2016-FAL_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6" t="90942" b="3069"/>
          <a:stretch/>
        </p:blipFill>
        <p:spPr bwMode="auto">
          <a:xfrm>
            <a:off x="7534071" y="6067021"/>
            <a:ext cx="1609928" cy="3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Viva su vida con convicción, sin hacer concesiones.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b/bd/Kingdoms_of_Israel_and_Judah_map_830.svg/2000px-Kingdoms_of_Israel_and_Judah_map_830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0"/>
          <a:stretch/>
        </p:blipFill>
        <p:spPr bwMode="auto">
          <a:xfrm>
            <a:off x="4769084" y="2207417"/>
            <a:ext cx="4070116" cy="42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133600"/>
            <a:ext cx="4572000" cy="3886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Los reinos divididos del pueblo de Dios estaban llegando a su fin.</a:t>
            </a:r>
          </a:p>
          <a:p>
            <a:r>
              <a:rPr lang="es-ES" sz="2800" dirty="0" smtClean="0"/>
              <a:t>El reino del norte, Israel, ya había caído en mano de los asirios.</a:t>
            </a:r>
          </a:p>
          <a:p>
            <a:r>
              <a:rPr lang="es-ES" sz="2800" dirty="0" smtClean="0"/>
              <a:t>El reino del sur, Judá, aún existía, pero estaba muy debilitado por no haber obedecido a Dios.</a:t>
            </a:r>
          </a:p>
        </p:txBody>
      </p:sp>
    </p:spTree>
    <p:extLst>
      <p:ext uri="{BB962C8B-B14F-4D97-AF65-F5344CB8AC3E}">
        <p14:creationId xmlns:p14="http://schemas.microsoft.com/office/powerpoint/2010/main" val="134129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ONvVhxmRgW0/U_DnkrD28nI/AAAAAAAAfKo/-DDVIVfLEcE/s1600/image0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18556"/>
          <a:stretch/>
        </p:blipFill>
        <p:spPr bwMode="auto">
          <a:xfrm>
            <a:off x="4800599" y="2209800"/>
            <a:ext cx="403860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133600"/>
            <a:ext cx="4572000" cy="3886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En el año 605 a.C. (Casi 20 años antes de la caída final de Judá), Babilonia sitió a esta tierra y tomó como cautivos algunos de sus residentes más jóvenes y brillantes, entre ellos Daniel y sus amigos.</a:t>
            </a:r>
          </a:p>
        </p:txBody>
      </p:sp>
    </p:spTree>
    <p:extLst>
      <p:ext uri="{BB962C8B-B14F-4D97-AF65-F5344CB8AC3E}">
        <p14:creationId xmlns:p14="http://schemas.microsoft.com/office/powerpoint/2010/main" val="88197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Daniel 1:3-5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641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“Y dijo el rey a </a:t>
            </a:r>
            <a:r>
              <a:rPr lang="es-ES" dirty="0" err="1"/>
              <a:t>Aspenaz</a:t>
            </a:r>
            <a:r>
              <a:rPr lang="es-ES" dirty="0"/>
              <a:t>, jefe de sus eunucos, que trajese de los hijos de Israel, del linaje real de los príncipes</a:t>
            </a:r>
            <a:r>
              <a:rPr lang="es-ES" dirty="0" smtClean="0"/>
              <a:t>, muchachos </a:t>
            </a:r>
            <a:r>
              <a:rPr lang="es-ES" dirty="0"/>
              <a:t>en quienes no hubiese tacha alguna, de buen parecer, enseñados en toda sabiduría, sabios en ciencia y de buen entendimiento, e idóneos para estar en el palacio del rey; y que les enseñase las letras y la lengua de los caldeos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1:3-5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986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Y </a:t>
            </a:r>
            <a:r>
              <a:rPr lang="es-ES" dirty="0"/>
              <a:t>les señaló el rey ración para cada día, de la provisión de la comida del rey, y del vino que él bebía; y que los criase tres años, para que al fin de ellos se presentasen delante del rey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Daniel 1:3-5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1763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Daniel 1:8-13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555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113961</TotalTime>
  <Words>854</Words>
  <Application>Microsoft Office PowerPoint</Application>
  <PresentationFormat>On-screen Show (4:3)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David</vt:lpstr>
      <vt:lpstr>Serto Jerusalem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Contexto</vt:lpstr>
      <vt:lpstr>Contexto</vt:lpstr>
      <vt:lpstr>Pasaje bíblico</vt:lpstr>
      <vt:lpstr>Daniel 1:3-5</vt:lpstr>
      <vt:lpstr>Daniel 1:3-5</vt:lpstr>
      <vt:lpstr>Pasaje bíblico</vt:lpstr>
      <vt:lpstr>Daniel 1:8-13</vt:lpstr>
      <vt:lpstr>Daniel 1:8-13</vt:lpstr>
      <vt:lpstr>Daniel 1:8-13</vt:lpstr>
      <vt:lpstr>Pasaje bíblico</vt:lpstr>
      <vt:lpstr>Daniel 1:17-19</vt:lpstr>
      <vt:lpstr>Daniel 1:17-19</vt:lpstr>
      <vt:lpstr>Aplicación para mi vida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fortalezca_su_conviccion_101616</dc:title>
  <dc:creator>JRIVERA</dc:creator>
  <cp:lastModifiedBy>Ortega, Tito (GSO Inks/Supplies SM)</cp:lastModifiedBy>
  <cp:revision>5429</cp:revision>
  <cp:lastPrinted>2016-04-09T19:10:40Z</cp:lastPrinted>
  <dcterms:created xsi:type="dcterms:W3CDTF">2007-01-24T21:53:34Z</dcterms:created>
  <dcterms:modified xsi:type="dcterms:W3CDTF">2016-11-07T23:43:09Z</dcterms:modified>
</cp:coreProperties>
</file>