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Lst>
  <p:notesMasterIdLst>
    <p:notesMasterId r:id="rId31"/>
  </p:notesMasterIdLst>
  <p:handoutMasterIdLst>
    <p:handoutMasterId r:id="rId32"/>
  </p:handoutMasterIdLst>
  <p:sldIdLst>
    <p:sldId id="794" r:id="rId3"/>
    <p:sldId id="1618" r:id="rId4"/>
    <p:sldId id="804" r:id="rId5"/>
    <p:sldId id="1620" r:id="rId6"/>
    <p:sldId id="1645" r:id="rId7"/>
    <p:sldId id="1646" r:id="rId8"/>
    <p:sldId id="1360" r:id="rId9"/>
    <p:sldId id="287" r:id="rId10"/>
    <p:sldId id="1359" r:id="rId11"/>
    <p:sldId id="1648" r:id="rId12"/>
    <p:sldId id="1641" r:id="rId13"/>
    <p:sldId id="1651" r:id="rId14"/>
    <p:sldId id="1319" r:id="rId15"/>
    <p:sldId id="1617" r:id="rId16"/>
    <p:sldId id="1649" r:id="rId17"/>
    <p:sldId id="1642" r:id="rId18"/>
    <p:sldId id="1652" r:id="rId19"/>
    <p:sldId id="1653" r:id="rId20"/>
    <p:sldId id="1654" r:id="rId21"/>
    <p:sldId id="1535" r:id="rId22"/>
    <p:sldId id="1536" r:id="rId23"/>
    <p:sldId id="1650" r:id="rId24"/>
    <p:sldId id="1644" r:id="rId25"/>
    <p:sldId id="1633" r:id="rId26"/>
    <p:sldId id="1647" r:id="rId27"/>
    <p:sldId id="561" r:id="rId28"/>
    <p:sldId id="1133" r:id="rId29"/>
    <p:sldId id="908" r:id="rId3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000000"/>
    <a:srgbClr val="FFFFD1"/>
    <a:srgbClr val="0000CC"/>
    <a:srgbClr val="0000FF"/>
    <a:srgbClr val="A6925A"/>
    <a:srgbClr val="285633"/>
    <a:srgbClr val="CC9900"/>
    <a:srgbClr val="CB7935"/>
    <a:srgbClr val="3030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5405" autoAdjust="0"/>
  </p:normalViewPr>
  <p:slideViewPr>
    <p:cSldViewPr>
      <p:cViewPr varScale="1">
        <p:scale>
          <a:sx n="111" d="100"/>
          <a:sy n="111" d="100"/>
        </p:scale>
        <p:origin x="1536" y="84"/>
      </p:cViewPr>
      <p:guideLst>
        <p:guide orient="horz" pos="2160"/>
        <p:guide pos="2880"/>
      </p:guideLst>
    </p:cSldViewPr>
  </p:slideViewPr>
  <p:outlineViewPr>
    <p:cViewPr>
      <p:scale>
        <a:sx n="33" d="100"/>
        <a:sy n="33" d="100"/>
      </p:scale>
      <p:origin x="0" y="-63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4" d="100"/>
          <a:sy n="64" d="100"/>
        </p:scale>
        <p:origin x="308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11/11/2015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357140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25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1671305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26</a:t>
            </a:fld>
            <a:endParaRPr lang="en-US"/>
          </a:p>
        </p:txBody>
      </p:sp>
    </p:spTree>
    <p:extLst>
      <p:ext uri="{BB962C8B-B14F-4D97-AF65-F5344CB8AC3E}">
        <p14:creationId xmlns:p14="http://schemas.microsoft.com/office/powerpoint/2010/main" val="4241456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27</a:t>
            </a:fld>
            <a:endParaRPr lang="en-US"/>
          </a:p>
        </p:txBody>
      </p:sp>
    </p:spTree>
    <p:extLst>
      <p:ext uri="{BB962C8B-B14F-4D97-AF65-F5344CB8AC3E}">
        <p14:creationId xmlns:p14="http://schemas.microsoft.com/office/powerpoint/2010/main" val="838188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28</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8717591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095117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6</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31376184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7</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8</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13</a:t>
            </a:fld>
            <a:endParaRPr lang="en-US"/>
          </a:p>
        </p:txBody>
      </p:sp>
    </p:spTree>
    <p:extLst>
      <p:ext uri="{BB962C8B-B14F-4D97-AF65-F5344CB8AC3E}">
        <p14:creationId xmlns:p14="http://schemas.microsoft.com/office/powerpoint/2010/main" val="37930601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20</a:t>
            </a:fld>
            <a:endParaRPr lang="en-US"/>
          </a:p>
        </p:txBody>
      </p:sp>
    </p:spTree>
    <p:extLst>
      <p:ext uri="{BB962C8B-B14F-4D97-AF65-F5344CB8AC3E}">
        <p14:creationId xmlns:p14="http://schemas.microsoft.com/office/powerpoint/2010/main" val="1735419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3.jpeg"/><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4.xml"/><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blog.lifeway.com/eblifewayadulto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hyperlink" Target="http://st-takla.org/Gallery/Bible/Illustrations.html" TargetMode="External"/><Relationship Id="rId4" Type="http://schemas.openxmlformats.org/officeDocument/2006/relationships/hyperlink" Target="http://distantshores.org/resources/illustrations/sweet-publishin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9332"/>
            <a:ext cx="9144000" cy="6867331"/>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914400"/>
            <a:ext cx="7937951" cy="2057400"/>
          </a:xfrm>
          <a:prstGeom prst="rect">
            <a:avLst/>
          </a:prstGeom>
          <a:solidFill>
            <a:srgbClr val="0D0D0D">
              <a:alpha val="80000"/>
            </a:srgb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Otoño </a:t>
            </a:r>
            <a:r>
              <a:rPr kumimoji="0" lang="es-PR" sz="4400" b="0" i="0" u="none" strike="noStrike" kern="1200" cap="none" spc="0" normalizeH="0" baseline="0" noProof="0" dirty="0" smtClean="0">
                <a:ln>
                  <a:noFill/>
                </a:ln>
                <a:effectLst/>
                <a:uLnTx/>
                <a:uFillTx/>
                <a:latin typeface="+mj-lt"/>
                <a:ea typeface="+mj-ea"/>
                <a:cs typeface="+mj-cs"/>
              </a:rPr>
              <a:t>2015/Para vencer:</a:t>
            </a:r>
            <a:r>
              <a:rPr kumimoji="0" lang="es-PR" sz="4400" b="0" i="0" u="none" strike="noStrike" kern="1200" cap="none" spc="0" normalizeH="0" noProof="0" dirty="0" smtClean="0">
                <a:ln>
                  <a:noFill/>
                </a:ln>
                <a:effectLst/>
                <a:uLnTx/>
                <a:uFillTx/>
                <a:latin typeface="+mj-lt"/>
                <a:ea typeface="+mj-ea"/>
                <a:cs typeface="+mj-cs"/>
              </a:rPr>
              <a:t> Viva más</a:t>
            </a:r>
            <a:r>
              <a:rPr kumimoji="0" lang="en-US" sz="4400" b="0" i="0" u="none" strike="noStrike" kern="1200" cap="none" spc="0" normalizeH="0" noProof="0" dirty="0" smtClean="0">
                <a:ln>
                  <a:noFill/>
                </a:ln>
                <a:effectLst/>
                <a:uLnTx/>
                <a:uFillTx/>
                <a:latin typeface="+mj-lt"/>
                <a:ea typeface="+mj-ea"/>
                <a:cs typeface="+mj-cs"/>
              </a:rPr>
              <a:t> </a:t>
            </a:r>
            <a:r>
              <a:rPr kumimoji="0" lang="es-PR" sz="4400" b="0" i="0" u="none" strike="noStrike" kern="1200" cap="none" spc="0" normalizeH="0" dirty="0" smtClean="0">
                <a:ln>
                  <a:noFill/>
                </a:ln>
                <a:effectLst/>
                <a:uLnTx/>
                <a:uFillTx/>
                <a:latin typeface="+mj-lt"/>
                <a:ea typeface="+mj-ea"/>
                <a:cs typeface="+mj-cs"/>
              </a:rPr>
              <a:t>allá de sus circunstancias</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3124200"/>
            <a:ext cx="7937951" cy="2971800"/>
          </a:xfrm>
          <a:prstGeom prst="rect">
            <a:avLst/>
          </a:prstGeom>
          <a:solidFill>
            <a:srgbClr val="0D0D0D">
              <a:alpha val="80000"/>
            </a:srgbClr>
          </a:solidFill>
          <a:ln/>
        </p:spPr>
        <p:txBody>
          <a:bodyPr vert="horz" lIns="91440" tIns="45720" rIns="91440" bIns="45720" rtlCol="0" anchor="ctr">
            <a:normAutofit/>
          </a:bodyPr>
          <a:lstStyle/>
          <a:p>
            <a:pPr marL="401638" indent="-234950" algn="ctr">
              <a:spcAft>
                <a:spcPts val="600"/>
              </a:spcAft>
              <a:buNone/>
            </a:pPr>
            <a:r>
              <a:rPr lang="es-PR" sz="4400" cap="small" dirty="0" smtClean="0">
                <a:latin typeface="+mj-lt"/>
              </a:rPr>
              <a:t>Sesión</a:t>
            </a:r>
            <a:r>
              <a:rPr lang="en-US" sz="4400" cap="small" dirty="0" smtClean="0">
                <a:latin typeface="+mj-lt"/>
              </a:rPr>
              <a:t> 4: </a:t>
            </a:r>
            <a:r>
              <a:rPr lang="es-PR" sz="4400" dirty="0" smtClean="0">
                <a:latin typeface="+mj-lt"/>
              </a:rPr>
              <a:t>Venza los tiempos difíciles</a:t>
            </a:r>
            <a:endParaRPr lang="es-PR" sz="4400" cap="small" dirty="0" smtClean="0">
              <a:latin typeface="+mj-lt"/>
            </a:endParaRPr>
          </a:p>
          <a:p>
            <a:pPr marL="401638" indent="-234950" algn="ctr">
              <a:spcAft>
                <a:spcPts val="600"/>
              </a:spcAft>
              <a:buNone/>
            </a:pPr>
            <a:r>
              <a:rPr lang="es-PR" sz="3600" noProof="0" dirty="0" smtClean="0">
                <a:latin typeface="+mj-lt"/>
                <a:cs typeface="+mn-cs"/>
              </a:rPr>
              <a:t>8</a:t>
            </a:r>
            <a:r>
              <a:rPr kumimoji="0" lang="es-PR" sz="3600" b="0" i="0" u="none" strike="noStrike" kern="1200" cap="none" spc="0" normalizeH="0" baseline="0" noProof="0" dirty="0" smtClean="0">
                <a:ln>
                  <a:noFill/>
                </a:ln>
                <a:effectLst/>
                <a:uLnTx/>
                <a:uFillTx/>
                <a:latin typeface="+mj-lt"/>
                <a:cs typeface="+mn-cs"/>
              </a:rPr>
              <a:t> de </a:t>
            </a:r>
            <a:r>
              <a:rPr lang="es-PR" sz="3600" dirty="0">
                <a:latin typeface="+mj-lt"/>
              </a:rPr>
              <a:t>noviem</a:t>
            </a:r>
            <a:r>
              <a:rPr lang="es-PR" sz="3600" dirty="0" smtClean="0">
                <a:latin typeface="+mj-lt"/>
                <a:cs typeface="+mn-cs"/>
              </a:rPr>
              <a:t>bre </a:t>
            </a:r>
            <a:r>
              <a:rPr kumimoji="0" lang="es-PR" sz="3600" b="0" i="0" u="none" strike="noStrike" kern="1200" cap="none" spc="0" normalizeH="0" baseline="0" noProof="0" dirty="0" smtClean="0">
                <a:ln>
                  <a:noFill/>
                </a:ln>
                <a:effectLst/>
                <a:uLnTx/>
                <a:uFillTx/>
                <a:latin typeface="+mj-lt"/>
                <a:cs typeface="+mn-cs"/>
              </a:rPr>
              <a:t>de 2015</a:t>
            </a:r>
            <a:endParaRPr kumimoji="0" lang="es-PR" sz="3200" b="0" i="0" u="none" strike="noStrike" kern="1200" cap="none" spc="0" normalizeH="0" baseline="0" noProof="0" dirty="0" smtClean="0">
              <a:ln>
                <a:noFill/>
              </a:ln>
              <a:effectLst/>
              <a:uLnTx/>
              <a:uFillTx/>
              <a:latin typeface="+mj-lt"/>
              <a:cs typeface="+mn-cs"/>
            </a:endParaRPr>
          </a:p>
          <a:p>
            <a:pPr marL="401638" lvl="0" indent="-234950" algn="ctr" fontAlgn="auto">
              <a:spcBef>
                <a:spcPct val="20000"/>
              </a:spcBef>
              <a:spcAft>
                <a:spcPts val="0"/>
              </a:spcAft>
              <a:defRPr/>
            </a:pPr>
            <a:r>
              <a:rPr lang="fr-FR" sz="2800" dirty="0" smtClean="0">
                <a:latin typeface="+mj-lt"/>
              </a:rPr>
              <a:t>(</a:t>
            </a:r>
            <a:r>
              <a:rPr lang="es-PR" sz="2800" dirty="0" smtClean="0">
                <a:latin typeface="+mj-lt"/>
              </a:rPr>
              <a:t>Génesis</a:t>
            </a:r>
            <a:r>
              <a:rPr lang="en-US" sz="2800" dirty="0" smtClean="0">
                <a:latin typeface="+mj-lt"/>
              </a:rPr>
              <a:t> 41</a:t>
            </a:r>
            <a:r>
              <a:rPr lang="fr-FR" sz="2800" dirty="0" smtClean="0">
                <a:latin typeface="+mj-lt"/>
              </a:rPr>
              <a:t>:28-36, 46-49</a:t>
            </a:r>
            <a:r>
              <a:rPr lang="es-PR" sz="2800" dirty="0" smtClean="0">
                <a:latin typeface="+mj-lt"/>
              </a:rPr>
              <a:t>)</a:t>
            </a:r>
            <a:endParaRPr kumimoji="0" lang="es-PR" sz="2800" b="0" i="0" u="none" strike="noStrike" kern="1200" cap="none" spc="0" normalizeH="0" baseline="0" noProof="0" dirty="0">
              <a:ln>
                <a:noFill/>
              </a:ln>
              <a:effectLst/>
              <a:uLnTx/>
              <a:uFillTx/>
              <a:latin typeface="+mj-lt"/>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133600"/>
            <a:ext cx="8382000" cy="3731118"/>
          </a:xfrm>
        </p:spPr>
        <p:txBody>
          <a:bodyPr/>
          <a:lstStyle/>
          <a:p>
            <a:pPr marL="0" indent="0">
              <a:buNone/>
            </a:pPr>
            <a:r>
              <a:rPr lang="es-ES" dirty="0" smtClean="0"/>
              <a:t>“</a:t>
            </a:r>
            <a:r>
              <a:rPr lang="es-ES" dirty="0"/>
              <a:t>...</a:t>
            </a:r>
            <a:r>
              <a:rPr lang="es-ES" dirty="0" smtClean="0"/>
              <a:t>Y </a:t>
            </a:r>
            <a:r>
              <a:rPr lang="es-ES" dirty="0"/>
              <a:t>aquella abundancia no se echará de ver, a causa del hambre siguiente la cual será gravísima. Y el suceder el sueño a Faraón dos veces, significa que la cosa es firme de parte de Dios, y que Dios se apresura a hacerla</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Génesis 41:28-32</a:t>
            </a:r>
            <a:endParaRPr lang="es-PR" dirty="0"/>
          </a:p>
        </p:txBody>
      </p:sp>
    </p:spTree>
    <p:extLst>
      <p:ext uri="{BB962C8B-B14F-4D97-AF65-F5344CB8AC3E}">
        <p14:creationId xmlns:p14="http://schemas.microsoft.com/office/powerpoint/2010/main" val="3687630234"/>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04800" y="2057400"/>
            <a:ext cx="8382000" cy="3731118"/>
          </a:xfrm>
        </p:spPr>
        <p:txBody>
          <a:bodyPr/>
          <a:lstStyle/>
          <a:p>
            <a:r>
              <a:rPr lang="es-ES" dirty="0" smtClean="0"/>
              <a:t>Aspectos resaltantes </a:t>
            </a:r>
            <a:r>
              <a:rPr lang="es-ES" dirty="0"/>
              <a:t>en la </a:t>
            </a:r>
            <a:r>
              <a:rPr lang="es-ES" dirty="0" smtClean="0"/>
              <a:t>interpretación:</a:t>
            </a:r>
          </a:p>
          <a:p>
            <a:r>
              <a:rPr lang="es-ES" dirty="0" smtClean="0"/>
              <a:t>Primero – Dios </a:t>
            </a:r>
            <a:r>
              <a:rPr lang="es-ES" dirty="0"/>
              <a:t>quien está detrás de todo este sueño. </a:t>
            </a:r>
            <a:r>
              <a:rPr lang="es-ES" dirty="0" smtClean="0"/>
              <a:t>[…] </a:t>
            </a:r>
            <a:r>
              <a:rPr lang="es-ES" dirty="0"/>
              <a:t>Dios está en total y único control de ejecutar el futuro. </a:t>
            </a:r>
            <a:endParaRPr lang="es-ES" dirty="0" smtClean="0"/>
          </a:p>
          <a:p>
            <a:r>
              <a:rPr lang="es-ES" dirty="0" smtClean="0"/>
              <a:t>Segundo – se </a:t>
            </a:r>
            <a:r>
              <a:rPr lang="es-ES" dirty="0"/>
              <a:t>explica el </a:t>
            </a:r>
            <a:r>
              <a:rPr lang="es-ES" dirty="0" smtClean="0"/>
              <a:t>significado. José […] es </a:t>
            </a:r>
            <a:r>
              <a:rPr lang="es-ES" dirty="0"/>
              <a:t>un profeta del Dios de la historia. El foco de atención </a:t>
            </a:r>
            <a:r>
              <a:rPr lang="es-ES" dirty="0" smtClean="0"/>
              <a:t>es </a:t>
            </a:r>
            <a:r>
              <a:rPr lang="es-ES" dirty="0"/>
              <a:t>Dios quien al ejecutar su plan se preocupa del bienestar del ser </a:t>
            </a:r>
            <a:r>
              <a:rPr lang="es-ES" dirty="0" smtClean="0"/>
              <a:t>humano. (Carro </a:t>
            </a:r>
            <a:r>
              <a:rPr lang="es-ES" dirty="0"/>
              <a:t>et </a:t>
            </a:r>
            <a:r>
              <a:rPr lang="es-ES" dirty="0" smtClean="0"/>
              <a:t>al</a:t>
            </a:r>
            <a:r>
              <a:rPr lang="en-U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Génesis 41:28-32</a:t>
            </a:r>
            <a:endParaRPr lang="es-PR" dirty="0"/>
          </a:p>
        </p:txBody>
      </p:sp>
    </p:spTree>
    <p:extLst>
      <p:ext uri="{BB962C8B-B14F-4D97-AF65-F5344CB8AC3E}">
        <p14:creationId xmlns:p14="http://schemas.microsoft.com/office/powerpoint/2010/main" val="4131685556"/>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04800" y="2057400"/>
            <a:ext cx="8382000" cy="3731118"/>
          </a:xfrm>
        </p:spPr>
        <p:txBody>
          <a:bodyPr/>
          <a:lstStyle/>
          <a:p>
            <a:r>
              <a:rPr lang="es-ES" dirty="0" smtClean="0"/>
              <a:t>Los </a:t>
            </a:r>
            <a:r>
              <a:rPr lang="es-ES" dirty="0"/>
              <a:t>sueños </a:t>
            </a:r>
            <a:r>
              <a:rPr lang="es-ES" dirty="0" smtClean="0"/>
              <a:t>indican </a:t>
            </a:r>
            <a:r>
              <a:rPr lang="es-ES" dirty="0"/>
              <a:t>la determinación inalterable y urgente de Dios. </a:t>
            </a:r>
            <a:endParaRPr lang="es-ES" dirty="0" smtClean="0"/>
          </a:p>
          <a:p>
            <a:r>
              <a:rPr lang="es-ES" dirty="0" smtClean="0"/>
              <a:t>Siete </a:t>
            </a:r>
            <a:r>
              <a:rPr lang="es-ES" dirty="0"/>
              <a:t>años de gran abundancia productiva seguidos de siete años de grave escasez. </a:t>
            </a:r>
            <a:endParaRPr lang="es-ES" dirty="0" smtClean="0"/>
          </a:p>
          <a:p>
            <a:r>
              <a:rPr lang="es-ES" dirty="0" smtClean="0"/>
              <a:t>La </a:t>
            </a:r>
            <a:r>
              <a:rPr lang="es-ES" dirty="0"/>
              <a:t>causa directa y final es Dios. </a:t>
            </a:r>
            <a:endParaRPr lang="es-ES" dirty="0" smtClean="0"/>
          </a:p>
          <a:p>
            <a:r>
              <a:rPr lang="es-ES" dirty="0" smtClean="0"/>
              <a:t>Aquí </a:t>
            </a:r>
            <a:r>
              <a:rPr lang="es-ES" dirty="0"/>
              <a:t>hay una declaración importante para el faraón: el futuro de Egipto no depende del Nilo, sino de Dios</a:t>
            </a:r>
            <a:r>
              <a:rPr lang="es-ES" dirty="0" smtClean="0"/>
              <a:t>. (Carro </a:t>
            </a:r>
            <a:r>
              <a:rPr lang="es-ES" dirty="0"/>
              <a:t>et </a:t>
            </a:r>
            <a:r>
              <a:rPr lang="es-ES" dirty="0" smtClean="0"/>
              <a:t>al</a:t>
            </a:r>
            <a:r>
              <a:rPr lang="en-U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Génesis 41:28-32</a:t>
            </a:r>
            <a:endParaRPr lang="es-PR" dirty="0"/>
          </a:p>
        </p:txBody>
      </p:sp>
    </p:spTree>
    <p:extLst>
      <p:ext uri="{BB962C8B-B14F-4D97-AF65-F5344CB8AC3E}">
        <p14:creationId xmlns:p14="http://schemas.microsoft.com/office/powerpoint/2010/main" val="532167390"/>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Génesis 41:33-36</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dirty="0"/>
          </a:p>
        </p:txBody>
      </p:sp>
      <p:sp>
        <p:nvSpPr>
          <p:cNvPr id="327682" name="Rectangle 2"/>
          <p:cNvSpPr>
            <a:spLocks noGrp="1" noChangeArrowheads="1"/>
          </p:cNvSpPr>
          <p:nvPr>
            <p:ph type="body" idx="1"/>
          </p:nvPr>
        </p:nvSpPr>
        <p:spPr>
          <a:xfrm>
            <a:off x="381000" y="2133600"/>
            <a:ext cx="8153400" cy="2209800"/>
          </a:xfrm>
        </p:spPr>
        <p:txBody>
          <a:bodyPr/>
          <a:lstStyle/>
          <a:p>
            <a:pPr marL="0" indent="0">
              <a:buNone/>
            </a:pPr>
            <a:r>
              <a:rPr lang="es-ES" dirty="0"/>
              <a:t>“Por tanto, provéase ahora Faraón de un varón prudente y sabio, y póngalo sobre la tierra de Egipto. Haga esto Faraón, y ponga gobernadores sobre el país, y quinte la tierra de Egipto en los siete años de la abundancia</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Génesis 41:33-36</a:t>
            </a:r>
            <a:endParaRPr lang="es-PR" dirty="0"/>
          </a:p>
        </p:txBody>
      </p:sp>
    </p:spTree>
    <p:extLst>
      <p:ext uri="{BB962C8B-B14F-4D97-AF65-F5344CB8AC3E}">
        <p14:creationId xmlns:p14="http://schemas.microsoft.com/office/powerpoint/2010/main" val="229850053"/>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381000" y="2133600"/>
            <a:ext cx="8153400" cy="2209800"/>
          </a:xfrm>
        </p:spPr>
        <p:txBody>
          <a:bodyPr/>
          <a:lstStyle/>
          <a:p>
            <a:pPr marL="0" indent="0">
              <a:buNone/>
            </a:pPr>
            <a:r>
              <a:rPr lang="es-ES" dirty="0" smtClean="0"/>
              <a:t>“</a:t>
            </a:r>
            <a:r>
              <a:rPr lang="es-ES" dirty="0"/>
              <a:t>...</a:t>
            </a:r>
            <a:r>
              <a:rPr lang="es-ES" dirty="0" smtClean="0"/>
              <a:t>Y </a:t>
            </a:r>
            <a:r>
              <a:rPr lang="es-ES" dirty="0"/>
              <a:t>junten toda la provisión de estos buenos años que vienen, y recojan el trigo bajo la mano de Faraón para mantenimiento de las ciudades; y guárdenlo. Y esté aquella provisión en depósito para el país, para los siete años de hambre que habrá en la tierra de Egipto; y el país no perecerá de hambre</a:t>
            </a:r>
            <a:r>
              <a:rPr lang="es-E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Génesis 41:33-36</a:t>
            </a:r>
            <a:endParaRPr lang="es-PR" dirty="0"/>
          </a:p>
        </p:txBody>
      </p:sp>
    </p:spTree>
    <p:extLst>
      <p:ext uri="{BB962C8B-B14F-4D97-AF65-F5344CB8AC3E}">
        <p14:creationId xmlns:p14="http://schemas.microsoft.com/office/powerpoint/2010/main" val="2794120354"/>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dirty="0"/>
          </a:p>
        </p:txBody>
      </p:sp>
      <p:sp>
        <p:nvSpPr>
          <p:cNvPr id="327682" name="Rectangle 2"/>
          <p:cNvSpPr>
            <a:spLocks noGrp="1" noChangeArrowheads="1"/>
          </p:cNvSpPr>
          <p:nvPr>
            <p:ph type="body" idx="1"/>
          </p:nvPr>
        </p:nvSpPr>
        <p:spPr>
          <a:xfrm>
            <a:off x="228601" y="2133600"/>
            <a:ext cx="8305799" cy="2209800"/>
          </a:xfrm>
        </p:spPr>
        <p:txBody>
          <a:bodyPr/>
          <a:lstStyle/>
          <a:p>
            <a:r>
              <a:rPr lang="es-ES" dirty="0" smtClean="0"/>
              <a:t>Las </a:t>
            </a:r>
            <a:r>
              <a:rPr lang="es-ES" dirty="0"/>
              <a:t>revelaciones de Dios son finales y deben ser aceptadas por el hombre</a:t>
            </a:r>
            <a:r>
              <a:rPr lang="es-ES" dirty="0" smtClean="0"/>
              <a:t>.</a:t>
            </a:r>
          </a:p>
          <a:p>
            <a:r>
              <a:rPr lang="es-ES" dirty="0" smtClean="0"/>
              <a:t>Ahora </a:t>
            </a:r>
            <a:r>
              <a:rPr lang="es-ES" dirty="0"/>
              <a:t>hay una responsabilidad grande en el faraón. El debe tomar las medidas y precauciones necesarias a la situación. </a:t>
            </a:r>
            <a:endParaRPr lang="es-ES" dirty="0" smtClean="0"/>
          </a:p>
          <a:p>
            <a:r>
              <a:rPr lang="es-ES" dirty="0" smtClean="0"/>
              <a:t>La </a:t>
            </a:r>
            <a:r>
              <a:rPr lang="es-ES" dirty="0"/>
              <a:t>misericordia de Dios se extiende en la revelación del futuro. El cuidado y resguardo del mismo está a cargo del ser humano. </a:t>
            </a:r>
            <a:r>
              <a:rPr lang="es-ES" dirty="0" smtClean="0"/>
              <a:t>(Carro et al</a:t>
            </a:r>
            <a:r>
              <a:rPr lang="en-U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Génesis 41:33-36</a:t>
            </a:r>
            <a:endParaRPr lang="es-PR" dirty="0"/>
          </a:p>
        </p:txBody>
      </p:sp>
    </p:spTree>
    <p:extLst>
      <p:ext uri="{BB962C8B-B14F-4D97-AF65-F5344CB8AC3E}">
        <p14:creationId xmlns:p14="http://schemas.microsoft.com/office/powerpoint/2010/main" val="3582596790"/>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dirty="0"/>
          </a:p>
        </p:txBody>
      </p:sp>
      <p:sp>
        <p:nvSpPr>
          <p:cNvPr id="327682" name="Rectangle 2"/>
          <p:cNvSpPr>
            <a:spLocks noGrp="1" noChangeArrowheads="1"/>
          </p:cNvSpPr>
          <p:nvPr>
            <p:ph type="body" idx="1"/>
          </p:nvPr>
        </p:nvSpPr>
        <p:spPr>
          <a:xfrm>
            <a:off x="228601" y="2133600"/>
            <a:ext cx="8305799" cy="2209800"/>
          </a:xfrm>
        </p:spPr>
        <p:txBody>
          <a:bodyPr/>
          <a:lstStyle/>
          <a:p>
            <a:r>
              <a:rPr lang="es-ES" dirty="0" smtClean="0"/>
              <a:t>El </a:t>
            </a:r>
            <a:r>
              <a:rPr lang="es-ES" dirty="0"/>
              <a:t>apóstol Pablo afirma que la autoridad política legítimamente constituida (constituido por Dios) es servidor de Dios para el bien del ciudadano (</a:t>
            </a:r>
            <a:r>
              <a:rPr lang="es-ES" dirty="0" err="1">
                <a:solidFill>
                  <a:schemeClr val="tx2"/>
                </a:solidFill>
              </a:rPr>
              <a:t>Rom</a:t>
            </a:r>
            <a:r>
              <a:rPr lang="es-ES" dirty="0">
                <a:solidFill>
                  <a:schemeClr val="tx2"/>
                </a:solidFill>
              </a:rPr>
              <a:t>. 13:1–4; 1 Tim. 2:1, 2</a:t>
            </a:r>
            <a:r>
              <a:rPr lang="es-ES" dirty="0"/>
              <a:t>). </a:t>
            </a:r>
            <a:endParaRPr lang="es-ES" dirty="0" smtClean="0"/>
          </a:p>
          <a:p>
            <a:r>
              <a:rPr lang="es-ES" dirty="0" smtClean="0"/>
              <a:t>José </a:t>
            </a:r>
            <a:r>
              <a:rPr lang="es-ES" dirty="0"/>
              <a:t>expone la necesidad de un plan nacional completo e </a:t>
            </a:r>
            <a:r>
              <a:rPr lang="es-ES" dirty="0" smtClean="0"/>
              <a:t>integral. (Carro et al</a:t>
            </a:r>
            <a:r>
              <a:rPr lang="en-U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Génesis 41:33-36</a:t>
            </a:r>
            <a:endParaRPr lang="es-PR" dirty="0"/>
          </a:p>
        </p:txBody>
      </p:sp>
    </p:spTree>
    <p:extLst>
      <p:ext uri="{BB962C8B-B14F-4D97-AF65-F5344CB8AC3E}">
        <p14:creationId xmlns:p14="http://schemas.microsoft.com/office/powerpoint/2010/main" val="2593042133"/>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228601" y="2133600"/>
            <a:ext cx="8305799" cy="2209800"/>
          </a:xfrm>
        </p:spPr>
        <p:txBody>
          <a:bodyPr/>
          <a:lstStyle/>
          <a:p>
            <a:r>
              <a:rPr lang="es-ES" dirty="0" smtClean="0"/>
              <a:t>El </a:t>
            </a:r>
            <a:r>
              <a:rPr lang="es-ES" dirty="0"/>
              <a:t>propósito final de todo este plan es el de evitar la ruina del país y asegurar la sobrevivencia poblacional. </a:t>
            </a:r>
            <a:endParaRPr lang="es-ES" dirty="0" smtClean="0"/>
          </a:p>
          <a:p>
            <a:r>
              <a:rPr lang="es-ES" dirty="0" smtClean="0"/>
              <a:t>Si </a:t>
            </a:r>
            <a:r>
              <a:rPr lang="es-ES" dirty="0"/>
              <a:t>la interpretación de sueños destaca a José como profeta, el consejo de un plan nacional lo destaca como un hombre sabio y prudente. </a:t>
            </a:r>
            <a:r>
              <a:rPr lang="es-ES" dirty="0" smtClean="0"/>
              <a:t>(Carro et al</a:t>
            </a:r>
            <a:r>
              <a:rPr lang="en-U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Génesis 41:33-36</a:t>
            </a:r>
            <a:endParaRPr lang="es-PR" dirty="0"/>
          </a:p>
        </p:txBody>
      </p:sp>
    </p:spTree>
    <p:extLst>
      <p:ext uri="{BB962C8B-B14F-4D97-AF65-F5344CB8AC3E}">
        <p14:creationId xmlns:p14="http://schemas.microsoft.com/office/powerpoint/2010/main" val="2720565252"/>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228601" y="2133600"/>
            <a:ext cx="8305799" cy="2209800"/>
          </a:xfrm>
        </p:spPr>
        <p:txBody>
          <a:bodyPr/>
          <a:lstStyle/>
          <a:p>
            <a:r>
              <a:rPr lang="es-ES" dirty="0" smtClean="0"/>
              <a:t>No </a:t>
            </a:r>
            <a:r>
              <a:rPr lang="es-ES" dirty="0"/>
              <a:t>está demás insistir que la diligencia y responsabilidad humana complementan necesariamente a la elección de Dios como instrumento de bendición. </a:t>
            </a:r>
            <a:endParaRPr lang="es-ES" dirty="0" smtClean="0"/>
          </a:p>
          <a:p>
            <a:r>
              <a:rPr lang="es-ES" dirty="0" smtClean="0"/>
              <a:t>El </a:t>
            </a:r>
            <a:r>
              <a:rPr lang="es-ES" dirty="0"/>
              <a:t>cumplimiento de la promesa patriarcal de bendición a todas las familias de la tierra se cumple en este escogido</a:t>
            </a:r>
            <a:r>
              <a:rPr lang="es-ES" dirty="0" smtClean="0"/>
              <a:t>. (Carro et al</a:t>
            </a:r>
            <a:r>
              <a:rPr lang="en-US" dirty="0" smtClean="0"/>
              <a:t>)</a:t>
            </a:r>
            <a:endParaRPr lang="es-ES" dirty="0"/>
          </a:p>
        </p:txBody>
      </p:sp>
      <p:sp>
        <p:nvSpPr>
          <p:cNvPr id="7" name="Rectangle 3"/>
          <p:cNvSpPr>
            <a:spLocks noGrp="1" noChangeArrowheads="1"/>
          </p:cNvSpPr>
          <p:nvPr>
            <p:ph type="title"/>
          </p:nvPr>
        </p:nvSpPr>
        <p:spPr>
          <a:xfrm>
            <a:off x="1676400" y="671512"/>
            <a:ext cx="6019800" cy="1004888"/>
          </a:xfrm>
        </p:spPr>
        <p:txBody>
          <a:bodyPr/>
          <a:lstStyle/>
          <a:p>
            <a:r>
              <a:rPr lang="es-PR" dirty="0" smtClean="0"/>
              <a:t>Génesis 41:33-36</a:t>
            </a:r>
            <a:endParaRPr lang="es-PR" dirty="0"/>
          </a:p>
        </p:txBody>
      </p:sp>
    </p:spTree>
    <p:extLst>
      <p:ext uri="{BB962C8B-B14F-4D97-AF65-F5344CB8AC3E}">
        <p14:creationId xmlns:p14="http://schemas.microsoft.com/office/powerpoint/2010/main" val="904257620"/>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0" y="3817808"/>
            <a:ext cx="9144001" cy="2721104"/>
          </a:xfrm>
          <a:prstGeom prst="rect">
            <a:avLst/>
          </a:prstGeom>
        </p:spPr>
      </p:pic>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l="13483" t="56667" r="25920" b="24957"/>
          <a:stretch/>
        </p:blipFill>
        <p:spPr>
          <a:xfrm>
            <a:off x="7311" y="3817808"/>
            <a:ext cx="4793289" cy="1887553"/>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13483" t="74891" r="25920" b="5556"/>
          <a:stretch/>
        </p:blipFill>
        <p:spPr>
          <a:xfrm>
            <a:off x="3911890" y="3848960"/>
            <a:ext cx="5180973" cy="2170840"/>
          </a:xfrm>
          <a:prstGeom prst="rect">
            <a:avLst/>
          </a:prstGeom>
        </p:spPr>
      </p:pic>
      <p:pic>
        <p:nvPicPr>
          <p:cNvPr id="20" name="Picture 19"/>
          <p:cNvPicPr>
            <a:picLocks noChangeAspect="1"/>
          </p:cNvPicPr>
          <p:nvPr/>
        </p:nvPicPr>
        <p:blipFill rotWithShape="1">
          <a:blip r:embed="rId3">
            <a:extLst>
              <a:ext uri="{28A0092B-C50C-407E-A947-70E740481C1C}">
                <a14:useLocalDpi xmlns:a14="http://schemas.microsoft.com/office/drawing/2010/main" val="0"/>
              </a:ext>
            </a:extLst>
          </a:blip>
          <a:srcRect t="23334" r="85572" b="58888"/>
          <a:stretch/>
        </p:blipFill>
        <p:spPr>
          <a:xfrm>
            <a:off x="5281448" y="-1"/>
            <a:ext cx="3869864" cy="3810001"/>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52121" t="91111"/>
          <a:stretch/>
        </p:blipFill>
        <p:spPr>
          <a:xfrm>
            <a:off x="4362681" y="5705361"/>
            <a:ext cx="4781320" cy="1152639"/>
          </a:xfrm>
          <a:prstGeom prst="rect">
            <a:avLst/>
          </a:prstGeom>
        </p:spPr>
      </p:pic>
      <p:pic>
        <p:nvPicPr>
          <p:cNvPr id="22" name="Picture 21"/>
          <p:cNvPicPr>
            <a:picLocks noChangeAspect="1"/>
          </p:cNvPicPr>
          <p:nvPr/>
        </p:nvPicPr>
        <p:blipFill rotWithShape="1">
          <a:blip r:embed="rId3">
            <a:extLst>
              <a:ext uri="{28A0092B-C50C-407E-A947-70E740481C1C}">
                <a14:useLocalDpi xmlns:a14="http://schemas.microsoft.com/office/drawing/2010/main" val="0"/>
              </a:ext>
            </a:extLst>
          </a:blip>
          <a:srcRect l="52121" t="91111" r="30145"/>
          <a:stretch/>
        </p:blipFill>
        <p:spPr>
          <a:xfrm>
            <a:off x="0" y="5705361"/>
            <a:ext cx="5299841" cy="1152639"/>
          </a:xfrm>
          <a:prstGeom prst="rect">
            <a:avLst/>
          </a:prstGeom>
        </p:spPr>
      </p:pic>
      <p:pic>
        <p:nvPicPr>
          <p:cNvPr id="11" name="Picture 10"/>
          <p:cNvPicPr>
            <a:picLocks noChangeAspect="1"/>
          </p:cNvPicPr>
          <p:nvPr/>
        </p:nvPicPr>
        <p:blipFill rotWithShape="1">
          <a:blip r:embed="rId4">
            <a:extLst>
              <a:ext uri="{28A0092B-C50C-407E-A947-70E740481C1C}">
                <a14:useLocalDpi xmlns:a14="http://schemas.microsoft.com/office/drawing/2010/main" val="0"/>
              </a:ext>
            </a:extLst>
          </a:blip>
          <a:srcRect l="10099" t="74533" r="33632" b="7776"/>
          <a:stretch/>
        </p:blipFill>
        <p:spPr>
          <a:xfrm>
            <a:off x="4368970" y="3810000"/>
            <a:ext cx="4800600" cy="1959838"/>
          </a:xfrm>
          <a:prstGeom prst="rect">
            <a:avLst/>
          </a:prstGeom>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l="10099" t="56668" r="33632" b="24734"/>
          <a:stretch/>
        </p:blipFill>
        <p:spPr>
          <a:xfrm>
            <a:off x="0" y="3733800"/>
            <a:ext cx="4800600" cy="2060337"/>
          </a:xfrm>
          <a:prstGeom prst="rect">
            <a:avLst/>
          </a:prstGeom>
        </p:spPr>
      </p:pic>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b="44444"/>
          <a:stretch/>
        </p:blipFill>
        <p:spPr>
          <a:xfrm>
            <a:off x="0" y="0"/>
            <a:ext cx="5281448" cy="3810000"/>
          </a:xfrm>
          <a:prstGeom prst="rect">
            <a:avLst/>
          </a:prstGeom>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41749" t="90000"/>
          <a:stretch/>
        </p:blipFill>
        <p:spPr>
          <a:xfrm>
            <a:off x="3962400" y="5715000"/>
            <a:ext cx="5209567" cy="1161303"/>
          </a:xfrm>
          <a:prstGeom prst="rect">
            <a:avLst/>
          </a:prstGeom>
        </p:spPr>
      </p:pic>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28968" t="90000" r="30135"/>
          <a:stretch/>
        </p:blipFill>
        <p:spPr>
          <a:xfrm>
            <a:off x="0" y="5715000"/>
            <a:ext cx="4267200" cy="1161303"/>
          </a:xfrm>
          <a:prstGeom prst="rect">
            <a:avLst/>
          </a:prstGeom>
        </p:spPr>
      </p:pic>
    </p:spTree>
    <p:extLst>
      <p:ext uri="{BB962C8B-B14F-4D97-AF65-F5344CB8AC3E}">
        <p14:creationId xmlns:p14="http://schemas.microsoft.com/office/powerpoint/2010/main" val="1015488518"/>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Génesis 41:46-49</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686553884"/>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dirty="0"/>
          </a:p>
        </p:txBody>
      </p:sp>
      <p:sp>
        <p:nvSpPr>
          <p:cNvPr id="327682" name="Rectangle 2"/>
          <p:cNvSpPr>
            <a:spLocks noGrp="1" noChangeArrowheads="1"/>
          </p:cNvSpPr>
          <p:nvPr>
            <p:ph type="body" idx="1"/>
          </p:nvPr>
        </p:nvSpPr>
        <p:spPr>
          <a:xfrm>
            <a:off x="381000" y="2212482"/>
            <a:ext cx="8413750" cy="3731118"/>
          </a:xfrm>
        </p:spPr>
        <p:txBody>
          <a:bodyPr/>
          <a:lstStyle/>
          <a:p>
            <a:pPr marL="0" indent="0">
              <a:buNone/>
            </a:pPr>
            <a:r>
              <a:rPr lang="es-ES" dirty="0"/>
              <a:t>“Era José de edad de treinta años cuando fue presentado delante de Faraón rey de Egipto; y salió José de delante de Faraón, y recorrió toda la tierra de Egipto. En aquellos siete años de abundancia la tierra produjo a montones</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Génesis 41:46-49</a:t>
            </a:r>
            <a:endParaRPr lang="es-PR" dirty="0"/>
          </a:p>
        </p:txBody>
      </p:sp>
    </p:spTree>
    <p:extLst>
      <p:ext uri="{BB962C8B-B14F-4D97-AF65-F5344CB8AC3E}">
        <p14:creationId xmlns:p14="http://schemas.microsoft.com/office/powerpoint/2010/main" val="2345306248"/>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dirty="0"/>
          </a:p>
        </p:txBody>
      </p:sp>
      <p:sp>
        <p:nvSpPr>
          <p:cNvPr id="327682" name="Rectangle 2"/>
          <p:cNvSpPr>
            <a:spLocks noGrp="1" noChangeArrowheads="1"/>
          </p:cNvSpPr>
          <p:nvPr>
            <p:ph type="body" idx="1"/>
          </p:nvPr>
        </p:nvSpPr>
        <p:spPr>
          <a:xfrm>
            <a:off x="381000" y="2212482"/>
            <a:ext cx="8413750" cy="3731118"/>
          </a:xfrm>
        </p:spPr>
        <p:txBody>
          <a:bodyPr/>
          <a:lstStyle/>
          <a:p>
            <a:pPr marL="0" indent="0">
              <a:buNone/>
            </a:pPr>
            <a:r>
              <a:rPr lang="es-ES" dirty="0" smtClean="0"/>
              <a:t>“</a:t>
            </a:r>
            <a:r>
              <a:rPr lang="es-ES" dirty="0"/>
              <a:t>...</a:t>
            </a:r>
            <a:r>
              <a:rPr lang="es-ES" dirty="0" smtClean="0"/>
              <a:t>Y </a:t>
            </a:r>
            <a:r>
              <a:rPr lang="es-ES" dirty="0"/>
              <a:t>él reunió todo el alimento de los siete años de abundancia que hubo en la tierra de Egipto, y guardó alimento en las ciudades, poniendo en cada ciudad el alimento del campo de sus alrededores. Recogió José trigo como arena del mar, mucho en extremo, hasta no poderse contar, porque no tenía número</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Génesis 41:46-49</a:t>
            </a:r>
            <a:endParaRPr lang="es-PR" dirty="0"/>
          </a:p>
        </p:txBody>
      </p:sp>
    </p:spTree>
    <p:extLst>
      <p:ext uri="{BB962C8B-B14F-4D97-AF65-F5344CB8AC3E}">
        <p14:creationId xmlns:p14="http://schemas.microsoft.com/office/powerpoint/2010/main" val="1022487560"/>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dirty="0"/>
          </a:p>
        </p:txBody>
      </p:sp>
      <p:sp>
        <p:nvSpPr>
          <p:cNvPr id="327682" name="Rectangle 2"/>
          <p:cNvSpPr>
            <a:spLocks noGrp="1" noChangeArrowheads="1"/>
          </p:cNvSpPr>
          <p:nvPr>
            <p:ph type="body" idx="1"/>
          </p:nvPr>
        </p:nvSpPr>
        <p:spPr>
          <a:xfrm>
            <a:off x="381000" y="2057400"/>
            <a:ext cx="8413750" cy="3731118"/>
          </a:xfrm>
        </p:spPr>
        <p:txBody>
          <a:bodyPr/>
          <a:lstStyle/>
          <a:p>
            <a:r>
              <a:rPr lang="es-ES" dirty="0" smtClean="0"/>
              <a:t>Habían </a:t>
            </a:r>
            <a:r>
              <a:rPr lang="es-ES" dirty="0"/>
              <a:t>pasado trece años desde que </a:t>
            </a:r>
            <a:r>
              <a:rPr lang="es-ES" dirty="0" smtClean="0"/>
              <a:t>[José] fue </a:t>
            </a:r>
            <a:r>
              <a:rPr lang="es-ES" dirty="0"/>
              <a:t>vendido por sus hermanos (cf. </a:t>
            </a:r>
            <a:r>
              <a:rPr lang="es-ES" dirty="0">
                <a:solidFill>
                  <a:schemeClr val="tx2"/>
                </a:solidFill>
              </a:rPr>
              <a:t>37:2</a:t>
            </a:r>
            <a:r>
              <a:rPr lang="es-ES" dirty="0"/>
              <a:t>). </a:t>
            </a:r>
            <a:endParaRPr lang="es-ES" dirty="0" smtClean="0"/>
          </a:p>
          <a:p>
            <a:r>
              <a:rPr lang="es-ES" dirty="0" smtClean="0"/>
              <a:t>Los </a:t>
            </a:r>
            <a:r>
              <a:rPr lang="es-ES" dirty="0"/>
              <a:t>sueños del faraón se cumplieron. </a:t>
            </a:r>
            <a:endParaRPr lang="es-ES" dirty="0" smtClean="0"/>
          </a:p>
          <a:p>
            <a:r>
              <a:rPr lang="es-ES" dirty="0" smtClean="0"/>
              <a:t>En </a:t>
            </a:r>
            <a:r>
              <a:rPr lang="es-ES" dirty="0"/>
              <a:t>aquellos siete años de abundancia, </a:t>
            </a:r>
            <a:r>
              <a:rPr lang="es-ES" dirty="0" smtClean="0"/>
              <a:t>José </a:t>
            </a:r>
            <a:r>
              <a:rPr lang="es-ES" dirty="0"/>
              <a:t>almacenó en las ciudades egipcias, ejerciendo autoridad absoluta sobre toda la tierra de Egipto</a:t>
            </a:r>
            <a:r>
              <a:rPr lang="es-ES" dirty="0" smtClean="0"/>
              <a:t>. (</a:t>
            </a:r>
            <a:r>
              <a:rPr lang="es-ES" dirty="0" err="1" smtClean="0"/>
              <a:t>Walvoord</a:t>
            </a:r>
            <a:r>
              <a:rPr lang="es-ES" dirty="0" smtClean="0"/>
              <a:t>)</a:t>
            </a:r>
            <a:endParaRPr lang="es-ES" dirty="0"/>
          </a:p>
        </p:txBody>
      </p:sp>
      <p:sp>
        <p:nvSpPr>
          <p:cNvPr id="6" name="Rectangle 3"/>
          <p:cNvSpPr>
            <a:spLocks noGrp="1" noChangeArrowheads="1"/>
          </p:cNvSpPr>
          <p:nvPr>
            <p:ph type="title"/>
          </p:nvPr>
        </p:nvSpPr>
        <p:spPr>
          <a:xfrm>
            <a:off x="1676400" y="671512"/>
            <a:ext cx="6019800" cy="1004888"/>
          </a:xfrm>
        </p:spPr>
        <p:txBody>
          <a:bodyPr/>
          <a:lstStyle/>
          <a:p>
            <a:r>
              <a:rPr lang="es-PR" dirty="0" smtClean="0"/>
              <a:t>Génesis 41:46-49</a:t>
            </a:r>
            <a:endParaRPr lang="es-PR" dirty="0"/>
          </a:p>
        </p:txBody>
      </p:sp>
    </p:spTree>
    <p:extLst>
      <p:ext uri="{BB962C8B-B14F-4D97-AF65-F5344CB8AC3E}">
        <p14:creationId xmlns:p14="http://schemas.microsoft.com/office/powerpoint/2010/main" val="101314362"/>
      </p:ext>
    </p:extLst>
  </p:cSld>
  <p:clrMapOvr>
    <a:masterClrMapping/>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5029200"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Todos hemos sufrido el impacto de algún problema económico. Puede ser algo menor, como pagar más por alimentos y combustible, o algo realmente grave, como perder el trabajo o la casa</a:t>
            </a:r>
            <a:r>
              <a:rPr lang="es-ES" sz="2800" dirty="0" smtClean="0"/>
              <a:t>.</a:t>
            </a:r>
            <a:endParaRPr lang="es-ES" sz="2800" kern="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24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133600"/>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228599" y="5186362"/>
            <a:ext cx="8564525" cy="14430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Dios </a:t>
            </a:r>
            <a:r>
              <a:rPr lang="es-ES" sz="2800" dirty="0"/>
              <a:t>es más grande que la economía y los mercados mundiales. </a:t>
            </a:r>
            <a:endParaRPr lang="es-ES" sz="2800" kern="0" dirty="0"/>
          </a:p>
        </p:txBody>
      </p:sp>
    </p:spTree>
    <p:extLst>
      <p:ext uri="{BB962C8B-B14F-4D97-AF65-F5344CB8AC3E}">
        <p14:creationId xmlns:p14="http://schemas.microsoft.com/office/powerpoint/2010/main" val="203972583"/>
      </p:ext>
    </p:extLst>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auto">
          <a:xfrm>
            <a:off x="228600" y="1981200"/>
            <a:ext cx="4798973" cy="3276599"/>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smtClean="0"/>
              <a:t>En </a:t>
            </a:r>
            <a:r>
              <a:rPr lang="es-ES" sz="2800" dirty="0"/>
              <a:t>el libro de Génesis vemos cómo Dios preparó y guió a José por anticipado para pasar sus tiempos difíciles. </a:t>
            </a:r>
            <a:endParaRPr lang="es-ES" sz="2800" dirty="0" smtClean="0"/>
          </a:p>
          <a:p>
            <a:pPr>
              <a:spcBef>
                <a:spcPts val="0"/>
              </a:spcBef>
              <a:spcAft>
                <a:spcPts val="1200"/>
              </a:spcAft>
            </a:pPr>
            <a:r>
              <a:rPr lang="es-ES" sz="2800" dirty="0" smtClean="0"/>
              <a:t>Aunque </a:t>
            </a:r>
            <a:r>
              <a:rPr lang="es-ES" sz="2800" dirty="0"/>
              <a:t>nuestra situación es diferente a la de José, </a:t>
            </a:r>
            <a:endParaRPr lang="es-ES" sz="2800" kern="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25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133600"/>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3"/>
          <p:cNvSpPr txBox="1">
            <a:spLocks noChangeArrowheads="1"/>
          </p:cNvSpPr>
          <p:nvPr/>
        </p:nvSpPr>
        <p:spPr bwMode="auto">
          <a:xfrm>
            <a:off x="228599" y="5110162"/>
            <a:ext cx="8564525" cy="14430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344488" indent="0">
              <a:spcBef>
                <a:spcPts val="0"/>
              </a:spcBef>
              <a:spcAft>
                <a:spcPts val="1200"/>
              </a:spcAft>
              <a:buNone/>
            </a:pPr>
            <a:r>
              <a:rPr lang="es-ES" sz="2800" dirty="0"/>
              <a:t>en </a:t>
            </a:r>
            <a:r>
              <a:rPr lang="es-ES" sz="2800" dirty="0" smtClean="0"/>
              <a:t>esta </a:t>
            </a:r>
            <a:r>
              <a:rPr lang="es-ES" sz="2800" dirty="0"/>
              <a:t>historia </a:t>
            </a:r>
            <a:r>
              <a:rPr lang="es-ES" sz="2800" dirty="0" smtClean="0"/>
              <a:t>la</a:t>
            </a:r>
            <a:r>
              <a:rPr lang="es-ES" sz="2800" kern="0" dirty="0" smtClean="0"/>
              <a:t> </a:t>
            </a:r>
            <a:r>
              <a:rPr lang="es-ES" sz="2800" dirty="0" smtClean="0"/>
              <a:t>Biblia </a:t>
            </a:r>
            <a:r>
              <a:rPr lang="es-ES" sz="2800" dirty="0"/>
              <a:t>nos ofrece ciertos </a:t>
            </a:r>
            <a:r>
              <a:rPr lang="es-ES" sz="2800" dirty="0" smtClean="0"/>
              <a:t>principios para </a:t>
            </a:r>
            <a:r>
              <a:rPr lang="es-ES" sz="2800" dirty="0"/>
              <a:t>ayudarnos a vencer los </a:t>
            </a:r>
            <a:r>
              <a:rPr lang="es-ES" sz="2800" dirty="0" smtClean="0"/>
              <a:t>tiempos.</a:t>
            </a:r>
            <a:endParaRPr lang="es-ES" sz="2800" kern="0" dirty="0"/>
          </a:p>
        </p:txBody>
      </p:sp>
    </p:spTree>
    <p:extLst>
      <p:ext uri="{BB962C8B-B14F-4D97-AF65-F5344CB8AC3E}">
        <p14:creationId xmlns:p14="http://schemas.microsoft.com/office/powerpoint/2010/main" val="458261427"/>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26</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093913"/>
            <a:ext cx="8305800" cy="4230687"/>
          </a:xfrm>
        </p:spPr>
        <p:txBody>
          <a:bodyPr/>
          <a:lstStyle/>
          <a:p>
            <a:pPr marL="342900" lvl="1" indent="-342900">
              <a:lnSpc>
                <a:spcPct val="90000"/>
              </a:lnSpc>
              <a:spcAft>
                <a:spcPts val="1200"/>
              </a:spcAft>
              <a:buClr>
                <a:schemeClr val="folHlink"/>
              </a:buClr>
              <a:buSzPct val="60000"/>
              <a:buNone/>
            </a:pPr>
            <a:r>
              <a:rPr lang="es-ES" sz="1400" dirty="0" smtClean="0"/>
              <a:t>Carro</a:t>
            </a:r>
            <a:r>
              <a:rPr lang="es-ES" sz="1400" dirty="0"/>
              <a:t>, Daniel et al. </a:t>
            </a:r>
            <a:r>
              <a:rPr lang="es-ES" sz="1400" i="1" dirty="0"/>
              <a:t>Comentario </a:t>
            </a:r>
            <a:r>
              <a:rPr lang="es-ES" sz="1400" i="1" dirty="0" err="1"/>
              <a:t>Bı́blico</a:t>
            </a:r>
            <a:r>
              <a:rPr lang="es-ES" sz="1400" i="1" dirty="0"/>
              <a:t> Mundo Hispano </a:t>
            </a:r>
            <a:r>
              <a:rPr lang="es-ES" sz="1400" i="1" dirty="0" err="1"/>
              <a:t>Genesis</a:t>
            </a:r>
            <a:r>
              <a:rPr lang="es-ES" sz="1400" dirty="0"/>
              <a:t>. 1. ed. El Paso, TX: Editorial Mundo Hispano, 1993–. </a:t>
            </a:r>
            <a:r>
              <a:rPr lang="es-ES" sz="1400" dirty="0" err="1"/>
              <a:t>Print</a:t>
            </a:r>
            <a:r>
              <a:rPr lang="es-ES" sz="1400" dirty="0"/>
              <a:t>.</a:t>
            </a:r>
          </a:p>
          <a:p>
            <a:pPr marL="342900" lvl="1" indent="-342900">
              <a:lnSpc>
                <a:spcPct val="90000"/>
              </a:lnSpc>
              <a:spcAft>
                <a:spcPts val="1200"/>
              </a:spcAft>
              <a:buClr>
                <a:schemeClr val="folHlink"/>
              </a:buClr>
              <a:buSzPct val="60000"/>
              <a:buNone/>
            </a:pPr>
            <a:r>
              <a:rPr lang="es-ES" sz="1400" dirty="0" smtClean="0"/>
              <a:t>Collins</a:t>
            </a:r>
            <a:r>
              <a:rPr lang="es-ES" sz="1400" dirty="0"/>
              <a:t>, Arturo. </a:t>
            </a:r>
            <a:r>
              <a:rPr lang="es-ES" sz="1400" i="1" dirty="0"/>
              <a:t>Estudios </a:t>
            </a:r>
            <a:r>
              <a:rPr lang="es-ES" sz="1400" i="1" dirty="0" err="1"/>
              <a:t>Bı́blicos</a:t>
            </a:r>
            <a:r>
              <a:rPr lang="es-ES" sz="1400" i="1" dirty="0"/>
              <a:t> ELA: </a:t>
            </a:r>
            <a:r>
              <a:rPr lang="es-ES" sz="1400" i="1" dirty="0" err="1"/>
              <a:t>Ası</a:t>
            </a:r>
            <a:r>
              <a:rPr lang="es-ES" sz="1400" i="1" dirty="0"/>
              <a:t>́ </a:t>
            </a:r>
            <a:r>
              <a:rPr lang="es-ES" sz="1400" i="1" dirty="0" err="1"/>
              <a:t>Comenzo</a:t>
            </a:r>
            <a:r>
              <a:rPr lang="es-ES" sz="1400" i="1" dirty="0"/>
              <a:t>́ Todo (</a:t>
            </a:r>
            <a:r>
              <a:rPr lang="es-ES" sz="1400" i="1" dirty="0" err="1"/>
              <a:t>Génesis</a:t>
            </a:r>
            <a:r>
              <a:rPr lang="es-ES" sz="1400" i="1" dirty="0"/>
              <a:t>)</a:t>
            </a:r>
            <a:r>
              <a:rPr lang="es-ES" sz="1400" dirty="0"/>
              <a:t>. Puebla, Pue., </a:t>
            </a:r>
            <a:r>
              <a:rPr lang="es-ES" sz="1400" dirty="0" err="1"/>
              <a:t>México</a:t>
            </a:r>
            <a:r>
              <a:rPr lang="es-ES" sz="1400" dirty="0"/>
              <a:t>: Ediciones Las </a:t>
            </a:r>
            <a:r>
              <a:rPr lang="es-ES" sz="1400" dirty="0" err="1"/>
              <a:t>Américas</a:t>
            </a:r>
            <a:r>
              <a:rPr lang="es-ES" sz="1400" dirty="0"/>
              <a:t>, A. C., 1992. </a:t>
            </a:r>
            <a:r>
              <a:rPr lang="es-ES" sz="1400" dirty="0" err="1"/>
              <a:t>Print</a:t>
            </a:r>
            <a:r>
              <a:rPr lang="es-ES" sz="1400" dirty="0"/>
              <a:t>.</a:t>
            </a:r>
          </a:p>
          <a:p>
            <a:pPr marL="342900" lvl="1" indent="-342900">
              <a:lnSpc>
                <a:spcPct val="90000"/>
              </a:lnSpc>
              <a:spcAft>
                <a:spcPts val="1200"/>
              </a:spcAft>
              <a:buClr>
                <a:schemeClr val="folHlink"/>
              </a:buClr>
              <a:buSzPct val="60000"/>
              <a:buNone/>
            </a:pPr>
            <a:r>
              <a:rPr lang="es-PR" sz="1400" dirty="0" smtClean="0"/>
              <a:t>Floyd, </a:t>
            </a:r>
            <a:r>
              <a:rPr lang="es-PR" sz="1400" dirty="0" err="1" smtClean="0"/>
              <a:t>Ronie</a:t>
            </a:r>
            <a:r>
              <a:rPr lang="es-PR" sz="1400" dirty="0" smtClean="0"/>
              <a:t>. </a:t>
            </a:r>
            <a:r>
              <a:rPr lang="es-PR" sz="1400" dirty="0"/>
              <a:t>y</a:t>
            </a:r>
            <a:r>
              <a:rPr lang="es-PR" sz="1400" dirty="0" smtClean="0"/>
              <a:t> David Francis, </a:t>
            </a:r>
            <a:r>
              <a:rPr lang="es-PR" sz="1400" dirty="0"/>
              <a:t>e</a:t>
            </a:r>
            <a:r>
              <a:rPr lang="es-PR" sz="1400" dirty="0" smtClean="0"/>
              <a:t>ds. </a:t>
            </a:r>
            <a:r>
              <a:rPr lang="es-PR" sz="1400" i="1" dirty="0" smtClean="0"/>
              <a:t>Estudios Bíblicos para la Vida para Adultos, </a:t>
            </a:r>
            <a:r>
              <a:rPr lang="es-PR" sz="1400" dirty="0" smtClean="0"/>
              <a:t>Otoño 2015,</a:t>
            </a:r>
            <a:r>
              <a:rPr lang="es-PR" sz="1400" i="1" dirty="0" smtClean="0"/>
              <a:t>  </a:t>
            </a:r>
            <a:r>
              <a:rPr lang="es-PR" sz="1400" dirty="0" smtClean="0"/>
              <a:t>Vol. 2, Núm. 1.</a:t>
            </a:r>
            <a:r>
              <a:rPr lang="es-PR" sz="1400" i="1" dirty="0" smtClean="0"/>
              <a:t>  </a:t>
            </a:r>
            <a:r>
              <a:rPr lang="es-PR" sz="1400" dirty="0" smtClean="0"/>
              <a:t>Nashville, TN: </a:t>
            </a:r>
            <a:r>
              <a:rPr lang="es-PR" sz="1400" dirty="0" err="1" smtClean="0"/>
              <a:t>Lifeway</a:t>
            </a:r>
            <a:r>
              <a:rPr lang="es-PR" sz="1400" dirty="0" smtClean="0"/>
              <a:t> </a:t>
            </a:r>
            <a:r>
              <a:rPr lang="es-PR" sz="1400" dirty="0" err="1" smtClean="0"/>
              <a:t>Church</a:t>
            </a:r>
            <a:r>
              <a:rPr lang="es-PR" sz="1400" dirty="0" smtClean="0"/>
              <a:t> </a:t>
            </a:r>
            <a:r>
              <a:rPr lang="es-PR" sz="1400" dirty="0" err="1" smtClean="0"/>
              <a:t>Resources</a:t>
            </a:r>
            <a:r>
              <a:rPr lang="es-PR" sz="1400" dirty="0" smtClean="0"/>
              <a:t>, 2015. 122-132.</a:t>
            </a:r>
          </a:p>
          <a:p>
            <a:pPr marL="342900" lvl="1" indent="-342900">
              <a:lnSpc>
                <a:spcPct val="90000"/>
              </a:lnSpc>
              <a:spcAft>
                <a:spcPts val="1200"/>
              </a:spcAft>
              <a:buClr>
                <a:schemeClr val="folHlink"/>
              </a:buClr>
              <a:buSzPct val="60000"/>
              <a:buNone/>
            </a:pPr>
            <a:r>
              <a:rPr lang="es-ES" sz="1400" dirty="0" err="1" smtClean="0"/>
              <a:t>Jamieson</a:t>
            </a:r>
            <a:r>
              <a:rPr lang="es-ES" sz="1400" dirty="0"/>
              <a:t>, Roberto, A. R. </a:t>
            </a:r>
            <a:r>
              <a:rPr lang="es-ES" sz="1400" dirty="0" err="1"/>
              <a:t>Fausset</a:t>
            </a:r>
            <a:r>
              <a:rPr lang="es-ES" sz="1400" dirty="0"/>
              <a:t>, and David Brown. Comentario </a:t>
            </a:r>
            <a:r>
              <a:rPr lang="es-ES" sz="1400" dirty="0" err="1"/>
              <a:t>Exegético</a:t>
            </a:r>
            <a:r>
              <a:rPr lang="es-ES" sz="1400" dirty="0"/>
              <a:t> Y Explicativo de La Biblia - Tomo 1: El Antiguo Testamento. El Paso, TX: Casa Bautista de Publicaciones, 2003. </a:t>
            </a:r>
            <a:r>
              <a:rPr lang="es-ES" sz="1400" dirty="0" err="1"/>
              <a:t>Print</a:t>
            </a:r>
            <a:r>
              <a:rPr lang="es-ES" sz="1400" dirty="0"/>
              <a:t>.</a:t>
            </a:r>
          </a:p>
          <a:p>
            <a:pPr marL="342900" lvl="1" indent="-342900">
              <a:lnSpc>
                <a:spcPct val="90000"/>
              </a:lnSpc>
              <a:spcAft>
                <a:spcPts val="1200"/>
              </a:spcAft>
              <a:buClr>
                <a:schemeClr val="folHlink"/>
              </a:buClr>
              <a:buSzPct val="60000"/>
              <a:buNone/>
            </a:pPr>
            <a:r>
              <a:rPr lang="en-US" sz="1400" dirty="0" smtClean="0"/>
              <a:t>MacDonald</a:t>
            </a:r>
            <a:r>
              <a:rPr lang="en-US" sz="1400" dirty="0"/>
              <a:t>, William. </a:t>
            </a:r>
            <a:r>
              <a:rPr lang="en-US" sz="1400" dirty="0" err="1"/>
              <a:t>Comentario</a:t>
            </a:r>
            <a:r>
              <a:rPr lang="en-US" sz="1400" dirty="0"/>
              <a:t> </a:t>
            </a:r>
            <a:r>
              <a:rPr lang="en-US" sz="1400" dirty="0" err="1" smtClean="0"/>
              <a:t>Bíblico</a:t>
            </a:r>
            <a:r>
              <a:rPr lang="en-US" sz="1400" dirty="0" smtClean="0"/>
              <a:t> </a:t>
            </a:r>
            <a:r>
              <a:rPr lang="en-US" sz="1400" dirty="0"/>
              <a:t>de William MacDonald: </a:t>
            </a:r>
            <a:r>
              <a:rPr lang="en-US" sz="1400" dirty="0" err="1"/>
              <a:t>Antiguo</a:t>
            </a:r>
            <a:r>
              <a:rPr lang="en-US" sz="1400" dirty="0"/>
              <a:t> </a:t>
            </a:r>
            <a:r>
              <a:rPr lang="en-US" sz="1400" dirty="0" err="1"/>
              <a:t>Testamento</a:t>
            </a:r>
            <a:r>
              <a:rPr lang="en-US" sz="1400" dirty="0"/>
              <a:t> Y Nuevo </a:t>
            </a:r>
            <a:r>
              <a:rPr lang="en-US" sz="1400" dirty="0" err="1"/>
              <a:t>Testamento</a:t>
            </a:r>
            <a:r>
              <a:rPr lang="en-US" sz="1400" dirty="0"/>
              <a:t>. </a:t>
            </a:r>
            <a:r>
              <a:rPr lang="en-US" sz="1400" dirty="0" err="1"/>
              <a:t>Viladecavalls</a:t>
            </a:r>
            <a:r>
              <a:rPr lang="en-US" sz="1400" dirty="0"/>
              <a:t> (Barcelona), </a:t>
            </a:r>
            <a:r>
              <a:rPr lang="en-US" sz="1400" dirty="0" err="1" smtClean="0"/>
              <a:t>España</a:t>
            </a:r>
            <a:r>
              <a:rPr lang="en-US" sz="1400" dirty="0"/>
              <a:t>: Editorial CLIE, 2004. Print</a:t>
            </a:r>
            <a:r>
              <a:rPr lang="en-US" sz="1400" dirty="0" smtClean="0"/>
              <a:t>.</a:t>
            </a:r>
          </a:p>
          <a:p>
            <a:pPr marL="342900" lvl="1" indent="-342900">
              <a:lnSpc>
                <a:spcPct val="90000"/>
              </a:lnSpc>
              <a:spcAft>
                <a:spcPts val="1200"/>
              </a:spcAft>
              <a:buClr>
                <a:schemeClr val="folHlink"/>
              </a:buClr>
              <a:buSzPct val="60000"/>
              <a:buNone/>
            </a:pPr>
            <a:r>
              <a:rPr lang="es-ES" sz="1400" dirty="0" err="1" smtClean="0"/>
              <a:t>Walvoord</a:t>
            </a:r>
            <a:r>
              <a:rPr lang="es-ES" sz="1400" dirty="0"/>
              <a:t>, John F., and Roy B. </a:t>
            </a:r>
            <a:r>
              <a:rPr lang="es-ES" sz="1400" dirty="0" err="1"/>
              <a:t>Zuck</a:t>
            </a:r>
            <a:r>
              <a:rPr lang="es-ES" sz="1400" dirty="0"/>
              <a:t>. El Conocimiento </a:t>
            </a:r>
            <a:r>
              <a:rPr lang="es-ES" sz="1400" dirty="0" err="1"/>
              <a:t>Bíblico</a:t>
            </a:r>
            <a:r>
              <a:rPr lang="es-ES" sz="1400" dirty="0"/>
              <a:t>, Un Comentario Expositivo: Antiguo Testamento, Tomo 1: </a:t>
            </a:r>
            <a:r>
              <a:rPr lang="es-ES" sz="1400" dirty="0" err="1"/>
              <a:t>Génesis-Números</a:t>
            </a:r>
            <a:r>
              <a:rPr lang="es-ES" sz="1400" dirty="0"/>
              <a:t>. Puebla, </a:t>
            </a:r>
            <a:r>
              <a:rPr lang="es-ES" sz="1400" dirty="0" err="1"/>
              <a:t>México</a:t>
            </a:r>
            <a:r>
              <a:rPr lang="es-ES" sz="1400" dirty="0"/>
              <a:t>: Ediciones Las </a:t>
            </a:r>
            <a:r>
              <a:rPr lang="es-ES" sz="1400" dirty="0" err="1"/>
              <a:t>Américas</a:t>
            </a:r>
            <a:r>
              <a:rPr lang="es-ES" sz="1400" dirty="0"/>
              <a:t>, A.C., 1996. </a:t>
            </a:r>
            <a:r>
              <a:rPr lang="es-ES" sz="1400" dirty="0" err="1"/>
              <a:t>Print</a:t>
            </a:r>
            <a:r>
              <a:rPr lang="es-ES" sz="1400" dirty="0"/>
              <a:t>. </a:t>
            </a:r>
            <a:endParaRPr lang="es-ES" sz="1400" dirty="0" smtClean="0"/>
          </a:p>
          <a:p>
            <a:pPr marL="342900" lvl="1" indent="-342900">
              <a:lnSpc>
                <a:spcPct val="90000"/>
              </a:lnSpc>
              <a:spcAft>
                <a:spcPts val="1200"/>
              </a:spcAft>
              <a:buClr>
                <a:schemeClr val="folHlink"/>
              </a:buClr>
              <a:buSzPct val="60000"/>
              <a:buNone/>
            </a:pPr>
            <a:r>
              <a:rPr lang="es-PR" sz="1400" dirty="0" smtClean="0">
                <a:hlinkClick r:id="rId3"/>
              </a:rPr>
              <a:t>http://blog.lifeway.com/eblifewayadultos/</a:t>
            </a:r>
            <a:endParaRPr lang="es-PR" sz="1400" dirty="0" smtClean="0"/>
          </a:p>
          <a:p>
            <a:pPr>
              <a:lnSpc>
                <a:spcPct val="90000"/>
              </a:lnSpc>
              <a:spcAft>
                <a:spcPts val="600"/>
              </a:spcAft>
              <a:buNone/>
            </a:pPr>
            <a:r>
              <a:rPr lang="es-PR" sz="1400" dirty="0" smtClean="0">
                <a:hlinkClick r:id="rId4"/>
              </a:rPr>
              <a:t>http</a:t>
            </a:r>
            <a:r>
              <a:rPr lang="es-PR" sz="1400" dirty="0">
                <a:hlinkClick r:id="rId4"/>
              </a:rPr>
              <a:t>://</a:t>
            </a:r>
            <a:r>
              <a:rPr lang="es-PR" sz="1400" dirty="0" smtClean="0">
                <a:hlinkClick r:id="rId4"/>
              </a:rPr>
              <a:t>distantshores.org/resources/illustrations/sweet-publishing</a:t>
            </a:r>
            <a:r>
              <a:rPr lang="es-PR" sz="1400" dirty="0"/>
              <a:t> </a:t>
            </a:r>
            <a:r>
              <a:rPr lang="es-ES" sz="1400" dirty="0" smtClean="0"/>
              <a:t>(imágenes bíblicas).</a:t>
            </a:r>
          </a:p>
          <a:p>
            <a:pPr>
              <a:lnSpc>
                <a:spcPct val="90000"/>
              </a:lnSpc>
              <a:spcAft>
                <a:spcPts val="600"/>
              </a:spcAft>
              <a:buNone/>
            </a:pPr>
            <a:r>
              <a:rPr lang="en-US" sz="1400" dirty="0">
                <a:hlinkClick r:id="rId5"/>
              </a:rPr>
              <a:t>http://</a:t>
            </a:r>
            <a:r>
              <a:rPr lang="en-US" sz="1400" dirty="0" smtClean="0">
                <a:hlinkClick r:id="rId5"/>
              </a:rPr>
              <a:t>st-takla.org/Gallery/Bible/Illustrations.html</a:t>
            </a:r>
            <a:r>
              <a:rPr lang="en-US" sz="1400" dirty="0" smtClean="0"/>
              <a:t> </a:t>
            </a:r>
            <a:r>
              <a:rPr lang="es-ES" sz="1400" dirty="0" smtClean="0">
                <a:latin typeface="+mj-lt"/>
              </a:rPr>
              <a:t>(imágenes bíblicas).</a:t>
            </a:r>
            <a:endParaRPr lang="en-US" sz="14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6"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551" y="9330"/>
            <a:ext cx="9128449" cy="6848669"/>
          </a:xfrm>
          <a:prstGeom prst="rect">
            <a:avLst/>
          </a:prstGeom>
        </p:spPr>
      </p:pic>
      <p:sp>
        <p:nvSpPr>
          <p:cNvPr id="16386" name="Rectangle 2"/>
          <p:cNvSpPr>
            <a:spLocks noGrp="1" noChangeArrowheads="1"/>
          </p:cNvSpPr>
          <p:nvPr>
            <p:ph type="title"/>
          </p:nvPr>
        </p:nvSpPr>
        <p:spPr>
          <a:xfrm>
            <a:off x="495300" y="306388"/>
            <a:ext cx="8153399" cy="571500"/>
          </a:xfrm>
          <a:solidFill>
            <a:schemeClr val="bg1">
              <a:lumMod val="95000"/>
              <a:lumOff val="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438150" y="1219200"/>
            <a:ext cx="8267700" cy="5212935"/>
          </a:xfrm>
          <a:solidFill>
            <a:srgbClr val="000000">
              <a:alpha val="50196"/>
            </a:srgbClr>
          </a:solidFill>
          <a:ln/>
        </p:spPr>
        <p:txBody>
          <a:bodyPr anchor="ctr">
            <a:noAutofit/>
          </a:bodyPr>
          <a:lstStyle/>
          <a:p>
            <a:pPr marL="166688" lvl="0" indent="0" algn="ctr" fontAlgn="auto">
              <a:spcAft>
                <a:spcPts val="1200"/>
              </a:spcAft>
              <a:buNone/>
              <a:defRPr/>
            </a:pPr>
            <a:r>
              <a:rPr lang="es-PR" sz="4400" dirty="0" smtClean="0"/>
              <a:t>Otoño </a:t>
            </a:r>
            <a:r>
              <a:rPr lang="es-PR" sz="4400" kern="1200" dirty="0" smtClean="0"/>
              <a:t>2015/Tema</a:t>
            </a:r>
            <a:r>
              <a:rPr lang="es-PR" sz="4400" dirty="0" smtClean="0"/>
              <a:t>: </a:t>
            </a:r>
            <a:r>
              <a:rPr lang="es-PR" sz="4400" cap="small" dirty="0" smtClean="0"/>
              <a:t>Para vencer:         Viva más allá de sus circunstancias</a:t>
            </a:r>
            <a:endParaRPr lang="es-PR" sz="4400" kern="1200" cap="small" dirty="0"/>
          </a:p>
          <a:p>
            <a:pPr marL="401638" indent="-234950" algn="ctr">
              <a:spcAft>
                <a:spcPts val="600"/>
              </a:spcAft>
              <a:buNone/>
            </a:pPr>
            <a:r>
              <a:rPr lang="es-PR" sz="4000" cap="small" dirty="0" smtClean="0"/>
              <a:t>Sesión 5:</a:t>
            </a:r>
            <a:r>
              <a:rPr lang="en-US" sz="4000" cap="small" dirty="0" smtClean="0"/>
              <a:t> </a:t>
            </a:r>
            <a:r>
              <a:rPr lang="es-PR" sz="4000" cap="small" dirty="0" smtClean="0"/>
              <a:t>Venza la amargura</a:t>
            </a:r>
          </a:p>
          <a:p>
            <a:pPr marL="401638" indent="-234950" algn="ctr">
              <a:spcAft>
                <a:spcPts val="600"/>
              </a:spcAft>
              <a:buNone/>
            </a:pPr>
            <a:r>
              <a:rPr lang="es-PR" sz="4000" kern="1200" dirty="0" smtClean="0"/>
              <a:t>15 </a:t>
            </a:r>
            <a:r>
              <a:rPr lang="es-PR" sz="4000" kern="1200" dirty="0"/>
              <a:t>de </a:t>
            </a:r>
            <a:r>
              <a:rPr lang="es-PR" sz="4000" dirty="0" smtClean="0"/>
              <a:t>noviembre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(Génesis</a:t>
            </a:r>
            <a:r>
              <a:rPr lang="en-US" dirty="0" smtClean="0"/>
              <a:t> 45:3-11</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28</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ES" sz="3600" dirty="0"/>
              <a:t>Dios tiene un plan para ayudarlo a atravesar cualquier crisis.</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8" name="Rectangle 3"/>
          <p:cNvSpPr txBox="1">
            <a:spLocks noChangeArrowheads="1"/>
          </p:cNvSpPr>
          <p:nvPr/>
        </p:nvSpPr>
        <p:spPr bwMode="auto">
          <a:xfrm>
            <a:off x="228600" y="2057400"/>
            <a:ext cx="4267200" cy="2286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a:t>Faraón tuvo un sueño desconcertante y el funcionario, a quien repusieron en su cargo, repentinamente recordó a José. </a:t>
            </a:r>
            <a:endParaRPr lang="es-ES" sz="2800" dirty="0" smtClean="0"/>
          </a:p>
          <a:p>
            <a:r>
              <a:rPr lang="es-ES" sz="2800" dirty="0" smtClean="0"/>
              <a:t>Así </a:t>
            </a:r>
            <a:r>
              <a:rPr lang="es-ES" sz="2800" dirty="0"/>
              <a:t>que sacaron a José de la cárcel y de nuevo, por inspiración divina, interpretó el sueño. </a:t>
            </a:r>
            <a:endParaRPr lang="en-US" sz="2800" dirty="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6829" r="31483"/>
          <a:stretch/>
        </p:blipFill>
        <p:spPr>
          <a:xfrm>
            <a:off x="4800600" y="2057400"/>
            <a:ext cx="3657600" cy="4342483"/>
          </a:xfrm>
          <a:prstGeom prst="rect">
            <a:avLst/>
          </a:prstGeom>
        </p:spPr>
      </p:pic>
    </p:spTree>
    <p:extLst>
      <p:ext uri="{BB962C8B-B14F-4D97-AF65-F5344CB8AC3E}">
        <p14:creationId xmlns:p14="http://schemas.microsoft.com/office/powerpoint/2010/main" val="805860865"/>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8" name="Rectangle 3"/>
          <p:cNvSpPr txBox="1">
            <a:spLocks noChangeArrowheads="1"/>
          </p:cNvSpPr>
          <p:nvPr/>
        </p:nvSpPr>
        <p:spPr bwMode="auto">
          <a:xfrm>
            <a:off x="228600" y="2057400"/>
            <a:ext cx="4267200" cy="2286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Dios </a:t>
            </a:r>
            <a:r>
              <a:rPr lang="es-ES" sz="2800" dirty="0"/>
              <a:t>le estaba advirtiendo a Faraón las cosas que vendrían: siete años de abundancia seguidos de siete años de hambruna. </a:t>
            </a:r>
            <a:endParaRPr lang="en-US" sz="2800"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26775" r="10128"/>
          <a:stretch/>
        </p:blipFill>
        <p:spPr>
          <a:xfrm>
            <a:off x="4724400" y="2057400"/>
            <a:ext cx="3733800" cy="4343400"/>
          </a:xfrm>
          <a:prstGeom prst="rect">
            <a:avLst/>
          </a:prstGeom>
        </p:spPr>
      </p:pic>
    </p:spTree>
    <p:extLst>
      <p:ext uri="{BB962C8B-B14F-4D97-AF65-F5344CB8AC3E}">
        <p14:creationId xmlns:p14="http://schemas.microsoft.com/office/powerpoint/2010/main" val="2291700104"/>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6</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err="1" smtClean="0"/>
              <a:t>Contexto</a:t>
            </a:r>
            <a:endParaRPr lang="es-PR" dirty="0"/>
          </a:p>
        </p:txBody>
      </p:sp>
      <p:sp>
        <p:nvSpPr>
          <p:cNvPr id="8" name="Rectangle 3"/>
          <p:cNvSpPr txBox="1">
            <a:spLocks noChangeArrowheads="1"/>
          </p:cNvSpPr>
          <p:nvPr/>
        </p:nvSpPr>
        <p:spPr bwMode="auto">
          <a:xfrm>
            <a:off x="228600" y="2057400"/>
            <a:ext cx="4267200" cy="2286000"/>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r>
              <a:rPr lang="es-ES" sz="2800" dirty="0" smtClean="0"/>
              <a:t>José </a:t>
            </a:r>
            <a:r>
              <a:rPr lang="es-ES" sz="2800" dirty="0"/>
              <a:t>hasta preparó una estrategia para aprovechar los años de abundancia y así sobrevivir durante los años de escasez. </a:t>
            </a:r>
            <a:endParaRPr lang="es-ES" sz="2800" dirty="0" smtClean="0"/>
          </a:p>
          <a:p>
            <a:r>
              <a:rPr lang="es-ES" sz="2800" dirty="0" smtClean="0"/>
              <a:t>Faraón </a:t>
            </a:r>
            <a:r>
              <a:rPr lang="es-ES" sz="2800" dirty="0"/>
              <a:t>nombró a José para implementar esa estrategia y José lo hizo con fidelidad.</a:t>
            </a:r>
            <a:endParaRPr lang="en-US" sz="2800" dirty="0"/>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l="9091" r="22078"/>
          <a:stretch/>
        </p:blipFill>
        <p:spPr>
          <a:xfrm>
            <a:off x="4572000" y="2055990"/>
            <a:ext cx="4038600" cy="4344810"/>
          </a:xfrm>
          <a:prstGeom prst="rect">
            <a:avLst/>
          </a:prstGeom>
        </p:spPr>
      </p:pic>
    </p:spTree>
    <p:extLst>
      <p:ext uri="{BB962C8B-B14F-4D97-AF65-F5344CB8AC3E}">
        <p14:creationId xmlns:p14="http://schemas.microsoft.com/office/powerpoint/2010/main" val="3200203829"/>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Génesis 41:28-36, 46-49</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Génesis 41:28-32</a:t>
            </a:r>
            <a:endParaRPr lang="es-ES" sz="4800" dirty="0">
              <a:latin typeface="David" panose="020E0502060401010101" pitchFamily="34" charset="-79"/>
              <a:cs typeface="David" panose="020E0502060401010101" pitchFamily="34" charset="-79"/>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81000" y="2133600"/>
            <a:ext cx="8382000" cy="3731118"/>
          </a:xfrm>
        </p:spPr>
        <p:txBody>
          <a:bodyPr/>
          <a:lstStyle/>
          <a:p>
            <a:pPr marL="0" indent="0">
              <a:buNone/>
            </a:pPr>
            <a:r>
              <a:rPr lang="es-ES" dirty="0" smtClean="0"/>
              <a:t>“</a:t>
            </a:r>
            <a:r>
              <a:rPr lang="es-ES" dirty="0"/>
              <a:t>Esto es lo que respondo a Faraón. Lo que Dios va a hacer, lo ha mostrado a Faraón. He aquí vienen siete años de gran abundancia en toda la tierra de Egipto. Y tras ellos seguirán siete años de hambre; y toda la abundancia será olvidada en la tierra de Egipto, y el hambre consumirá la </a:t>
            </a:r>
            <a:r>
              <a:rPr lang="es-ES" dirty="0" smtClean="0"/>
              <a:t>tierra...”</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Génesis 41:28-32</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103525</TotalTime>
  <Words>1339</Words>
  <Application>Microsoft Office PowerPoint</Application>
  <PresentationFormat>On-screen Show (4:3)</PresentationFormat>
  <Paragraphs>120</Paragraphs>
  <Slides>28</Slides>
  <Notes>14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28</vt:i4>
      </vt:variant>
    </vt:vector>
  </HeadingPairs>
  <TitlesOfParts>
    <vt:vector size="35" baseType="lpstr">
      <vt:lpstr>Arial</vt:lpstr>
      <vt:lpstr>Calibri</vt:lpstr>
      <vt:lpstr>David</vt:lpstr>
      <vt:lpstr>Tahoma</vt:lpstr>
      <vt:lpstr>Wingdings</vt:lpstr>
      <vt:lpstr>Blends</vt:lpstr>
      <vt:lpstr>1_Office Theme</vt:lpstr>
      <vt:lpstr>PowerPoint Presentation</vt:lpstr>
      <vt:lpstr>PowerPoint Presentation</vt:lpstr>
      <vt:lpstr>El asunto</vt:lpstr>
      <vt:lpstr>Contexto</vt:lpstr>
      <vt:lpstr>Contexto</vt:lpstr>
      <vt:lpstr>Contexto</vt:lpstr>
      <vt:lpstr>Pasaje bíblico</vt:lpstr>
      <vt:lpstr>Pasaje bíblico</vt:lpstr>
      <vt:lpstr>Génesis 41:28-32</vt:lpstr>
      <vt:lpstr>Génesis 41:28-32</vt:lpstr>
      <vt:lpstr>Génesis 41:28-32</vt:lpstr>
      <vt:lpstr>Génesis 41:28-32</vt:lpstr>
      <vt:lpstr>Pasaje bíblico</vt:lpstr>
      <vt:lpstr>Génesis 41:33-36</vt:lpstr>
      <vt:lpstr>Génesis 41:33-36</vt:lpstr>
      <vt:lpstr>Génesis 41:33-36</vt:lpstr>
      <vt:lpstr>Génesis 41:33-36</vt:lpstr>
      <vt:lpstr>Génesis 41:33-36</vt:lpstr>
      <vt:lpstr>Génesis 41:33-36</vt:lpstr>
      <vt:lpstr>Pasaje bíblico</vt:lpstr>
      <vt:lpstr>Génesis 41:46-49</vt:lpstr>
      <vt:lpstr>Génesis 41:46-49</vt:lpstr>
      <vt:lpstr>Génesis 41:46-49</vt:lpstr>
      <vt:lpstr>Aplicación para mi vida</vt:lpstr>
      <vt:lpstr>Aplicación para mi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venza_los_tiempos_dificiles_110815</dc:title>
  <dc:creator>JRIVERA</dc:creator>
  <cp:lastModifiedBy>Ortega, Tito</cp:lastModifiedBy>
  <cp:revision>4847</cp:revision>
  <cp:lastPrinted>2015-10-04T11:14:08Z</cp:lastPrinted>
  <dcterms:created xsi:type="dcterms:W3CDTF">2007-01-24T21:53:34Z</dcterms:created>
  <dcterms:modified xsi:type="dcterms:W3CDTF">2015-11-12T02:24:23Z</dcterms:modified>
</cp:coreProperties>
</file>