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  <p:sldMasterId id="2147483712" r:id="rId3"/>
  </p:sldMasterIdLst>
  <p:notesMasterIdLst>
    <p:notesMasterId r:id="rId29"/>
  </p:notesMasterIdLst>
  <p:handoutMasterIdLst>
    <p:handoutMasterId r:id="rId30"/>
  </p:handoutMasterIdLst>
  <p:sldIdLst>
    <p:sldId id="794" r:id="rId4"/>
    <p:sldId id="1618" r:id="rId5"/>
    <p:sldId id="804" r:id="rId6"/>
    <p:sldId id="1635" r:id="rId7"/>
    <p:sldId id="1620" r:id="rId8"/>
    <p:sldId id="1628" r:id="rId9"/>
    <p:sldId id="1360" r:id="rId10"/>
    <p:sldId id="287" r:id="rId11"/>
    <p:sldId id="1359" r:id="rId12"/>
    <p:sldId id="1629" r:id="rId13"/>
    <p:sldId id="1621" r:id="rId14"/>
    <p:sldId id="1631" r:id="rId15"/>
    <p:sldId id="1319" r:id="rId16"/>
    <p:sldId id="1617" r:id="rId17"/>
    <p:sldId id="1630" r:id="rId18"/>
    <p:sldId id="1622" r:id="rId19"/>
    <p:sldId id="1632" r:id="rId20"/>
    <p:sldId id="1535" r:id="rId21"/>
    <p:sldId id="1536" r:id="rId22"/>
    <p:sldId id="1626" r:id="rId23"/>
    <p:sldId id="1633" r:id="rId24"/>
    <p:sldId id="1634" r:id="rId25"/>
    <p:sldId id="561" r:id="rId26"/>
    <p:sldId id="1133" r:id="rId27"/>
    <p:sldId id="908" r:id="rId28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0D0D"/>
    <a:srgbClr val="000000"/>
    <a:srgbClr val="FFFFD1"/>
    <a:srgbClr val="0000CC"/>
    <a:srgbClr val="0000FF"/>
    <a:srgbClr val="A6925A"/>
    <a:srgbClr val="285633"/>
    <a:srgbClr val="CC9900"/>
    <a:srgbClr val="CB7935"/>
    <a:srgbClr val="3030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6709" autoAdjust="0"/>
  </p:normalViewPr>
  <p:slideViewPr>
    <p:cSldViewPr>
      <p:cViewPr varScale="1">
        <p:scale>
          <a:sx n="116" d="100"/>
          <a:sy n="116" d="100"/>
        </p:scale>
        <p:origin x="138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10/21/2015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22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2196006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88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25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8717591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6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1468055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9798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471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0601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4193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21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357140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0938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3995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9322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67128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2170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4691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9731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8650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0856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772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8579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976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distantshores.org/resources/illustrations/sweet-publishing" TargetMode="External"/><Relationship Id="rId2" Type="http://schemas.openxmlformats.org/officeDocument/2006/relationships/hyperlink" Target="http://blog.lifeway.com/eblifewayadulto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hyperlink" Target="http://st-takla.org/Gallery/Bible/Illustrations.html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914400"/>
            <a:ext cx="7937951" cy="2057400"/>
          </a:xfrm>
          <a:prstGeom prst="rect">
            <a:avLst/>
          </a:prstGeom>
          <a:solidFill>
            <a:srgbClr val="0D0D0D">
              <a:alpha val="80000"/>
            </a:srgb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lang="es-PR" sz="4400" dirty="0" smtClean="0">
                <a:latin typeface="+mj-lt"/>
                <a:ea typeface="+mj-ea"/>
                <a:cs typeface="+mj-cs"/>
              </a:rPr>
              <a:t>Otoño 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2015/Para vencer:</a:t>
            </a:r>
            <a:r>
              <a:rPr kumimoji="0" lang="es-PR" sz="4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Viva más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s-PR" sz="4400" b="0" i="0" u="none" strike="noStrike" kern="1200" cap="none" spc="0" normalizeH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allá de sus circunstancias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3124200"/>
            <a:ext cx="7937951" cy="2971800"/>
          </a:xfrm>
          <a:prstGeom prst="rect">
            <a:avLst/>
          </a:prstGeom>
          <a:solidFill>
            <a:srgbClr val="0D0D0D">
              <a:alpha val="80000"/>
            </a:srgb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n-lt"/>
              </a:rPr>
              <a:t>Sesión</a:t>
            </a:r>
            <a:r>
              <a:rPr lang="en-US" sz="4400" cap="small" dirty="0" smtClean="0">
                <a:latin typeface="+mn-lt"/>
              </a:rPr>
              <a:t> 1: </a:t>
            </a:r>
            <a:r>
              <a:rPr lang="es-PR" sz="4400" dirty="0" smtClean="0">
                <a:latin typeface="+mn-lt"/>
              </a:rPr>
              <a:t>Venza la traición</a:t>
            </a:r>
            <a:endParaRPr lang="es-PR" sz="4400" cap="small" dirty="0" smtClean="0">
              <a:latin typeface="+mn-lt"/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noProof="0" dirty="0" smtClean="0">
                <a:latin typeface="+mn-lt"/>
                <a:cs typeface="+mn-cs"/>
              </a:rPr>
              <a:t>18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octubre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2015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/>
              <a:t>(</a:t>
            </a:r>
            <a:r>
              <a:rPr lang="es-PR" sz="2800" dirty="0" smtClean="0"/>
              <a:t>Génesis</a:t>
            </a:r>
            <a:r>
              <a:rPr lang="en-US" sz="2800" dirty="0" smtClean="0"/>
              <a:t> 37</a:t>
            </a:r>
            <a:r>
              <a:rPr lang="fr-FR" sz="2800" dirty="0" smtClean="0"/>
              <a:t>:19-27; 39:1-2</a:t>
            </a:r>
            <a:r>
              <a:rPr lang="es-PR" sz="2800" dirty="0" smtClean="0"/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133600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por </a:t>
            </a:r>
            <a:r>
              <a:rPr lang="es-ES" dirty="0"/>
              <a:t>librarlo así de sus manos, para hacerlo volver a su padre. Sucedió, pues, que cuando llegó José a sus hermanos, ellos quitaron a José su túnica, la túnica de colores que tenía sobre sí; y le tomaron y le echaron en la cisterna; pero la cisterna estaba vacía, no había en ella agua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Génesis 37:19-24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876297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382000" cy="3731118"/>
          </a:xfrm>
        </p:spPr>
        <p:txBody>
          <a:bodyPr/>
          <a:lstStyle/>
          <a:p>
            <a:r>
              <a:rPr lang="es-ES" dirty="0"/>
              <a:t>Los hermanos diseñaron un complot para matar al soñador e impedir que sus sueños se hicieran realidad. Anteriormente, habían conspirado para matar a muchos </a:t>
            </a:r>
            <a:r>
              <a:rPr lang="es-ES" dirty="0" err="1"/>
              <a:t>siquemitas</a:t>
            </a:r>
            <a:r>
              <a:rPr lang="es-ES" dirty="0"/>
              <a:t> para vengar a su hermana (</a:t>
            </a:r>
            <a:r>
              <a:rPr lang="es-ES" dirty="0">
                <a:solidFill>
                  <a:schemeClr val="tx2"/>
                </a:solidFill>
              </a:rPr>
              <a:t>34:24–29</a:t>
            </a:r>
            <a:r>
              <a:rPr lang="es-ES" dirty="0"/>
              <a:t>); en contraste, aquí conspiraron para matar ¡a su propio hermano</a:t>
            </a:r>
            <a:r>
              <a:rPr lang="es-ES" dirty="0" smtClean="0"/>
              <a:t>! (</a:t>
            </a:r>
            <a:r>
              <a:rPr lang="es-ES" dirty="0" err="1" smtClean="0"/>
              <a:t>Walvoord</a:t>
            </a:r>
            <a:r>
              <a:rPr lang="en-US" dirty="0" smtClean="0"/>
              <a:t>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Génesis 37:19-24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8047458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382000" cy="3731118"/>
          </a:xfrm>
        </p:spPr>
        <p:txBody>
          <a:bodyPr/>
          <a:lstStyle/>
          <a:p>
            <a:r>
              <a:rPr lang="es-ES" dirty="0" smtClean="0"/>
              <a:t>Rubén</a:t>
            </a:r>
            <a:r>
              <a:rPr lang="es-ES" dirty="0"/>
              <a:t>, tratando de buscar una oportunidad de salvar a </a:t>
            </a:r>
            <a:r>
              <a:rPr lang="es-ES" dirty="0" smtClean="0"/>
              <a:t>José</a:t>
            </a:r>
            <a:r>
              <a:rPr lang="en-US" dirty="0" smtClean="0"/>
              <a:t> </a:t>
            </a:r>
            <a:r>
              <a:rPr lang="es-ES" dirty="0" smtClean="0"/>
              <a:t>[...] </a:t>
            </a:r>
            <a:r>
              <a:rPr lang="es-ES" dirty="0"/>
              <a:t>convenció a sus hermanos de que no cometieran tal crimen y les sugirió que lo echaran en una cisterna, pensando que podría regresar a rescatarlo. Así que sus hermanos … quitaron a José su túnica … y le echaron en la cisterna seca para dejarlo morir</a:t>
            </a:r>
            <a:r>
              <a:rPr lang="es-ES" dirty="0" smtClean="0"/>
              <a:t>. (</a:t>
            </a:r>
            <a:r>
              <a:rPr lang="es-ES" dirty="0" err="1" smtClean="0"/>
              <a:t>Walvoord</a:t>
            </a:r>
            <a:r>
              <a:rPr lang="en-US" dirty="0" smtClean="0"/>
              <a:t>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Génesis 37:19-24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9663455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Génesis 37:25-27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714682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133600"/>
            <a:ext cx="8153400" cy="22098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“Y se sentaron a comer pan; y alzando los ojos miraron, y he aquí una compañía de ismaelitas que venía de Galaad, y sus camellos traían aromas, bálsamo y mirra, e iban a llevarlo a Egipto. Entonces Judá dijo a sus hermanos: ¿Qué provecho hay en que matemos a nuestro hermano y encubramos su muerte</a:t>
            </a:r>
            <a:r>
              <a:rPr lang="es-ES" dirty="0" smtClean="0"/>
              <a:t>?...”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Génesis 37:25-27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298500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133600"/>
            <a:ext cx="8153400" cy="2209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Venid</a:t>
            </a:r>
            <a:r>
              <a:rPr lang="es-ES" dirty="0"/>
              <a:t>, y vendámosle a los ismaelitas, y no sea nuestra mano sobre él; porque él es nuestro hermano, nuestra propia carne. Y sus hermanos convinieron con él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Génesis 37:25-27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4619296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1" y="2133600"/>
            <a:ext cx="8305799" cy="2209800"/>
          </a:xfrm>
        </p:spPr>
        <p:txBody>
          <a:bodyPr/>
          <a:lstStyle/>
          <a:p>
            <a:r>
              <a:rPr lang="es-ES" dirty="0"/>
              <a:t>Pero Judá convenció a sus hermanos de que vendieran a José a una caravana de ismaelitas que iba de paso, de Galaad … a Egipto. Los ismaelitas eran descendientes de Abraham por la línea de Agar (</a:t>
            </a:r>
            <a:r>
              <a:rPr lang="es-ES" dirty="0">
                <a:solidFill>
                  <a:schemeClr val="tx2"/>
                </a:solidFill>
              </a:rPr>
              <a:t>16:15</a:t>
            </a:r>
            <a:r>
              <a:rPr lang="es-ES" dirty="0"/>
              <a:t>) y los madianitas (</a:t>
            </a:r>
            <a:r>
              <a:rPr lang="es-ES" dirty="0">
                <a:solidFill>
                  <a:schemeClr val="tx2"/>
                </a:solidFill>
              </a:rPr>
              <a:t>37:28</a:t>
            </a:r>
            <a:r>
              <a:rPr lang="es-ES" dirty="0"/>
              <a:t>) descendían de Abraham por medio de su concubina </a:t>
            </a:r>
            <a:r>
              <a:rPr lang="es-ES" dirty="0" err="1"/>
              <a:t>Cetura</a:t>
            </a:r>
            <a:r>
              <a:rPr lang="es-ES" dirty="0"/>
              <a:t> (</a:t>
            </a:r>
            <a:r>
              <a:rPr lang="es-ES" dirty="0">
                <a:solidFill>
                  <a:schemeClr val="tx2"/>
                </a:solidFill>
              </a:rPr>
              <a:t>25:2</a:t>
            </a:r>
            <a:r>
              <a:rPr lang="es-ES" dirty="0"/>
              <a:t>). </a:t>
            </a:r>
            <a:r>
              <a:rPr lang="es-ES" dirty="0" smtClean="0"/>
              <a:t>(</a:t>
            </a:r>
            <a:r>
              <a:rPr lang="es-ES" dirty="0" err="1" smtClean="0"/>
              <a:t>Walvoord</a:t>
            </a:r>
            <a:r>
              <a:rPr lang="en-US" dirty="0" smtClean="0"/>
              <a:t>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Génesis 37:25-27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8978216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1" y="2133600"/>
            <a:ext cx="8305799" cy="2209800"/>
          </a:xfrm>
        </p:spPr>
        <p:txBody>
          <a:bodyPr/>
          <a:lstStyle/>
          <a:p>
            <a:r>
              <a:rPr lang="es-ES" dirty="0" smtClean="0"/>
              <a:t>El </a:t>
            </a:r>
            <a:r>
              <a:rPr lang="es-ES" dirty="0"/>
              <a:t>término “ismaelitas” llegó a ser el nombre que se daba a las tribus del desierto, por lo que los madianitas mercaderes también eran conocidos como ismaelitas. José fue maltratado por sus hermanos, pero a pesar de haber sido vendido por veinte piezas (el equivalente a 230 </a:t>
            </a:r>
            <a:r>
              <a:rPr lang="es-ES" dirty="0" err="1"/>
              <a:t>gms</a:t>
            </a:r>
            <a:r>
              <a:rPr lang="es-ES" dirty="0"/>
              <a:t>.) de plata y llevado a Egipto, fue conservado vivo</a:t>
            </a:r>
            <a:r>
              <a:rPr lang="es-ES" dirty="0" smtClean="0"/>
              <a:t>. (</a:t>
            </a:r>
            <a:r>
              <a:rPr lang="es-ES" dirty="0" err="1" smtClean="0"/>
              <a:t>Walvoord</a:t>
            </a:r>
            <a:r>
              <a:rPr lang="en-US" dirty="0" smtClean="0"/>
              <a:t>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Génesis 37:25-27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4669588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Génesis 39:1-2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6865538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212482"/>
            <a:ext cx="841375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“Llevado, pues, José a Egipto, </a:t>
            </a:r>
            <a:r>
              <a:rPr lang="es-ES" dirty="0" err="1"/>
              <a:t>Potifar</a:t>
            </a:r>
            <a:r>
              <a:rPr lang="es-ES" dirty="0"/>
              <a:t> oficial de Faraón, capitán de la guardia, varón egipcio, lo compró de los ismaelitas que lo habían llevado allá</a:t>
            </a:r>
            <a:r>
              <a:rPr lang="es-ES" dirty="0" smtClean="0"/>
              <a:t>. Mas </a:t>
            </a:r>
            <a:r>
              <a:rPr lang="es-ES" dirty="0"/>
              <a:t>Jehová estaba con José, y fue varón próspero; y estaba en la casa de su amo el egipcio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Génesis 39:1-2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3453062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r="30788" b="5036"/>
          <a:stretch/>
        </p:blipFill>
        <p:spPr>
          <a:xfrm>
            <a:off x="0" y="3817808"/>
            <a:ext cx="9144001" cy="272110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3" t="56667" r="25920" b="24957"/>
          <a:stretch/>
        </p:blipFill>
        <p:spPr>
          <a:xfrm>
            <a:off x="7311" y="3817808"/>
            <a:ext cx="4793289" cy="188755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3" t="74891" r="25920" b="5556"/>
          <a:stretch/>
        </p:blipFill>
        <p:spPr>
          <a:xfrm>
            <a:off x="3911890" y="3848960"/>
            <a:ext cx="5180973" cy="217084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34" r="85572" b="58888"/>
          <a:stretch/>
        </p:blipFill>
        <p:spPr>
          <a:xfrm>
            <a:off x="5281448" y="-1"/>
            <a:ext cx="3869864" cy="381000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21" t="91111"/>
          <a:stretch/>
        </p:blipFill>
        <p:spPr>
          <a:xfrm>
            <a:off x="4362681" y="5705361"/>
            <a:ext cx="4781320" cy="115263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21" t="91111" r="30145"/>
          <a:stretch/>
        </p:blipFill>
        <p:spPr>
          <a:xfrm>
            <a:off x="0" y="5705361"/>
            <a:ext cx="5299841" cy="115263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99" t="74533" r="33632" b="7776"/>
          <a:stretch/>
        </p:blipFill>
        <p:spPr>
          <a:xfrm>
            <a:off x="4368970" y="3810000"/>
            <a:ext cx="4800600" cy="195983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99" t="56668" r="33632" b="24734"/>
          <a:stretch/>
        </p:blipFill>
        <p:spPr>
          <a:xfrm>
            <a:off x="0" y="3733800"/>
            <a:ext cx="4800600" cy="206033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444"/>
          <a:stretch/>
        </p:blipFill>
        <p:spPr>
          <a:xfrm>
            <a:off x="0" y="0"/>
            <a:ext cx="5281448" cy="3810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49" t="90000"/>
          <a:stretch/>
        </p:blipFill>
        <p:spPr>
          <a:xfrm>
            <a:off x="3962400" y="5715000"/>
            <a:ext cx="5209567" cy="116130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68" t="90000" r="30135"/>
          <a:stretch/>
        </p:blipFill>
        <p:spPr>
          <a:xfrm>
            <a:off x="0" y="5715000"/>
            <a:ext cx="4267200" cy="1161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4885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413750" cy="3731118"/>
          </a:xfrm>
        </p:spPr>
        <p:txBody>
          <a:bodyPr/>
          <a:lstStyle/>
          <a:p>
            <a:r>
              <a:rPr lang="es-ES" dirty="0" smtClean="0"/>
              <a:t>José fue </a:t>
            </a:r>
            <a:r>
              <a:rPr lang="es-ES" dirty="0"/>
              <a:t>varón próspero bajo la dirección de Dios y que se convirtió en el mayordomo o sobreveedor de la casa de </a:t>
            </a:r>
            <a:r>
              <a:rPr lang="es-ES" dirty="0" err="1"/>
              <a:t>Potifar</a:t>
            </a:r>
            <a:r>
              <a:rPr lang="es-ES" dirty="0"/>
              <a:t>. Éste era oficial de Faraón, capitán de la guardia. </a:t>
            </a:r>
            <a:endParaRPr lang="es-ES" dirty="0" smtClean="0"/>
          </a:p>
          <a:p>
            <a:r>
              <a:rPr lang="es-ES" dirty="0" smtClean="0"/>
              <a:t>La </a:t>
            </a:r>
            <a:r>
              <a:rPr lang="es-ES" dirty="0"/>
              <a:t>presencia de José era el medio por el cual Dios bendecía a </a:t>
            </a:r>
            <a:r>
              <a:rPr lang="es-ES" dirty="0" err="1"/>
              <a:t>Potifar</a:t>
            </a:r>
            <a:r>
              <a:rPr lang="es-ES" dirty="0" smtClean="0"/>
              <a:t>. (</a:t>
            </a:r>
            <a:r>
              <a:rPr lang="es-ES" dirty="0" err="1" smtClean="0"/>
              <a:t>Walvoord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Génesis 39:1-2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0885413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5029200" cy="3276599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/>
              <a:t>Todos hemos experimentado que alguien muy cercano a nosotros alguna vez nos haya herido</a:t>
            </a:r>
            <a:r>
              <a:rPr lang="es-ES" sz="2800" dirty="0" smtClean="0"/>
              <a:t>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No </a:t>
            </a:r>
            <a:r>
              <a:rPr lang="es-ES" sz="2800" dirty="0"/>
              <a:t>nos traiciona alguien en quien no confiamos. 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Pero </a:t>
            </a:r>
            <a:r>
              <a:rPr lang="es-ES" sz="2800" dirty="0"/>
              <a:t>no tenemos por </a:t>
            </a:r>
            <a:r>
              <a:rPr lang="es-ES" sz="2800" dirty="0" smtClean="0"/>
              <a:t>qué</a:t>
            </a:r>
            <a:endParaRPr lang="es-ES" sz="2800" kern="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21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133600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28599" y="5257800"/>
            <a:ext cx="8564525" cy="14430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6075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s-ES" sz="2800" dirty="0" smtClean="0"/>
              <a:t>sentirnos</a:t>
            </a:r>
            <a:r>
              <a:rPr lang="es-ES" sz="2800" kern="0" dirty="0" smtClean="0"/>
              <a:t> </a:t>
            </a:r>
            <a:r>
              <a:rPr lang="es-ES" sz="2800" dirty="0" smtClean="0"/>
              <a:t>derrotados</a:t>
            </a:r>
            <a:r>
              <a:rPr lang="es-ES" sz="2800" dirty="0"/>
              <a:t>, aunque esa traición </a:t>
            </a:r>
            <a:r>
              <a:rPr lang="es-ES" sz="2800" dirty="0" smtClean="0"/>
              <a:t>tenga </a:t>
            </a:r>
            <a:r>
              <a:rPr lang="es-ES" sz="2800" dirty="0"/>
              <a:t>grandes consecuencias para nuestra familia, nuestro trabajo o nuestro bienestar. </a:t>
            </a:r>
            <a:endParaRPr lang="es-ES" sz="2800" kern="0" dirty="0" smtClean="0"/>
          </a:p>
        </p:txBody>
      </p:sp>
    </p:spTree>
    <p:extLst>
      <p:ext uri="{BB962C8B-B14F-4D97-AF65-F5344CB8AC3E}">
        <p14:creationId xmlns:p14="http://schemas.microsoft.com/office/powerpoint/2010/main" val="2039725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5029200" cy="3276599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/>
              <a:t>Gracias a Dios porque Él nunca nos traiciona. </a:t>
            </a:r>
            <a:endParaRPr lang="es-ES" sz="2800" kern="0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Al </a:t>
            </a:r>
            <a:r>
              <a:rPr lang="es-ES" sz="2800" dirty="0"/>
              <a:t>estudiar la vida de José, encontramos un ejemplo importante de lo que significa superar la traición.</a:t>
            </a:r>
            <a:endParaRPr lang="es-ES" sz="2800" kern="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22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133600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80736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23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286000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Floyd, </a:t>
            </a:r>
            <a:r>
              <a:rPr lang="es-PR" sz="1600" dirty="0" err="1" smtClean="0"/>
              <a:t>Ronie</a:t>
            </a:r>
            <a:r>
              <a:rPr lang="es-PR" sz="1600" dirty="0" smtClean="0"/>
              <a:t>. </a:t>
            </a:r>
            <a:r>
              <a:rPr lang="es-PR" sz="1600" dirty="0"/>
              <a:t>y</a:t>
            </a:r>
            <a:r>
              <a:rPr lang="es-PR" sz="1600" dirty="0" smtClean="0"/>
              <a:t> David Francis, </a:t>
            </a:r>
            <a:r>
              <a:rPr lang="es-PR" sz="1600" dirty="0"/>
              <a:t>e</a:t>
            </a:r>
            <a:r>
              <a:rPr lang="es-PR" sz="1600" dirty="0" smtClean="0"/>
              <a:t>ds. </a:t>
            </a:r>
            <a:r>
              <a:rPr lang="es-PR" sz="1600" i="1" dirty="0" smtClean="0"/>
              <a:t>Estudios Bíblicos para la Vida para Adultos, </a:t>
            </a:r>
            <a:r>
              <a:rPr lang="es-PR" sz="1600" dirty="0" smtClean="0"/>
              <a:t>Otoño 2015,</a:t>
            </a:r>
            <a:r>
              <a:rPr lang="es-PR" sz="1600" i="1" dirty="0" smtClean="0"/>
              <a:t>  </a:t>
            </a:r>
            <a:r>
              <a:rPr lang="es-PR" sz="1600" dirty="0" smtClean="0"/>
              <a:t>Vol. 2, Núm. 1.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2015. 86-96.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600" dirty="0"/>
              <a:t>MacDonald, William. </a:t>
            </a:r>
            <a:r>
              <a:rPr lang="en-US" sz="1600" dirty="0" err="1"/>
              <a:t>Comentario</a:t>
            </a:r>
            <a:r>
              <a:rPr lang="en-US" sz="1600" dirty="0"/>
              <a:t> </a:t>
            </a:r>
            <a:r>
              <a:rPr lang="en-US" sz="1600" dirty="0" err="1" smtClean="0"/>
              <a:t>Bíblico</a:t>
            </a:r>
            <a:r>
              <a:rPr lang="en-US" sz="1600" dirty="0" smtClean="0"/>
              <a:t> </a:t>
            </a:r>
            <a:r>
              <a:rPr lang="en-US" sz="1600" dirty="0"/>
              <a:t>de William MacDonald: </a:t>
            </a:r>
            <a:r>
              <a:rPr lang="en-US" sz="1600" dirty="0" err="1"/>
              <a:t>Antiguo</a:t>
            </a:r>
            <a:r>
              <a:rPr lang="en-US" sz="1600" dirty="0"/>
              <a:t> </a:t>
            </a:r>
            <a:r>
              <a:rPr lang="en-US" sz="1600" dirty="0" err="1"/>
              <a:t>Testamento</a:t>
            </a:r>
            <a:r>
              <a:rPr lang="en-US" sz="1600" dirty="0"/>
              <a:t> Y Nuevo </a:t>
            </a:r>
            <a:r>
              <a:rPr lang="en-US" sz="1600" dirty="0" err="1"/>
              <a:t>Testamento</a:t>
            </a:r>
            <a:r>
              <a:rPr lang="en-US" sz="1600" dirty="0"/>
              <a:t>. </a:t>
            </a:r>
            <a:r>
              <a:rPr lang="en-US" sz="1600" dirty="0" err="1"/>
              <a:t>Viladecavalls</a:t>
            </a:r>
            <a:r>
              <a:rPr lang="en-US" sz="1600" dirty="0"/>
              <a:t> (Barcelona), </a:t>
            </a:r>
            <a:r>
              <a:rPr lang="en-US" sz="1600" dirty="0" err="1" smtClean="0"/>
              <a:t>España</a:t>
            </a:r>
            <a:r>
              <a:rPr lang="en-US" sz="1600" dirty="0"/>
              <a:t>: Editorial CLIE, 2004. Print</a:t>
            </a:r>
            <a:r>
              <a:rPr lang="en-US" sz="1600" dirty="0" smtClean="0"/>
              <a:t>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err="1" smtClean="0"/>
              <a:t>Walvoord</a:t>
            </a:r>
            <a:r>
              <a:rPr lang="es-ES" sz="1600" dirty="0"/>
              <a:t>, John F., and Roy B. </a:t>
            </a:r>
            <a:r>
              <a:rPr lang="es-ES" sz="1600" dirty="0" err="1"/>
              <a:t>Zuck</a:t>
            </a:r>
            <a:r>
              <a:rPr lang="es-ES" sz="1600" dirty="0"/>
              <a:t>. El Conocimiento </a:t>
            </a:r>
            <a:r>
              <a:rPr lang="es-ES" sz="1600" dirty="0" err="1"/>
              <a:t>Bíblico</a:t>
            </a:r>
            <a:r>
              <a:rPr lang="es-ES" sz="1600" dirty="0"/>
              <a:t>, Un Comentario Expositivo: Antiguo Testamento, Tomo 1: </a:t>
            </a:r>
            <a:r>
              <a:rPr lang="es-ES" sz="1600" dirty="0" err="1"/>
              <a:t>Génesis-Números</a:t>
            </a:r>
            <a:r>
              <a:rPr lang="es-ES" sz="1600" dirty="0"/>
              <a:t>. Puebla, </a:t>
            </a:r>
            <a:r>
              <a:rPr lang="es-ES" sz="1600" dirty="0" err="1"/>
              <a:t>México</a:t>
            </a:r>
            <a:r>
              <a:rPr lang="es-ES" sz="1600" dirty="0"/>
              <a:t>: Ediciones Las </a:t>
            </a:r>
            <a:r>
              <a:rPr lang="es-ES" sz="1600" dirty="0" err="1"/>
              <a:t>Américas</a:t>
            </a:r>
            <a:r>
              <a:rPr lang="es-ES" sz="1600" dirty="0"/>
              <a:t>, A.C., 1996. </a:t>
            </a:r>
            <a:r>
              <a:rPr lang="es-ES" sz="1600" dirty="0" err="1"/>
              <a:t>Print</a:t>
            </a:r>
            <a:r>
              <a:rPr lang="es-ES" sz="1600" dirty="0"/>
              <a:t>. </a:t>
            </a:r>
            <a:endParaRPr lang="es-ES" sz="1600" dirty="0" smtClean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>
                <a:hlinkClick r:id="rId2"/>
              </a:rPr>
              <a:t>http://blog.lifeway.com/eblifewayadultos/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>
                <a:hlinkClick r:id="rId3"/>
              </a:rPr>
              <a:t>http</a:t>
            </a:r>
            <a:r>
              <a:rPr lang="es-PR" sz="1600" dirty="0">
                <a:hlinkClick r:id="rId3"/>
              </a:rPr>
              <a:t>://</a:t>
            </a:r>
            <a:r>
              <a:rPr lang="es-PR" sz="1600" dirty="0" smtClean="0">
                <a:hlinkClick r:id="rId3"/>
              </a:rPr>
              <a:t>distantshores.org/resources/illustrations/sweet-publishing</a:t>
            </a:r>
            <a:r>
              <a:rPr lang="es-PR" sz="1600" dirty="0"/>
              <a:t> </a:t>
            </a:r>
            <a:r>
              <a:rPr lang="es-ES" sz="1600" dirty="0" smtClean="0"/>
              <a:t>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>
                <a:hlinkClick r:id="rId4"/>
              </a:rPr>
              <a:t>http://</a:t>
            </a:r>
            <a:r>
              <a:rPr lang="en-US" sz="1600" dirty="0" smtClean="0">
                <a:hlinkClick r:id="rId4"/>
              </a:rPr>
              <a:t>st-takla.org/Gallery/Bible/Illustrations.html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1423"/>
            <a:ext cx="9133644" cy="5971120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306388"/>
            <a:ext cx="8153399" cy="5715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38150" y="1219200"/>
            <a:ext cx="8267700" cy="5212935"/>
          </a:xfrm>
          <a:solidFill>
            <a:srgbClr val="000000">
              <a:alpha val="50196"/>
            </a:srgb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 smtClean="0"/>
              <a:t>Otoño </a:t>
            </a:r>
            <a:r>
              <a:rPr lang="es-PR" sz="4400" kern="1200" dirty="0" smtClean="0"/>
              <a:t>2015/Tema</a:t>
            </a:r>
            <a:r>
              <a:rPr lang="es-PR" sz="4400" dirty="0" smtClean="0"/>
              <a:t>: </a:t>
            </a:r>
            <a:r>
              <a:rPr lang="es-PR" sz="4400" cap="small" dirty="0" smtClean="0"/>
              <a:t>Para vencer:         Viva más allá de sus circunstancias</a:t>
            </a:r>
            <a:endParaRPr lang="es-PR" sz="4400" kern="1200" cap="small" dirty="0"/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cap="small" dirty="0" smtClean="0"/>
              <a:t>Sesión 2:</a:t>
            </a:r>
            <a:r>
              <a:rPr lang="en-US" sz="4000" cap="small" dirty="0" smtClean="0"/>
              <a:t> </a:t>
            </a:r>
            <a:r>
              <a:rPr lang="es-PR" sz="4000" cap="small" dirty="0" smtClean="0"/>
              <a:t>Venza la tentación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kern="1200" dirty="0" smtClean="0"/>
              <a:t>25 </a:t>
            </a:r>
            <a:r>
              <a:rPr lang="es-PR" sz="4000" kern="1200" dirty="0"/>
              <a:t>de </a:t>
            </a:r>
            <a:r>
              <a:rPr lang="es-PR" sz="4000" dirty="0" smtClean="0"/>
              <a:t>octubre </a:t>
            </a:r>
            <a:r>
              <a:rPr lang="es-PR" sz="4000" kern="1200" dirty="0"/>
              <a:t>de </a:t>
            </a:r>
            <a:r>
              <a:rPr lang="es-PR" sz="4000" kern="1200" dirty="0" smtClean="0"/>
              <a:t>2015</a:t>
            </a:r>
            <a:endParaRPr lang="es-PR" sz="2800" kern="1200" dirty="0"/>
          </a:p>
          <a:p>
            <a:pPr marL="401638" indent="-234950" algn="ctr"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401638" indent="-234950" algn="ctr">
              <a:buNone/>
            </a:pPr>
            <a:r>
              <a:rPr lang="es-PR" dirty="0" smtClean="0"/>
              <a:t>(Génesis</a:t>
            </a:r>
            <a:r>
              <a:rPr lang="en-US" dirty="0" smtClean="0"/>
              <a:t> 39:3-12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25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51054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Dios está obrando, aunque no sea obvio para nosotros.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idx="1"/>
          </p:nvPr>
        </p:nvSpPr>
        <p:spPr>
          <a:xfrm>
            <a:off x="0" y="188913"/>
            <a:ext cx="9144000" cy="6669087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spcBef>
                <a:spcPct val="10000"/>
              </a:spcBef>
              <a:buFontTx/>
              <a:buNone/>
            </a:pPr>
            <a:r>
              <a:rPr lang="es-DO" altLang="en-US" sz="3200" b="1" u="sng" dirty="0"/>
              <a:t>Yo soy testigo del poder de Dios</a:t>
            </a:r>
          </a:p>
          <a:p>
            <a:pPr algn="ctr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s-DO" altLang="en-US" sz="3200" b="1" u="sng" dirty="0"/>
          </a:p>
          <a:p>
            <a:pPr algn="ctr">
              <a:lnSpc>
                <a:spcPct val="90000"/>
              </a:lnSpc>
              <a:spcBef>
                <a:spcPct val="10000"/>
              </a:spcBef>
              <a:buFontTx/>
              <a:buNone/>
            </a:pPr>
            <a:r>
              <a:rPr lang="es-DO" altLang="en-US" sz="3200" b="1" dirty="0"/>
              <a:t>//Yo soy testigo del poder de Dios </a:t>
            </a:r>
          </a:p>
          <a:p>
            <a:pPr algn="ctr">
              <a:lnSpc>
                <a:spcPct val="90000"/>
              </a:lnSpc>
              <a:spcBef>
                <a:spcPct val="10000"/>
              </a:spcBef>
              <a:buFontTx/>
              <a:buNone/>
            </a:pPr>
            <a:r>
              <a:rPr lang="es-DO" altLang="en-US" sz="3200" b="1" dirty="0"/>
              <a:t>Muchos milagros Él ha hecho en mí</a:t>
            </a:r>
          </a:p>
          <a:p>
            <a:pPr algn="ctr">
              <a:lnSpc>
                <a:spcPct val="90000"/>
              </a:lnSpc>
              <a:spcBef>
                <a:spcPct val="10000"/>
              </a:spcBef>
              <a:buFontTx/>
              <a:buNone/>
            </a:pPr>
            <a:r>
              <a:rPr lang="es-DO" altLang="en-US" sz="3200" b="1" dirty="0"/>
              <a:t>Yo era ciego y ahora veo la luz</a:t>
            </a:r>
          </a:p>
          <a:p>
            <a:pPr algn="ctr">
              <a:lnSpc>
                <a:spcPct val="90000"/>
              </a:lnSpc>
              <a:spcBef>
                <a:spcPct val="10000"/>
              </a:spcBef>
              <a:buFontTx/>
              <a:buNone/>
            </a:pPr>
            <a:r>
              <a:rPr lang="es-DO" altLang="en-US" sz="3200" b="1" dirty="0"/>
              <a:t>La luz gloriosa que me da Jesús//</a:t>
            </a:r>
          </a:p>
          <a:p>
            <a:pPr algn="ctr">
              <a:lnSpc>
                <a:spcPct val="90000"/>
              </a:lnSpc>
              <a:spcBef>
                <a:spcPct val="10000"/>
              </a:spcBef>
              <a:buFontTx/>
              <a:buNone/>
            </a:pPr>
            <a:endParaRPr lang="es-DO" altLang="en-US" sz="3200" b="1" dirty="0"/>
          </a:p>
          <a:p>
            <a:pPr algn="ctr">
              <a:lnSpc>
                <a:spcPct val="90000"/>
              </a:lnSpc>
              <a:spcBef>
                <a:spcPct val="10000"/>
              </a:spcBef>
              <a:buFontTx/>
              <a:buNone/>
            </a:pPr>
            <a:r>
              <a:rPr lang="es-DO" altLang="en-US" sz="3200" b="1" dirty="0"/>
              <a:t>Mi Cristo nunca, nunca</a:t>
            </a:r>
          </a:p>
          <a:p>
            <a:pPr algn="ctr">
              <a:lnSpc>
                <a:spcPct val="90000"/>
              </a:lnSpc>
              <a:spcBef>
                <a:spcPct val="10000"/>
              </a:spcBef>
              <a:buFontTx/>
              <a:buNone/>
            </a:pPr>
            <a:r>
              <a:rPr lang="es-DO" altLang="en-US" sz="3200" b="1" dirty="0"/>
              <a:t>Nunca me ha dejado</a:t>
            </a:r>
          </a:p>
          <a:p>
            <a:pPr algn="ctr">
              <a:lnSpc>
                <a:spcPct val="90000"/>
              </a:lnSpc>
              <a:spcBef>
                <a:spcPct val="10000"/>
              </a:spcBef>
              <a:buFontTx/>
              <a:buNone/>
            </a:pPr>
            <a:r>
              <a:rPr lang="es-DO" altLang="en-US" sz="3200" b="1" dirty="0"/>
              <a:t>Nunca, nunca me ha desamparado</a:t>
            </a:r>
          </a:p>
          <a:p>
            <a:pPr algn="ctr">
              <a:lnSpc>
                <a:spcPct val="90000"/>
              </a:lnSpc>
              <a:spcBef>
                <a:spcPct val="10000"/>
              </a:spcBef>
              <a:buFontTx/>
              <a:buNone/>
            </a:pPr>
            <a:r>
              <a:rPr lang="es-DO" altLang="en-US" sz="3200" b="1" dirty="0"/>
              <a:t>En la noche oscura</a:t>
            </a:r>
          </a:p>
          <a:p>
            <a:pPr algn="ctr">
              <a:lnSpc>
                <a:spcPct val="90000"/>
              </a:lnSpc>
              <a:spcBef>
                <a:spcPct val="10000"/>
              </a:spcBef>
              <a:buFontTx/>
              <a:buNone/>
            </a:pPr>
            <a:r>
              <a:rPr lang="es-DO" altLang="en-US" sz="3200" b="1" dirty="0"/>
              <a:t>O en los días de prueba </a:t>
            </a:r>
          </a:p>
          <a:p>
            <a:pPr algn="ctr">
              <a:lnSpc>
                <a:spcPct val="90000"/>
              </a:lnSpc>
              <a:spcBef>
                <a:spcPct val="10000"/>
              </a:spcBef>
              <a:buFontTx/>
              <a:buNone/>
            </a:pPr>
            <a:r>
              <a:rPr lang="es-DO" altLang="en-US" sz="3200" b="1" dirty="0"/>
              <a:t>Jesucristo nunca me desamparará</a:t>
            </a:r>
          </a:p>
        </p:txBody>
      </p:sp>
    </p:spTree>
    <p:extLst>
      <p:ext uri="{BB962C8B-B14F-4D97-AF65-F5344CB8AC3E}">
        <p14:creationId xmlns:p14="http://schemas.microsoft.com/office/powerpoint/2010/main" val="21471334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 err="1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4953000" cy="2286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/>
              <a:t>Mientras los hermanos de José cuidaban los rebaños de su padre, Jacob envió a José para ver cómo estaban. </a:t>
            </a:r>
            <a:endParaRPr lang="en-US" sz="2800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28600" y="4267200"/>
            <a:ext cx="8610600" cy="2286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Los </a:t>
            </a:r>
            <a:r>
              <a:rPr lang="es-ES" sz="2800" dirty="0"/>
              <a:t>hermanos vieron acercarse a José y enseguida armaron un plan para deshacerse de él, adaptando los planes a medida que se desarrollaban los hechos</a:t>
            </a:r>
            <a:r>
              <a:rPr lang="es-ES" sz="2800" dirty="0" smtClean="0"/>
              <a:t>.</a:t>
            </a:r>
            <a:endParaRPr lang="en-US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120" y="2057400"/>
            <a:ext cx="3431145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8608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 err="1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4953000" cy="2286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/>
              <a:t>Lo vendieron a unos mercaderes que a su vez lo vendieron a </a:t>
            </a:r>
            <a:r>
              <a:rPr lang="es-ES" sz="2800" dirty="0" err="1"/>
              <a:t>Potifar</a:t>
            </a:r>
            <a:r>
              <a:rPr lang="es-ES" sz="2800" dirty="0"/>
              <a:t>, capitán de la guardia de Faraón en Egipto. </a:t>
            </a:r>
            <a:endParaRPr lang="en-US" sz="2800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28600" y="4267200"/>
            <a:ext cx="8610600" cy="2286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/>
              <a:t>En todos estos hechos, Dios estaba con José y le dio éxito en el servicio de su amo egipcio.</a:t>
            </a:r>
            <a:endParaRPr lang="en-US" sz="28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120" y="2057400"/>
            <a:ext cx="3431145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4280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Génesis 37:19-27; 39:1-2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499432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Génesis 37:19-24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133600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“Y dijeron el uno al otro: He aquí viene el soñador. Ahora pues, venid, y matémosle y echémosle en una cisterna, y diremos: Alguna mala bestia lo devoró; y veremos qué será de sus sueños. Cuando Rubén oyó esto, lo libró de sus manos, y dijo: No lo matemos. Y les dijo Rubén: No derraméis sangre; echadlo en esta cisterna que está en el desierto, y no pongáis mano en </a:t>
            </a:r>
            <a:r>
              <a:rPr lang="es-ES" dirty="0" smtClean="0"/>
              <a:t>él...”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Génesis 37:19-24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8128758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103340</TotalTime>
  <Words>1134</Words>
  <Application>Microsoft Office PowerPoint</Application>
  <PresentationFormat>On-screen Show (4:3)</PresentationFormat>
  <Paragraphs>106</Paragraphs>
  <Slides>25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Arial</vt:lpstr>
      <vt:lpstr>Calibri</vt:lpstr>
      <vt:lpstr>Calibri Light</vt:lpstr>
      <vt:lpstr>David</vt:lpstr>
      <vt:lpstr>Tahoma</vt:lpstr>
      <vt:lpstr>Wingdings</vt:lpstr>
      <vt:lpstr>Blends</vt:lpstr>
      <vt:lpstr>1_Office Theme</vt:lpstr>
      <vt:lpstr>Office Theme</vt:lpstr>
      <vt:lpstr>PowerPoint Presentation</vt:lpstr>
      <vt:lpstr>PowerPoint Presentation</vt:lpstr>
      <vt:lpstr>El asunto</vt:lpstr>
      <vt:lpstr>PowerPoint Presentation</vt:lpstr>
      <vt:lpstr>Contexto</vt:lpstr>
      <vt:lpstr>Contexto</vt:lpstr>
      <vt:lpstr>Pasaje bíblico</vt:lpstr>
      <vt:lpstr>Pasaje bíblico</vt:lpstr>
      <vt:lpstr>Génesis 37:19-24</vt:lpstr>
      <vt:lpstr>Génesis 37:19-24</vt:lpstr>
      <vt:lpstr>Génesis 37:19-24</vt:lpstr>
      <vt:lpstr>Génesis 37:19-24</vt:lpstr>
      <vt:lpstr>Pasaje bíblico</vt:lpstr>
      <vt:lpstr>Génesis 37:25-27</vt:lpstr>
      <vt:lpstr>Génesis 37:25-27</vt:lpstr>
      <vt:lpstr>Génesis 37:25-27</vt:lpstr>
      <vt:lpstr>Génesis 37:25-27</vt:lpstr>
      <vt:lpstr>Pasaje bíblico</vt:lpstr>
      <vt:lpstr>Génesis 39:1-2</vt:lpstr>
      <vt:lpstr>Génesis 39:1-2</vt:lpstr>
      <vt:lpstr>Aplicación para mi vida</vt:lpstr>
      <vt:lpstr>Aplicación para mi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venza_la_traicion_101815</dc:title>
  <dc:creator>JRIVERA</dc:creator>
  <cp:lastModifiedBy>Tito</cp:lastModifiedBy>
  <cp:revision>4821</cp:revision>
  <cp:lastPrinted>2015-10-04T11:14:08Z</cp:lastPrinted>
  <dcterms:created xsi:type="dcterms:W3CDTF">2007-01-24T21:53:34Z</dcterms:created>
  <dcterms:modified xsi:type="dcterms:W3CDTF">2015-10-21T12:55:27Z</dcterms:modified>
</cp:coreProperties>
</file>