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31"/>
  </p:notesMasterIdLst>
  <p:handoutMasterIdLst>
    <p:handoutMasterId r:id="rId32"/>
  </p:handoutMasterIdLst>
  <p:sldIdLst>
    <p:sldId id="794" r:id="rId3"/>
    <p:sldId id="1618" r:id="rId4"/>
    <p:sldId id="804" r:id="rId5"/>
    <p:sldId id="1620" r:id="rId6"/>
    <p:sldId id="1635" r:id="rId7"/>
    <p:sldId id="1360" r:id="rId8"/>
    <p:sldId id="287" r:id="rId9"/>
    <p:sldId id="1359" r:id="rId10"/>
    <p:sldId id="1636" r:id="rId11"/>
    <p:sldId id="1631" r:id="rId12"/>
    <p:sldId id="1640" r:id="rId13"/>
    <p:sldId id="1641" r:id="rId14"/>
    <p:sldId id="1319" r:id="rId15"/>
    <p:sldId id="1617" r:id="rId16"/>
    <p:sldId id="1637" r:id="rId17"/>
    <p:sldId id="1632" r:id="rId18"/>
    <p:sldId id="1642" r:id="rId19"/>
    <p:sldId id="1535" r:id="rId20"/>
    <p:sldId id="1536" r:id="rId21"/>
    <p:sldId id="1638" r:id="rId22"/>
    <p:sldId id="1626" r:id="rId23"/>
    <p:sldId id="1643" r:id="rId24"/>
    <p:sldId id="1644" r:id="rId25"/>
    <p:sldId id="1633" r:id="rId26"/>
    <p:sldId id="1639" r:id="rId27"/>
    <p:sldId id="561" r:id="rId28"/>
    <p:sldId id="1133" r:id="rId29"/>
    <p:sldId id="908" r:id="rId3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000000"/>
    <a:srgbClr val="FFFFD1"/>
    <a:srgbClr val="0000CC"/>
    <a:srgbClr val="0000FF"/>
    <a:srgbClr val="A6925A"/>
    <a:srgbClr val="285633"/>
    <a:srgbClr val="CC9900"/>
    <a:srgbClr val="CB7935"/>
    <a:srgbClr val="303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11" d="100"/>
          <a:sy n="111" d="100"/>
        </p:scale>
        <p:origin x="153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11/3/2015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5030124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456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871759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340677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9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57140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44284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14400"/>
            <a:ext cx="7937951" cy="2057400"/>
          </a:xfrm>
          <a:prstGeom prst="rect">
            <a:avLst/>
          </a:prstGeom>
          <a:solidFill>
            <a:srgbClr val="0D0D0D">
              <a:alpha val="80000"/>
            </a:srgb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Otoño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2015/Para vencer:</a:t>
            </a:r>
            <a:r>
              <a:rPr kumimoji="0" lang="es-PR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Viva más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allá de sus circunstancias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rgbClr val="0D0D0D">
              <a:alpha val="80000"/>
            </a:srgb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3: </a:t>
            </a:r>
            <a:r>
              <a:rPr lang="es-PR" sz="4400" dirty="0" smtClean="0">
                <a:latin typeface="+mn-lt"/>
              </a:rPr>
              <a:t>Venza el ser olvidado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1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/>
              <a:t>noviem</a:t>
            </a:r>
            <a:r>
              <a:rPr lang="es-PR" sz="3600" dirty="0" smtClean="0">
                <a:latin typeface="+mn-lt"/>
                <a:cs typeface="+mn-cs"/>
              </a:rPr>
              <a:t>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s-PR" sz="2800" dirty="0" smtClean="0"/>
              <a:t>Génesis</a:t>
            </a:r>
            <a:r>
              <a:rPr lang="en-US" sz="2800" dirty="0" smtClean="0"/>
              <a:t> 39</a:t>
            </a:r>
            <a:r>
              <a:rPr lang="fr-FR" sz="2800" dirty="0" smtClean="0"/>
              <a:t>:21-23; 40:5-8, 20-23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382000" cy="3731118"/>
          </a:xfrm>
        </p:spPr>
        <p:txBody>
          <a:bodyPr/>
          <a:lstStyle/>
          <a:p>
            <a:r>
              <a:rPr lang="es-ES" dirty="0"/>
              <a:t>Es evidente que Dios no había abandonado a José. Sólo que tenía un ministerio diferente para él. </a:t>
            </a:r>
            <a:endParaRPr lang="es-ES" dirty="0" smtClean="0"/>
          </a:p>
          <a:p>
            <a:r>
              <a:rPr lang="es-ES" dirty="0" smtClean="0"/>
              <a:t>En </a:t>
            </a:r>
            <a:r>
              <a:rPr lang="es-ES" dirty="0"/>
              <a:t>la cárcel también le dio gracia ante los ojos del jefe de los presos, y éste le entregó el cuidado de todos </a:t>
            </a:r>
            <a:r>
              <a:rPr lang="es-ES" dirty="0" smtClean="0"/>
              <a:t>ellos. (Collins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39:21-23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9663455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382000" cy="3731118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hecho de que José no fuera ejecutado puede indicar que </a:t>
            </a:r>
            <a:r>
              <a:rPr lang="es-ES" dirty="0" err="1"/>
              <a:t>Potifar</a:t>
            </a:r>
            <a:r>
              <a:rPr lang="es-ES" dirty="0"/>
              <a:t> no creyó por completo lo que le había dicho su </a:t>
            </a:r>
            <a:r>
              <a:rPr lang="es-ES" dirty="0" smtClean="0"/>
              <a:t>esposa. Seguramente </a:t>
            </a:r>
            <a:r>
              <a:rPr lang="es-ES" dirty="0"/>
              <a:t>conocía algo de su verdadero carácter. </a:t>
            </a:r>
            <a:endParaRPr lang="es-ES" dirty="0" smtClean="0"/>
          </a:p>
          <a:p>
            <a:r>
              <a:rPr lang="es-ES" dirty="0" smtClean="0"/>
              <a:t>Vemos </a:t>
            </a:r>
            <a:r>
              <a:rPr lang="es-ES" dirty="0"/>
              <a:t>en este capítulo de manera maravillosa la veracidad de </a:t>
            </a:r>
            <a:r>
              <a:rPr lang="es-ES" dirty="0">
                <a:solidFill>
                  <a:schemeClr val="tx2"/>
                </a:solidFill>
              </a:rPr>
              <a:t>Romanos 8:28</a:t>
            </a:r>
            <a:r>
              <a:rPr lang="es-ES" dirty="0"/>
              <a:t>. </a:t>
            </a:r>
            <a:endParaRPr lang="es-ES" dirty="0" smtClean="0"/>
          </a:p>
          <a:p>
            <a:r>
              <a:rPr lang="es-ES" dirty="0" smtClean="0"/>
              <a:t>Dios </a:t>
            </a:r>
            <a:r>
              <a:rPr lang="es-ES" dirty="0"/>
              <a:t>estaba obrando detrás de la escena para beneficio de José</a:t>
            </a:r>
            <a:r>
              <a:rPr lang="es-ES" dirty="0" smtClean="0"/>
              <a:t>. </a:t>
            </a:r>
            <a:r>
              <a:rPr lang="en-US" dirty="0" smtClean="0"/>
              <a:t>(MacDonald)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39:21-23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864679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382000" cy="3731118"/>
          </a:xfrm>
        </p:spPr>
        <p:txBody>
          <a:bodyPr/>
          <a:lstStyle/>
          <a:p>
            <a:r>
              <a:rPr lang="es-ES" dirty="0" smtClean="0"/>
              <a:t>José </a:t>
            </a:r>
            <a:r>
              <a:rPr lang="es-ES" dirty="0"/>
              <a:t>se </a:t>
            </a:r>
            <a:r>
              <a:rPr lang="es-ES" dirty="0" smtClean="0"/>
              <a:t>pudo </a:t>
            </a:r>
            <a:r>
              <a:rPr lang="es-ES" dirty="0"/>
              <a:t>haber sentido trastornado en estas circunstancias. </a:t>
            </a:r>
            <a:r>
              <a:rPr lang="es-ES" dirty="0" smtClean="0"/>
              <a:t>Pero </a:t>
            </a:r>
            <a:r>
              <a:rPr lang="es-ES" dirty="0"/>
              <a:t>no se puso «debajo de las circunstancias»; estaba por encima de ellas y vio en ellas la mano de Dios. </a:t>
            </a:r>
            <a:r>
              <a:rPr lang="es-ES" dirty="0" smtClean="0"/>
              <a:t>[…]</a:t>
            </a:r>
          </a:p>
          <a:p>
            <a:r>
              <a:rPr lang="es-ES" dirty="0" smtClean="0"/>
              <a:t>Las </a:t>
            </a:r>
            <a:r>
              <a:rPr lang="es-ES" dirty="0"/>
              <a:t>situaciones planeadas por otros para el mal de José fueron transformadas soberanamente en bendiciones</a:t>
            </a:r>
            <a:r>
              <a:rPr lang="es-ES" dirty="0" smtClean="0"/>
              <a:t>. </a:t>
            </a:r>
            <a:r>
              <a:rPr lang="en-US" dirty="0" smtClean="0"/>
              <a:t>(MacDonald)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39:21-23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1316855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Génesis 40:5-8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153400" cy="2209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ambos, el copero y el panadero del rey de Egipto, que estaban arrestados en la prisión, tuvieron un sueño, cada uno su propio sueño en una misma noche, cada uno con su propio significado</a:t>
            </a:r>
            <a:r>
              <a:rPr lang="es-ES" dirty="0" smtClean="0"/>
              <a:t>. Vino </a:t>
            </a:r>
            <a:r>
              <a:rPr lang="es-ES" dirty="0"/>
              <a:t>a ellos José por la mañana, y los miró, y he aquí que estaban tristes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40:5-8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98500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153400" cy="2209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él preguntó a aquellos oficiales de Faraón, que estaban con él en la prisión de la casa de su señor, diciendo: ¿Por qué parecen hoy mal vuestros semblantes</a:t>
            </a:r>
            <a:r>
              <a:rPr lang="es-ES" dirty="0" smtClean="0"/>
              <a:t>? Ellos </a:t>
            </a:r>
            <a:r>
              <a:rPr lang="es-ES" dirty="0"/>
              <a:t>le dijeron: Hemos tenido un sueño, y no hay quien lo interprete. Entonces les dijo José: ¿No son de Dios las interpretaciones? Contádmelo ahora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40:5-8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5780639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133600"/>
            <a:ext cx="8305799" cy="2209800"/>
          </a:xfrm>
        </p:spPr>
        <p:txBody>
          <a:bodyPr/>
          <a:lstStyle/>
          <a:p>
            <a:r>
              <a:rPr lang="es-ES" dirty="0"/>
              <a:t>José bajo la influencia de la verdadera </a:t>
            </a:r>
            <a:r>
              <a:rPr lang="es-ES" dirty="0" smtClean="0"/>
              <a:t>religión </a:t>
            </a:r>
            <a:r>
              <a:rPr lang="es-ES" dirty="0"/>
              <a:t>sabía simpatizar con otros </a:t>
            </a:r>
            <a:r>
              <a:rPr lang="es-ES" dirty="0" smtClean="0"/>
              <a:t>(</a:t>
            </a:r>
            <a:r>
              <a:rPr lang="es-ES" dirty="0" err="1" smtClean="0">
                <a:solidFill>
                  <a:schemeClr val="tx2"/>
                </a:solidFill>
              </a:rPr>
              <a:t>Ecclesiastés</a:t>
            </a:r>
            <a:r>
              <a:rPr lang="es-ES" dirty="0" smtClean="0">
                <a:solidFill>
                  <a:schemeClr val="tx2"/>
                </a:solidFill>
              </a:rPr>
              <a:t> 4:1; Romanos 12:15 Filipenses 2:4</a:t>
            </a:r>
            <a:r>
              <a:rPr lang="es-ES" dirty="0" smtClean="0"/>
              <a:t>). </a:t>
            </a:r>
          </a:p>
          <a:p>
            <a:r>
              <a:rPr lang="es-ES" dirty="0" smtClean="0"/>
              <a:t>[Observando la tristeza de ellos debido] a </a:t>
            </a:r>
            <a:r>
              <a:rPr lang="es-ES" dirty="0"/>
              <a:t>un sueño que ambos habían tenido la noche anterior, </a:t>
            </a:r>
            <a:r>
              <a:rPr lang="es-ES" dirty="0" smtClean="0"/>
              <a:t>[…] ofreció </a:t>
            </a:r>
            <a:r>
              <a:rPr lang="es-ES" dirty="0"/>
              <a:t>ayudarlos, por medio de la dirección divina, a descubrir el significado de su visión. </a:t>
            </a:r>
            <a:r>
              <a:rPr lang="es-ES" dirty="0" smtClean="0"/>
              <a:t>(</a:t>
            </a:r>
            <a:r>
              <a:rPr lang="es-ES" dirty="0" err="1" smtClean="0"/>
              <a:t>Jamieson</a:t>
            </a:r>
            <a:r>
              <a:rPr lang="es-ES" dirty="0" smtClean="0"/>
              <a:t> et al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40:5-8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4669588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1" y="2133600"/>
            <a:ext cx="8305799" cy="2209800"/>
          </a:xfrm>
        </p:spPr>
        <p:txBody>
          <a:bodyPr/>
          <a:lstStyle/>
          <a:p>
            <a:r>
              <a:rPr lang="es-ES" dirty="0" smtClean="0"/>
              <a:t>La </a:t>
            </a:r>
            <a:r>
              <a:rPr lang="es-ES" dirty="0"/>
              <a:t>influencia de la Providencia tenía que verse en el hecho notable de que ambos soñasen tales sueños en una misma noche. </a:t>
            </a:r>
            <a:endParaRPr lang="es-ES" dirty="0" smtClean="0"/>
          </a:p>
          <a:p>
            <a:r>
              <a:rPr lang="es-ES" dirty="0" smtClean="0"/>
              <a:t>Dios </a:t>
            </a:r>
            <a:r>
              <a:rPr lang="es-ES" dirty="0"/>
              <a:t>mueve los espíritus de los </a:t>
            </a:r>
            <a:r>
              <a:rPr lang="es-ES" dirty="0" smtClean="0"/>
              <a:t>hombres. (</a:t>
            </a:r>
            <a:r>
              <a:rPr lang="es-ES" dirty="0" err="1" smtClean="0"/>
              <a:t>Jamieson</a:t>
            </a:r>
            <a:r>
              <a:rPr lang="es-ES" dirty="0" smtClean="0"/>
              <a:t> et al</a:t>
            </a:r>
            <a:r>
              <a:rPr lang="en-US" dirty="0" smtClean="0"/>
              <a:t>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40:5-8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5825967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Génesis 40:20-23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86553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12482"/>
            <a:ext cx="84137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“Al tercer día, que era el día del cumpleaños de Faraón, el rey hizo banquete a todos sus sirvientes; y alzó la cabeza del jefe de los coperos, y la cabeza del jefe de los panaderos, entre sus servidores. E hizo volver a su oficio al jefe de los coperos, y dio éste la copa en mano de Faraón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40:20-23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5306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0" y="3817808"/>
            <a:ext cx="9144001" cy="272110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t="56667" r="25920" b="24957"/>
          <a:stretch/>
        </p:blipFill>
        <p:spPr>
          <a:xfrm>
            <a:off x="7311" y="3817808"/>
            <a:ext cx="4793289" cy="18875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t="74891" r="25920" b="5556"/>
          <a:stretch/>
        </p:blipFill>
        <p:spPr>
          <a:xfrm>
            <a:off x="3911890" y="3848960"/>
            <a:ext cx="5180973" cy="217084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34" r="85572" b="58888"/>
          <a:stretch/>
        </p:blipFill>
        <p:spPr>
          <a:xfrm>
            <a:off x="5281448" y="-1"/>
            <a:ext cx="3869864" cy="38100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1" t="91111"/>
          <a:stretch/>
        </p:blipFill>
        <p:spPr>
          <a:xfrm>
            <a:off x="4362681" y="5705361"/>
            <a:ext cx="4781320" cy="115263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21" t="91111" r="30145"/>
          <a:stretch/>
        </p:blipFill>
        <p:spPr>
          <a:xfrm>
            <a:off x="0" y="5705361"/>
            <a:ext cx="5299841" cy="115263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9" t="74533" r="33632" b="7776"/>
          <a:stretch/>
        </p:blipFill>
        <p:spPr>
          <a:xfrm>
            <a:off x="4368970" y="3810000"/>
            <a:ext cx="4800600" cy="19598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9" t="56668" r="33632" b="24734"/>
          <a:stretch/>
        </p:blipFill>
        <p:spPr>
          <a:xfrm>
            <a:off x="0" y="3733800"/>
            <a:ext cx="4800600" cy="20603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4"/>
          <a:stretch/>
        </p:blipFill>
        <p:spPr>
          <a:xfrm>
            <a:off x="0" y="0"/>
            <a:ext cx="5281448" cy="381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49" t="90000"/>
          <a:stretch/>
        </p:blipFill>
        <p:spPr>
          <a:xfrm>
            <a:off x="3962400" y="5715000"/>
            <a:ext cx="5209567" cy="11613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8" t="90000" r="30135"/>
          <a:stretch/>
        </p:blipFill>
        <p:spPr>
          <a:xfrm>
            <a:off x="0" y="5715000"/>
            <a:ext cx="4267200" cy="116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12482"/>
            <a:ext cx="841375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Mas </a:t>
            </a:r>
            <a:r>
              <a:rPr lang="es-ES" dirty="0"/>
              <a:t>hizo ahorcar al jefe de los panaderos, como lo había interpretado José. Y el jefe de los coperos no se acordó de José, sino que le olvidó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40:20-23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0463922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413750" cy="3731118"/>
          </a:xfrm>
        </p:spPr>
        <p:txBody>
          <a:bodyPr/>
          <a:lstStyle/>
          <a:p>
            <a:r>
              <a:rPr lang="es-ES" dirty="0"/>
              <a:t>Y </a:t>
            </a:r>
            <a:r>
              <a:rPr lang="es-ES" dirty="0" err="1"/>
              <a:t>fué</a:t>
            </a:r>
            <a:r>
              <a:rPr lang="es-ES" dirty="0"/>
              <a:t> el tercer día el día del nacimiento de Faraón—Este era gran día de fiesta, celebrado en la corte con grande magnificencia y enaltecido con la amnistía a los presos. </a:t>
            </a:r>
            <a:endParaRPr lang="es-ES" dirty="0" smtClean="0"/>
          </a:p>
          <a:p>
            <a:r>
              <a:rPr lang="es-ES" dirty="0" smtClean="0"/>
              <a:t>De </a:t>
            </a:r>
            <a:r>
              <a:rPr lang="es-ES" dirty="0"/>
              <a:t>consiguiente, aconteció al copero y al panadero, lo que José había predicho. </a:t>
            </a:r>
            <a:r>
              <a:rPr lang="es-ES" dirty="0" smtClean="0"/>
              <a:t>(</a:t>
            </a:r>
            <a:r>
              <a:rPr lang="es-ES" dirty="0" err="1" smtClean="0"/>
              <a:t>Jamieson</a:t>
            </a:r>
            <a:r>
              <a:rPr lang="es-ES" dirty="0" smtClean="0"/>
              <a:t> et al)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40:20-23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0885413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413750" cy="3731118"/>
          </a:xfrm>
        </p:spPr>
        <p:txBody>
          <a:bodyPr/>
          <a:lstStyle/>
          <a:p>
            <a:r>
              <a:rPr lang="es-ES" dirty="0" smtClean="0"/>
              <a:t>José sentía </a:t>
            </a:r>
            <a:r>
              <a:rPr lang="es-ES" dirty="0"/>
              <a:t>tristeza </a:t>
            </a:r>
            <a:r>
              <a:rPr lang="es-ES" dirty="0" smtClean="0"/>
              <a:t>al comunicar </a:t>
            </a:r>
            <a:r>
              <a:rPr lang="en-US" dirty="0" err="1" smtClean="0"/>
              <a:t>malas</a:t>
            </a:r>
            <a:r>
              <a:rPr lang="en-US" dirty="0" smtClean="0"/>
              <a:t> </a:t>
            </a:r>
            <a:r>
              <a:rPr lang="es-ES" dirty="0" smtClean="0"/>
              <a:t>noticias al panadero.</a:t>
            </a:r>
          </a:p>
          <a:p>
            <a:r>
              <a:rPr lang="es-ES" dirty="0" smtClean="0"/>
              <a:t>Pero […] </a:t>
            </a:r>
            <a:r>
              <a:rPr lang="es-ES" dirty="0" err="1"/>
              <a:t>fué</a:t>
            </a:r>
            <a:r>
              <a:rPr lang="es-ES" dirty="0"/>
              <a:t> para honra del verdadero Dios que él hablara con claridad.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principal de los coperos no se acordó de </a:t>
            </a:r>
            <a:r>
              <a:rPr lang="es-ES" dirty="0" smtClean="0"/>
              <a:t>José. </a:t>
            </a:r>
            <a:r>
              <a:rPr lang="es-ES" dirty="0"/>
              <a:t>¡Cuán dispuestos están los hombres a olvidar y descuidar en la prosperidad a los que han sido sus compañeros en la adversidad (</a:t>
            </a:r>
            <a:r>
              <a:rPr lang="es-ES" dirty="0">
                <a:solidFill>
                  <a:schemeClr val="tx2"/>
                </a:solidFill>
              </a:rPr>
              <a:t>Amós 6:6</a:t>
            </a:r>
            <a:r>
              <a:rPr lang="es-ES" dirty="0" smtClean="0"/>
              <a:t>)! (</a:t>
            </a:r>
            <a:r>
              <a:rPr lang="es-ES" dirty="0" err="1" smtClean="0"/>
              <a:t>Jamieson</a:t>
            </a:r>
            <a:r>
              <a:rPr lang="es-ES" dirty="0" smtClean="0"/>
              <a:t> et al)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40:20-23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2121999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413750" cy="3731118"/>
          </a:xfrm>
        </p:spPr>
        <p:txBody>
          <a:bodyPr/>
          <a:lstStyle/>
          <a:p>
            <a:r>
              <a:rPr lang="es-ES" dirty="0" smtClean="0"/>
              <a:t>Aunque </a:t>
            </a:r>
            <a:r>
              <a:rPr lang="es-ES" dirty="0"/>
              <a:t>sin atribuir ningún mérito sobre el copero, </a:t>
            </a:r>
            <a:r>
              <a:rPr lang="es-ES" dirty="0" err="1"/>
              <a:t>fué</a:t>
            </a:r>
            <a:r>
              <a:rPr lang="es-ES" dirty="0"/>
              <a:t> sabiamente dispuesto en la Providencia de Dios que él se olvidara de José. </a:t>
            </a:r>
            <a:endParaRPr lang="es-ES" dirty="0" smtClean="0"/>
          </a:p>
          <a:p>
            <a:r>
              <a:rPr lang="es-ES" dirty="0" smtClean="0"/>
              <a:t>Los </a:t>
            </a:r>
            <a:r>
              <a:rPr lang="es-ES" dirty="0"/>
              <a:t>propósitos divinos requerían que José consiguiera su liberación de otra manera y por otros medios</a:t>
            </a:r>
            <a:r>
              <a:rPr lang="es-ES" dirty="0" smtClean="0"/>
              <a:t>. (</a:t>
            </a:r>
            <a:r>
              <a:rPr lang="es-ES" dirty="0" err="1" smtClean="0"/>
              <a:t>Jamieson</a:t>
            </a:r>
            <a:r>
              <a:rPr lang="es-ES" dirty="0" smtClean="0"/>
              <a:t> et al)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40:20-23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013143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En algún momento todos nos encontramos en circunstancias que no son ideales.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Un </a:t>
            </a:r>
            <a:r>
              <a:rPr lang="es-ES" sz="2800" dirty="0"/>
              <a:t>día de lluvia cuando estamos de vacaciones en la playa es una cosa, pero </a:t>
            </a:r>
            <a:r>
              <a:rPr lang="es-ES" sz="2800" dirty="0" smtClean="0"/>
              <a:t>a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133600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599" y="5186362"/>
            <a:ext cx="8564525" cy="14430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6075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800" dirty="0" smtClean="0"/>
              <a:t>veces</a:t>
            </a:r>
            <a:r>
              <a:rPr lang="es-ES" sz="2800" dirty="0"/>
              <a:t>, esas circunstancias tienen un impacto mucho mayor en nuestras vidas, como estar en un </a:t>
            </a:r>
            <a:r>
              <a:rPr lang="es-ES" sz="2800" dirty="0" smtClean="0"/>
              <a:t>empleo </a:t>
            </a:r>
            <a:r>
              <a:rPr lang="es-ES" sz="2800" dirty="0"/>
              <a:t>que no nos lleva a ninguna parte</a:t>
            </a:r>
            <a:r>
              <a:rPr lang="es-ES" sz="2800" dirty="0" smtClean="0"/>
              <a:t>.</a:t>
            </a:r>
            <a:endParaRPr lang="es-ES" sz="2800" kern="0" dirty="0" smtClean="0"/>
          </a:p>
        </p:txBody>
      </p:sp>
    </p:spTree>
    <p:extLst>
      <p:ext uri="{BB962C8B-B14F-4D97-AF65-F5344CB8AC3E}">
        <p14:creationId xmlns:p14="http://schemas.microsoft.com/office/powerpoint/2010/main" val="203972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Entonces</a:t>
            </a:r>
            <a:r>
              <a:rPr lang="es-ES" sz="2800" dirty="0"/>
              <a:t>, sentimos que nuestros sueños se han desvanecido o que el mundo nos ha dejado atrás.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El </a:t>
            </a:r>
            <a:r>
              <a:rPr lang="es-ES" sz="2800" dirty="0"/>
              <a:t>libro de Génesis nos muestra a José —un hombre cuyas </a:t>
            </a:r>
            <a:r>
              <a:rPr lang="es-ES" sz="2800" dirty="0" smtClean="0"/>
              <a:t>circunstancias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133600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599" y="5105400"/>
            <a:ext cx="8564525" cy="14430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6075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800" dirty="0"/>
              <a:t>estaban muy lejos de ser las ideales, olvidado y abandonado en la cárcel— sin embargo, las circunstancias no lo vencieron</a:t>
            </a:r>
            <a:r>
              <a:rPr lang="es-ES" sz="2800" dirty="0" smtClean="0"/>
              <a:t>. </a:t>
            </a:r>
            <a:endParaRPr lang="es-ES" sz="2800" kern="0" dirty="0" smtClean="0"/>
          </a:p>
        </p:txBody>
      </p:sp>
    </p:spTree>
    <p:extLst>
      <p:ext uri="{BB962C8B-B14F-4D97-AF65-F5344CB8AC3E}">
        <p14:creationId xmlns:p14="http://schemas.microsoft.com/office/powerpoint/2010/main" val="7416893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939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Collins</a:t>
            </a:r>
            <a:r>
              <a:rPr lang="es-ES" sz="1600" dirty="0"/>
              <a:t>, Arturo. </a:t>
            </a:r>
            <a:r>
              <a:rPr lang="es-ES" sz="1600" i="1" dirty="0"/>
              <a:t>Estudios </a:t>
            </a:r>
            <a:r>
              <a:rPr lang="es-ES" sz="1600" i="1" dirty="0" err="1"/>
              <a:t>Bı́blicos</a:t>
            </a:r>
            <a:r>
              <a:rPr lang="es-ES" sz="1600" i="1" dirty="0"/>
              <a:t> ELA: </a:t>
            </a:r>
            <a:r>
              <a:rPr lang="es-ES" sz="1600" i="1" dirty="0" err="1"/>
              <a:t>Ası</a:t>
            </a:r>
            <a:r>
              <a:rPr lang="es-ES" sz="1600" i="1" dirty="0"/>
              <a:t>́ </a:t>
            </a:r>
            <a:r>
              <a:rPr lang="es-ES" sz="1600" i="1" dirty="0" err="1"/>
              <a:t>Comenzo</a:t>
            </a:r>
            <a:r>
              <a:rPr lang="es-ES" sz="1600" i="1" dirty="0"/>
              <a:t>́ Todo (</a:t>
            </a:r>
            <a:r>
              <a:rPr lang="es-ES" sz="1600" i="1" dirty="0" err="1"/>
              <a:t>Génesis</a:t>
            </a:r>
            <a:r>
              <a:rPr lang="es-ES" sz="1600" i="1" dirty="0"/>
              <a:t>)</a:t>
            </a:r>
            <a:r>
              <a:rPr lang="es-ES" sz="1600" dirty="0"/>
              <a:t>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1992.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Otoño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2, Núm. 1.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110-120.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Jamieson</a:t>
            </a:r>
            <a:r>
              <a:rPr lang="es-ES" sz="1600" dirty="0"/>
              <a:t>, Roberto, A. R. </a:t>
            </a:r>
            <a:r>
              <a:rPr lang="es-ES" sz="1600" dirty="0" err="1"/>
              <a:t>Fausset</a:t>
            </a:r>
            <a:r>
              <a:rPr lang="es-ES" sz="1600" dirty="0"/>
              <a:t>, and David Brown. Comentario </a:t>
            </a:r>
            <a:r>
              <a:rPr lang="es-ES" sz="1600" dirty="0" err="1"/>
              <a:t>Exegético</a:t>
            </a:r>
            <a:r>
              <a:rPr lang="es-ES" sz="1600" dirty="0"/>
              <a:t> Y Explicativo de La Biblia - Tomo 1: El Antiguo Testamento. El Paso, TX: Casa Bautista de Publicaciones, 2003.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MacDonald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Print</a:t>
            </a:r>
            <a:r>
              <a:rPr lang="en-US" sz="16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Walvoord</a:t>
            </a:r>
            <a:r>
              <a:rPr lang="es-ES" sz="1600" dirty="0"/>
              <a:t>, John F., and Roy B. </a:t>
            </a:r>
            <a:r>
              <a:rPr lang="es-ES" sz="1600" dirty="0" err="1"/>
              <a:t>Zuck</a:t>
            </a:r>
            <a:r>
              <a:rPr lang="es-ES" sz="1600" dirty="0"/>
              <a:t>. El Conocimiento </a:t>
            </a:r>
            <a:r>
              <a:rPr lang="es-ES" sz="1600" dirty="0" err="1"/>
              <a:t>Bíblico</a:t>
            </a:r>
            <a:r>
              <a:rPr lang="es-ES" sz="1600" dirty="0"/>
              <a:t>, Un Comentario Expositivo: Antiguo Testamento, Tomo 1: </a:t>
            </a:r>
            <a:r>
              <a:rPr lang="es-ES" sz="1600" dirty="0" err="1"/>
              <a:t>Génesis-Números</a:t>
            </a:r>
            <a:r>
              <a:rPr lang="es-ES" sz="1600" dirty="0"/>
              <a:t>. Puebla,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A.C., 1996. </a:t>
            </a:r>
            <a:r>
              <a:rPr lang="es-ES" sz="1600" dirty="0" err="1"/>
              <a:t>Print</a:t>
            </a:r>
            <a:r>
              <a:rPr lang="es-ES" sz="1600" dirty="0"/>
              <a:t>. </a:t>
            </a:r>
            <a:endParaRPr lang="es-ES" sz="16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3"/>
              </a:rPr>
              <a:t>http://blog.lifeway.com/eblifewayadultos/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>
                <a:hlinkClick r:id="rId4"/>
              </a:rPr>
              <a:t>http</a:t>
            </a:r>
            <a:r>
              <a:rPr lang="es-PR" sz="1600" dirty="0">
                <a:hlinkClick r:id="rId4"/>
              </a:rPr>
              <a:t>://</a:t>
            </a:r>
            <a:r>
              <a:rPr lang="es-PR" sz="1600" dirty="0" smtClean="0">
                <a:hlinkClick r:id="rId4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5"/>
              </a:rPr>
              <a:t>http://</a:t>
            </a:r>
            <a:r>
              <a:rPr lang="en-US" sz="1600" dirty="0" smtClean="0">
                <a:hlinkClick r:id="rId5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332"/>
            <a:ext cx="9144000" cy="6867331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95300" y="306388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38150" y="1219200"/>
            <a:ext cx="8267700" cy="5212935"/>
          </a:xfrm>
          <a:solidFill>
            <a:srgbClr val="000000">
              <a:alpha val="50196"/>
            </a:srgb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Otoño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Para vencer:         Viva más allá de sus circunstancias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4: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Venza los tiempos difíciles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8 </a:t>
            </a:r>
            <a:r>
              <a:rPr lang="es-PR" sz="4000" kern="1200" dirty="0"/>
              <a:t>de </a:t>
            </a:r>
            <a:r>
              <a:rPr lang="es-PR" sz="4000" dirty="0" smtClean="0"/>
              <a:t>noviembre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(Génesis</a:t>
            </a:r>
            <a:r>
              <a:rPr lang="en-US" dirty="0" smtClean="0"/>
              <a:t> 41:28-36, 46-49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No deje de hacer aquello para lo cual Dios lo ha dotado.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9530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En pago por su pureza e integridad al negarse a las insinuaciones de la esposa de su amo, José terminó en la cárcel. </a:t>
            </a:r>
            <a:endParaRPr lang="en-US" sz="2800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600" y="4267200"/>
            <a:ext cx="8610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Aún allí Dios lo bendijo y le dio el favor del jefe de la cárcel.</a:t>
            </a:r>
          </a:p>
          <a:p>
            <a:r>
              <a:rPr lang="es-ES" sz="2800" dirty="0" smtClean="0"/>
              <a:t>Dos ex sirvientes de Faraón que habían caído en desgracia, también estaban encarcelados y tuvieron sueños inquietantes.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120" y="2057400"/>
            <a:ext cx="343114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608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9530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José, con la guía de Dios, interpretó esos sueños y solo pidió que uno de esos dos hombres, que pronto sería reincorporado </a:t>
            </a:r>
            <a:r>
              <a:rPr lang="es-ES" sz="2800" dirty="0"/>
              <a:t>al servicio de Faraón, se acordara de él cuando llegara ese día.</a:t>
            </a:r>
            <a:endParaRPr lang="en-US" sz="2800" dirty="0"/>
          </a:p>
          <a:p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120" y="2057400"/>
            <a:ext cx="343114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2814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Génesis 39:21-23; 40:5-8, 20-23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Génesis 39:21-23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“Pero Jehová estaba con José y le extendió su misericordia, y le dio gracia en los ojos del jefe de la cárcel. Y el jefe de la cárcel entregó en mano de José el cuidado de todos los presos que había en aquella prisión; todo lo que se hacía allí, él lo hacía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39:21-23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No </a:t>
            </a:r>
            <a:r>
              <a:rPr lang="es-ES" dirty="0"/>
              <a:t>necesitaba atender el jefe de la cárcel cosa alguna de las que estaban al cuidado de José, porque Jehová estaba con José, y lo que él hacía, Jehová lo prosperaba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Génesis 39:21-23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848377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103479</TotalTime>
  <Words>1354</Words>
  <Application>Microsoft Office PowerPoint</Application>
  <PresentationFormat>On-screen Show (4:3)</PresentationFormat>
  <Paragraphs>117</Paragraphs>
  <Slides>28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Pasaje bíblico</vt:lpstr>
      <vt:lpstr>Génesis 39:21-23</vt:lpstr>
      <vt:lpstr>Génesis 39:21-23</vt:lpstr>
      <vt:lpstr>Génesis 39:21-23</vt:lpstr>
      <vt:lpstr>Génesis 39:21-23</vt:lpstr>
      <vt:lpstr>Génesis 39:21-23</vt:lpstr>
      <vt:lpstr>Pasaje bíblico</vt:lpstr>
      <vt:lpstr>Génesis 40:5-8</vt:lpstr>
      <vt:lpstr>Génesis 40:5-8</vt:lpstr>
      <vt:lpstr>Génesis 40:5-8</vt:lpstr>
      <vt:lpstr>Génesis 40:5-8</vt:lpstr>
      <vt:lpstr>Pasaje bíblico</vt:lpstr>
      <vt:lpstr>Génesis 40:20-23</vt:lpstr>
      <vt:lpstr>Génesis 40:20-23</vt:lpstr>
      <vt:lpstr>Génesis 40:20-23</vt:lpstr>
      <vt:lpstr>Génesis 40:20-23</vt:lpstr>
      <vt:lpstr>Génesis 40:20-23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venza_el_ser_olvidado_110115</dc:title>
  <dc:creator>JRIVERA</dc:creator>
  <cp:lastModifiedBy>Ortega, Tito (ISB-GSO Inks &amp; Supplies Dev. Sect. Mgr.)</cp:lastModifiedBy>
  <cp:revision>4834</cp:revision>
  <cp:lastPrinted>2015-10-04T11:14:08Z</cp:lastPrinted>
  <dcterms:created xsi:type="dcterms:W3CDTF">2007-01-24T21:53:34Z</dcterms:created>
  <dcterms:modified xsi:type="dcterms:W3CDTF">2015-11-03T12:02:41Z</dcterms:modified>
</cp:coreProperties>
</file>