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5"/>
  </p:notesMasterIdLst>
  <p:handoutMasterIdLst>
    <p:handoutMasterId r:id="rId26"/>
  </p:handoutMasterIdLst>
  <p:sldIdLst>
    <p:sldId id="794" r:id="rId3"/>
    <p:sldId id="1294" r:id="rId4"/>
    <p:sldId id="804" r:id="rId5"/>
    <p:sldId id="1279" r:id="rId6"/>
    <p:sldId id="287" r:id="rId7"/>
    <p:sldId id="1295" r:id="rId8"/>
    <p:sldId id="1367" r:id="rId9"/>
    <p:sldId id="1319" r:id="rId10"/>
    <p:sldId id="1359" r:id="rId11"/>
    <p:sldId id="1368" r:id="rId12"/>
    <p:sldId id="1369" r:id="rId13"/>
    <p:sldId id="1370" r:id="rId14"/>
    <p:sldId id="1360" r:id="rId15"/>
    <p:sldId id="1283" r:id="rId16"/>
    <p:sldId id="1371" r:id="rId17"/>
    <p:sldId id="1361" r:id="rId18"/>
    <p:sldId id="1329" r:id="rId19"/>
    <p:sldId id="1372" r:id="rId20"/>
    <p:sldId id="1155" r:id="rId21"/>
    <p:sldId id="561" r:id="rId22"/>
    <p:sldId id="1133" r:id="rId23"/>
    <p:sldId id="908"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2" d="100"/>
          <a:sy n="72" d="100"/>
        </p:scale>
        <p:origin x="1182" y="6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1/18/2015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3580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71571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22</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hyperlink" Target="http://st-takla.org/Gallery/Bible/Illustrations.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
            <a:ext cx="9149628"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Invierno </a:t>
            </a:r>
            <a:r>
              <a:rPr kumimoji="0" lang="es-PR" sz="4400" b="0" i="0" u="none" strike="noStrike" kern="1200" cap="none" spc="0" normalizeH="0" baseline="0" noProof="0" dirty="0" smtClean="0">
                <a:ln>
                  <a:noFill/>
                </a:ln>
                <a:effectLst/>
                <a:uLnTx/>
                <a:uFillTx/>
                <a:latin typeface="+mj-lt"/>
                <a:ea typeface="+mj-ea"/>
                <a:cs typeface="+mj-cs"/>
              </a:rPr>
              <a:t>2014/Tema</a:t>
            </a:r>
            <a:r>
              <a:rPr lang="es-PR" sz="4400" dirty="0" smtClean="0">
                <a:latin typeface="+mj-lt"/>
              </a:rPr>
              <a:t>:           </a:t>
            </a:r>
            <a:r>
              <a:rPr lang="es-PR" sz="4400" cap="small" dirty="0" smtClean="0">
                <a:latin typeface="+mj-lt"/>
              </a:rPr>
              <a:t>Experimente la nueva vida en Cristo</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7: </a:t>
            </a:r>
            <a:r>
              <a:rPr lang="es-PR" sz="4400" cap="small" dirty="0" smtClean="0"/>
              <a:t>Una vida que no puedo vivir yo solo</a:t>
            </a:r>
            <a:endParaRPr lang="es-PR" sz="4400" cap="small" dirty="0" smtClean="0">
              <a:latin typeface="+mn-lt"/>
            </a:endParaRPr>
          </a:p>
          <a:p>
            <a:pPr marL="401638" indent="-234950" algn="ctr">
              <a:spcAft>
                <a:spcPts val="600"/>
              </a:spcAft>
              <a:buNone/>
            </a:pPr>
            <a:r>
              <a:rPr kumimoji="0" lang="es-PR" sz="3600" b="0" i="0" u="none" strike="noStrike" kern="1200" cap="none" spc="0" normalizeH="0" baseline="0" noProof="0" dirty="0" smtClean="0">
                <a:ln>
                  <a:noFill/>
                </a:ln>
                <a:effectLst/>
                <a:uLnTx/>
                <a:uFillTx/>
                <a:latin typeface="+mn-lt"/>
                <a:ea typeface="+mn-ea"/>
                <a:cs typeface="+mn-cs"/>
              </a:rPr>
              <a:t>11 de </a:t>
            </a:r>
            <a:r>
              <a:rPr lang="es-PR" sz="3600" dirty="0" smtClean="0">
                <a:latin typeface="+mn-lt"/>
                <a:cs typeface="+mn-cs"/>
              </a:rPr>
              <a:t>enero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a:t>
            </a:r>
            <a:r>
              <a:rPr lang="es-PR" sz="2800" dirty="0" smtClean="0"/>
              <a:t>Romanos 8:</a:t>
            </a:r>
            <a:r>
              <a:rPr lang="en-US" sz="2800" dirty="0" smtClean="0"/>
              <a:t>8-17, 26-27</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04800" y="2057400"/>
            <a:ext cx="4495800" cy="3731118"/>
          </a:xfrm>
        </p:spPr>
        <p:txBody>
          <a:bodyPr/>
          <a:lstStyle/>
          <a:p>
            <a:pPr marL="0" indent="0">
              <a:buNone/>
            </a:pPr>
            <a:r>
              <a:rPr lang="es-ES" dirty="0" smtClean="0"/>
              <a:t>“</a:t>
            </a:r>
            <a:r>
              <a:rPr lang="es-ES" dirty="0"/>
              <a:t>...</a:t>
            </a:r>
            <a:r>
              <a:rPr lang="es-ES" dirty="0" smtClean="0"/>
              <a:t>Y </a:t>
            </a:r>
            <a:r>
              <a:rPr lang="es-ES" dirty="0"/>
              <a:t>si alguno no tiene el Espíritu de Cristo, no es de él. Pero si Cristo está en vosotros, el cuerpo en verdad está muerto a causa del pecado, mas el espíritu vive a causa de la justicia</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8:8-13</a:t>
            </a:r>
            <a:endParaRPr lang="es-E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2209800"/>
            <a:ext cx="2463161" cy="3657600"/>
          </a:xfrm>
          <a:prstGeom prst="rect">
            <a:avLst/>
          </a:prstGeom>
        </p:spPr>
      </p:pic>
    </p:spTree>
    <p:extLst>
      <p:ext uri="{BB962C8B-B14F-4D97-AF65-F5344CB8AC3E}">
        <p14:creationId xmlns:p14="http://schemas.microsoft.com/office/powerpoint/2010/main" val="1502278125"/>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04800" y="2057400"/>
            <a:ext cx="4800600" cy="3731118"/>
          </a:xfrm>
        </p:spPr>
        <p:txBody>
          <a:bodyPr/>
          <a:lstStyle/>
          <a:p>
            <a:pPr marL="0" indent="0">
              <a:buNone/>
            </a:pPr>
            <a:r>
              <a:rPr lang="es-ES" dirty="0" smtClean="0"/>
              <a:t>“...Y </a:t>
            </a:r>
            <a:r>
              <a:rPr lang="es-ES" dirty="0"/>
              <a:t>si el Espíritu de aquel que levantó de los muertos a Jesús mora en vosotros, el que levantó de los muertos a Cristo Jesús vivificará también vuestros cuerpos mortales por su Espíritu que mora en vosotros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8:8-13</a:t>
            </a:r>
            <a:endParaRPr lang="es-E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2209800"/>
            <a:ext cx="2463161" cy="3657600"/>
          </a:xfrm>
          <a:prstGeom prst="rect">
            <a:avLst/>
          </a:prstGeom>
        </p:spPr>
      </p:pic>
    </p:spTree>
    <p:extLst>
      <p:ext uri="{BB962C8B-B14F-4D97-AF65-F5344CB8AC3E}">
        <p14:creationId xmlns:p14="http://schemas.microsoft.com/office/powerpoint/2010/main" val="615118688"/>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04800" y="2057400"/>
            <a:ext cx="4648200" cy="3731118"/>
          </a:xfrm>
        </p:spPr>
        <p:txBody>
          <a:bodyPr/>
          <a:lstStyle/>
          <a:p>
            <a:pPr marL="0" indent="0">
              <a:buNone/>
            </a:pPr>
            <a:r>
              <a:rPr lang="es-ES" dirty="0" smtClean="0"/>
              <a:t>“...Así </a:t>
            </a:r>
            <a:r>
              <a:rPr lang="es-ES" dirty="0"/>
              <a:t>que, hermanos, deudores somos, no a la carne, para que vivamos conforme a la carne; porque si vivís conforme a la carne, moriréis; mas si por el Espíritu hacéis morir las obras de la carne, viviréis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8:8-13</a:t>
            </a:r>
            <a:endParaRPr lang="es-E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2209800"/>
            <a:ext cx="2463161" cy="3657600"/>
          </a:xfrm>
          <a:prstGeom prst="rect">
            <a:avLst/>
          </a:prstGeom>
        </p:spPr>
      </p:pic>
    </p:spTree>
    <p:extLst>
      <p:ext uri="{BB962C8B-B14F-4D97-AF65-F5344CB8AC3E}">
        <p14:creationId xmlns:p14="http://schemas.microsoft.com/office/powerpoint/2010/main" val="123422567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 8</a:t>
            </a:r>
            <a:r>
              <a:rPr lang="en-US" sz="4800" dirty="0" smtClean="0">
                <a:latin typeface="David" panose="020E0502060401010101" pitchFamily="34" charset="-79"/>
                <a:cs typeface="David" panose="020E0502060401010101" pitchFamily="34" charset="-79"/>
              </a:rPr>
              <a:t>:14-17</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3"/>
          <p:cNvSpPr>
            <a:spLocks noGrp="1" noChangeArrowheads="1"/>
          </p:cNvSpPr>
          <p:nvPr>
            <p:ph type="title"/>
          </p:nvPr>
        </p:nvSpPr>
        <p:spPr>
          <a:xfrm>
            <a:off x="1600200" y="671512"/>
            <a:ext cx="6934201" cy="1004888"/>
          </a:xfrm>
        </p:spPr>
        <p:txBody>
          <a:bodyPr/>
          <a:lstStyle/>
          <a:p>
            <a:r>
              <a:rPr lang="es-ES" dirty="0" smtClean="0"/>
              <a:t>Romanos 8:14-17</a:t>
            </a:r>
            <a:endParaRPr lang="es-ES" dirty="0"/>
          </a:p>
        </p:txBody>
      </p:sp>
      <p:sp>
        <p:nvSpPr>
          <p:cNvPr id="327682" name="Rectangle 2"/>
          <p:cNvSpPr>
            <a:spLocks noGrp="1" noChangeArrowheads="1"/>
          </p:cNvSpPr>
          <p:nvPr>
            <p:ph idx="1"/>
          </p:nvPr>
        </p:nvSpPr>
        <p:spPr>
          <a:xfrm>
            <a:off x="228600" y="2057400"/>
            <a:ext cx="5257800" cy="3731118"/>
          </a:xfrm>
        </p:spPr>
        <p:txBody>
          <a:bodyPr/>
          <a:lstStyle/>
          <a:p>
            <a:pPr marL="0" indent="0">
              <a:buNone/>
            </a:pPr>
            <a:r>
              <a:rPr lang="es-ES" sz="2800" dirty="0" smtClean="0"/>
              <a:t>“</a:t>
            </a:r>
            <a:r>
              <a:rPr lang="es-ES" sz="2800" dirty="0"/>
              <a:t>Porque todos los que son guiados por el Espíritu de Dios, éstos son hijos de Dios. Pues no habéis recibido el espíritu de esclavitud para estar otra vez en temor, sino que habéis recibido el espíritu de adopción, por el cual clamamos: ¡Abba, Padre</a:t>
            </a:r>
            <a:r>
              <a:rPr lang="es-ES" sz="2800" dirty="0" smtClean="0"/>
              <a:t>!...”</a:t>
            </a:r>
            <a:endParaRPr lang="es-ES" sz="2800" dirty="0"/>
          </a:p>
        </p:txBody>
      </p:sp>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40054"/>
          <a:stretch/>
        </p:blipFill>
        <p:spPr>
          <a:xfrm>
            <a:off x="5719560" y="2133600"/>
            <a:ext cx="3003288" cy="3654918"/>
          </a:xfrm>
          <a:prstGeom prst="rect">
            <a:avLst/>
          </a:prstGeom>
        </p:spPr>
      </p:pic>
    </p:spTree>
    <p:extLst>
      <p:ext uri="{BB962C8B-B14F-4D97-AF65-F5344CB8AC3E}">
        <p14:creationId xmlns:p14="http://schemas.microsoft.com/office/powerpoint/2010/main" val="3436621919"/>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noChangeArrowheads="1"/>
          </p:cNvSpPr>
          <p:nvPr>
            <p:ph type="title"/>
          </p:nvPr>
        </p:nvSpPr>
        <p:spPr>
          <a:xfrm>
            <a:off x="1600200" y="671512"/>
            <a:ext cx="6934201" cy="1004888"/>
          </a:xfrm>
        </p:spPr>
        <p:txBody>
          <a:bodyPr/>
          <a:lstStyle/>
          <a:p>
            <a:r>
              <a:rPr lang="es-ES" dirty="0" smtClean="0"/>
              <a:t>Romanos 8:14-17</a:t>
            </a:r>
            <a:endParaRPr lang="es-ES" dirty="0"/>
          </a:p>
        </p:txBody>
      </p:sp>
      <p:sp>
        <p:nvSpPr>
          <p:cNvPr id="327682" name="Rectangle 2"/>
          <p:cNvSpPr>
            <a:spLocks noGrp="1" noChangeArrowheads="1"/>
          </p:cNvSpPr>
          <p:nvPr>
            <p:ph idx="1"/>
          </p:nvPr>
        </p:nvSpPr>
        <p:spPr>
          <a:xfrm>
            <a:off x="228600" y="2057400"/>
            <a:ext cx="5257800" cy="3731118"/>
          </a:xfrm>
        </p:spPr>
        <p:txBody>
          <a:bodyPr/>
          <a:lstStyle/>
          <a:p>
            <a:pPr marL="0" indent="0">
              <a:buNone/>
            </a:pPr>
            <a:r>
              <a:rPr lang="es-ES" sz="2800" dirty="0" smtClean="0"/>
              <a:t>“</a:t>
            </a:r>
            <a:r>
              <a:rPr lang="es-ES" sz="2800" dirty="0"/>
              <a:t>...</a:t>
            </a:r>
            <a:r>
              <a:rPr lang="es-ES" sz="2800" dirty="0" smtClean="0"/>
              <a:t>El </a:t>
            </a:r>
            <a:r>
              <a:rPr lang="es-ES" sz="2800" dirty="0"/>
              <a:t>Espíritu mismo da testimonio a nuestro espíritu, de que somos hijos de Dios. Y si hijos, también herederos; herederos de Dios y coherederos con Cristo, si es que padecemos juntamente con él, para que juntamente con él seamos glorificados</a:t>
            </a:r>
            <a:r>
              <a:rPr lang="es-ES" sz="2800" dirty="0" smtClean="0"/>
              <a:t>.”</a:t>
            </a:r>
            <a:endParaRPr lang="es-ES" sz="2800" dirty="0"/>
          </a:p>
        </p:txBody>
      </p:sp>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40054"/>
          <a:stretch/>
        </p:blipFill>
        <p:spPr>
          <a:xfrm>
            <a:off x="5719560" y="2133600"/>
            <a:ext cx="3003288" cy="3654918"/>
          </a:xfrm>
          <a:prstGeom prst="rect">
            <a:avLst/>
          </a:prstGeom>
        </p:spPr>
      </p:pic>
    </p:spTree>
    <p:extLst>
      <p:ext uri="{BB962C8B-B14F-4D97-AF65-F5344CB8AC3E}">
        <p14:creationId xmlns:p14="http://schemas.microsoft.com/office/powerpoint/2010/main" val="316846489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 8</a:t>
            </a:r>
            <a:r>
              <a:rPr lang="en-US" sz="4800" dirty="0" smtClean="0">
                <a:latin typeface="David" panose="020E0502060401010101" pitchFamily="34" charset="-79"/>
                <a:cs typeface="David" panose="020E0502060401010101" pitchFamily="34" charset="-79"/>
              </a:rPr>
              <a:t>:26-27</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3668212465"/>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1" y="2057400"/>
            <a:ext cx="4800599" cy="3731118"/>
          </a:xfrm>
        </p:spPr>
        <p:txBody>
          <a:bodyPr/>
          <a:lstStyle/>
          <a:p>
            <a:pPr marL="0" indent="0">
              <a:buNone/>
            </a:pPr>
            <a:r>
              <a:rPr lang="es-ES" sz="2800" dirty="0"/>
              <a:t>“Y de igual manera el Espíritu nos ayuda en nuestra debilidad; pues qué hemos de pedir como conviene, no lo sabemos, pero el Espíritu mismo intercede por nosotros con gemidos indecibles</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8:26-27</a:t>
            </a:r>
            <a:endParaRPr lang="es-E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40960"/>
          <a:stretch/>
        </p:blipFill>
        <p:spPr>
          <a:xfrm>
            <a:off x="5105400" y="2162735"/>
            <a:ext cx="3514724" cy="3957077"/>
          </a:xfrm>
          <a:prstGeom prst="rect">
            <a:avLst/>
          </a:prstGeom>
        </p:spPr>
      </p:pic>
    </p:spTree>
    <p:extLst>
      <p:ext uri="{BB962C8B-B14F-4D97-AF65-F5344CB8AC3E}">
        <p14:creationId xmlns:p14="http://schemas.microsoft.com/office/powerpoint/2010/main" val="2851713319"/>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1" y="2057400"/>
            <a:ext cx="4800599" cy="3731118"/>
          </a:xfrm>
        </p:spPr>
        <p:txBody>
          <a:bodyPr/>
          <a:lstStyle/>
          <a:p>
            <a:pPr marL="0" indent="0">
              <a:buNone/>
            </a:pPr>
            <a:r>
              <a:rPr lang="es-ES" sz="2800" dirty="0" smtClean="0"/>
              <a:t>“</a:t>
            </a:r>
            <a:r>
              <a:rPr lang="es-ES" sz="2800" dirty="0"/>
              <a:t>...</a:t>
            </a:r>
            <a:r>
              <a:rPr lang="es-ES" sz="2800" dirty="0" smtClean="0"/>
              <a:t>Mas </a:t>
            </a:r>
            <a:r>
              <a:rPr lang="es-ES" sz="2800" dirty="0"/>
              <a:t>el que escudriña los corazones sabe cuál es la intención del Espíritu, porque conforme a la voluntad de Dios </a:t>
            </a:r>
            <a:r>
              <a:rPr lang="es-ES" sz="2800" dirty="0" smtClean="0"/>
              <a:t>intercede por los santos.”</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8:26-27</a:t>
            </a:r>
            <a:endParaRPr lang="es-E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40960"/>
          <a:stretch/>
        </p:blipFill>
        <p:spPr>
          <a:xfrm>
            <a:off x="5105400" y="2162735"/>
            <a:ext cx="3514724" cy="3957077"/>
          </a:xfrm>
          <a:prstGeom prst="rect">
            <a:avLst/>
          </a:prstGeom>
        </p:spPr>
      </p:pic>
    </p:spTree>
    <p:extLst>
      <p:ext uri="{BB962C8B-B14F-4D97-AF65-F5344CB8AC3E}">
        <p14:creationId xmlns:p14="http://schemas.microsoft.com/office/powerpoint/2010/main" val="112235088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114800"/>
          </a:xfrm>
        </p:spPr>
        <p:txBody>
          <a:bodyPr/>
          <a:lstStyle/>
          <a:p>
            <a:r>
              <a:rPr lang="es-ES" dirty="0" smtClean="0"/>
              <a:t>Aquellos en quienes mora el </a:t>
            </a:r>
            <a:r>
              <a:rPr lang="es-ES" dirty="0" err="1" smtClean="0"/>
              <a:t>Esp</a:t>
            </a:r>
            <a:r>
              <a:rPr lang="en-US" dirty="0" err="1" smtClean="0"/>
              <a:t>íritu</a:t>
            </a:r>
            <a:r>
              <a:rPr lang="en-US" dirty="0" smtClean="0"/>
              <a:t> Santo, </a:t>
            </a:r>
            <a:r>
              <a:rPr lang="en-US" dirty="0" err="1" smtClean="0"/>
              <a:t>viven</a:t>
            </a:r>
            <a:r>
              <a:rPr lang="en-US" dirty="0" smtClean="0"/>
              <a:t> </a:t>
            </a:r>
            <a:r>
              <a:rPr lang="en-US" dirty="0" err="1" smtClean="0"/>
              <a:t>según</a:t>
            </a:r>
            <a:r>
              <a:rPr lang="en-US" dirty="0" smtClean="0"/>
              <a:t> el </a:t>
            </a:r>
            <a:r>
              <a:rPr lang="en-US" dirty="0" err="1" smtClean="0"/>
              <a:t>Espíritu</a:t>
            </a:r>
            <a:r>
              <a:rPr lang="es-ES" dirty="0" smtClean="0"/>
              <a:t>.</a:t>
            </a:r>
          </a:p>
          <a:p>
            <a:r>
              <a:rPr lang="es-PR" dirty="0" smtClean="0"/>
              <a:t>El Espíritu testifica a nuestro espíritu que somos hijos de Dios</a:t>
            </a:r>
            <a:r>
              <a:rPr lang="es-ES" dirty="0" smtClean="0"/>
              <a:t>.</a:t>
            </a:r>
          </a:p>
          <a:p>
            <a:r>
              <a:rPr lang="es-ES" dirty="0" smtClean="0"/>
              <a:t>El Espíritu Santo nos fortalece e intercede por nosotros.</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19</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20981" r="2972"/>
          <a:stretch/>
        </p:blipFill>
        <p:spPr>
          <a:xfrm>
            <a:off x="4648200" y="1198280"/>
            <a:ext cx="4495800" cy="5202520"/>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6666" b="45556"/>
          <a:stretch/>
        </p:blipFill>
        <p:spPr>
          <a:xfrm>
            <a:off x="0" y="0"/>
            <a:ext cx="4649513" cy="4343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93333" r="46992"/>
          <a:stretch/>
        </p:blipFill>
        <p:spPr>
          <a:xfrm>
            <a:off x="0" y="5715000"/>
            <a:ext cx="4648200" cy="1143000"/>
          </a:xfrm>
          <a:prstGeom prst="rect">
            <a:avLst/>
          </a:prstGeom>
        </p:spPr>
      </p:pic>
      <p:pic>
        <p:nvPicPr>
          <p:cNvPr id="12" name="Picture 11"/>
          <p:cNvPicPr>
            <a:picLocks noChangeAspect="1"/>
          </p:cNvPicPr>
          <p:nvPr/>
        </p:nvPicPr>
        <p:blipFill>
          <a:blip r:embed="rId5">
            <a:duotone>
              <a:schemeClr val="accent3">
                <a:shade val="45000"/>
                <a:satMod val="135000"/>
              </a:schemeClr>
              <a:prstClr val="white"/>
            </a:duotone>
          </a:blip>
          <a:stretch>
            <a:fillRect/>
          </a:stretch>
        </p:blipFill>
        <p:spPr>
          <a:xfrm>
            <a:off x="0" y="6400800"/>
            <a:ext cx="9163050" cy="458787"/>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91244" t="93333" r="1804" b="3111"/>
          <a:stretch/>
        </p:blipFill>
        <p:spPr>
          <a:xfrm>
            <a:off x="3971925" y="5783393"/>
            <a:ext cx="609600" cy="609600"/>
          </a:xfrm>
          <a:prstGeom prst="rect">
            <a:avLst/>
          </a:prstGeom>
        </p:spPr>
      </p:pic>
      <p:pic>
        <p:nvPicPr>
          <p:cNvPr id="10" name="Picture 9"/>
          <p:cNvPicPr>
            <a:picLocks noChangeAspect="1"/>
          </p:cNvPicPr>
          <p:nvPr/>
        </p:nvPicPr>
        <p:blipFill rotWithShape="1">
          <a:blip r:embed="rId6"/>
          <a:srcRect l="28572" t="29429" r="14762" b="10380"/>
          <a:stretch/>
        </p:blipFill>
        <p:spPr>
          <a:xfrm>
            <a:off x="4648200" y="1198280"/>
            <a:ext cx="4478694" cy="2973251"/>
          </a:xfrm>
          <a:prstGeom prst="rect">
            <a:avLst/>
          </a:prstGeom>
        </p:spPr>
      </p:pic>
      <p:pic>
        <p:nvPicPr>
          <p:cNvPr id="11" name="Picture 10"/>
          <p:cNvPicPr>
            <a:picLocks noChangeAspect="1"/>
          </p:cNvPicPr>
          <p:nvPr/>
        </p:nvPicPr>
        <p:blipFill rotWithShape="1">
          <a:blip r:embed="rId7"/>
          <a:srcRect l="28521" t="33239" r="13808" b="23333"/>
          <a:stretch/>
        </p:blipFill>
        <p:spPr>
          <a:xfrm>
            <a:off x="4648200" y="4284784"/>
            <a:ext cx="4495800" cy="2116016"/>
          </a:xfrm>
          <a:prstGeom prst="rect">
            <a:avLst/>
          </a:prstGeom>
        </p:spPr>
      </p:pic>
    </p:spTree>
    <p:extLst>
      <p:ext uri="{BB962C8B-B14F-4D97-AF65-F5344CB8AC3E}">
        <p14:creationId xmlns:p14="http://schemas.microsoft.com/office/powerpoint/2010/main" val="3814318173"/>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20</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46313"/>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Invierno 2014-15,</a:t>
            </a:r>
            <a:r>
              <a:rPr lang="es-PR" sz="1600" i="1" dirty="0" smtClean="0"/>
              <a:t>  </a:t>
            </a:r>
            <a:r>
              <a:rPr lang="es-PR" sz="1600" dirty="0" smtClean="0"/>
              <a:t>Vol. 1, Núm. 2.</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86-99.</a:t>
            </a:r>
          </a:p>
          <a:p>
            <a:pPr marL="342900" lvl="1" indent="-342900">
              <a:lnSpc>
                <a:spcPct val="90000"/>
              </a:lnSpc>
              <a:spcAft>
                <a:spcPts val="1200"/>
              </a:spcAft>
              <a:buClr>
                <a:schemeClr val="folHlink"/>
              </a:buClr>
              <a:buSzPct val="60000"/>
              <a:buNone/>
            </a:pPr>
            <a:r>
              <a:rPr lang="es-ES" sz="1600" dirty="0" err="1"/>
              <a:t>Porter</a:t>
            </a:r>
            <a:r>
              <a:rPr lang="es-ES" sz="1600" dirty="0"/>
              <a:t>, Rafael. Estudios </a:t>
            </a:r>
            <a:r>
              <a:rPr lang="es-ES" sz="1600" dirty="0" err="1"/>
              <a:t>Bı́blicos</a:t>
            </a:r>
            <a:r>
              <a:rPr lang="es-ES" sz="1600" dirty="0"/>
              <a:t> ELA: Salvos por la fe (Romanos parte I). Puebla, </a:t>
            </a:r>
            <a:r>
              <a:rPr lang="es-ES" sz="1600" dirty="0" err="1" smtClean="0"/>
              <a:t>México</a:t>
            </a:r>
            <a:r>
              <a:rPr lang="es-ES" sz="1600" dirty="0"/>
              <a:t>: Ediciones Las </a:t>
            </a:r>
            <a:r>
              <a:rPr lang="es-ES" sz="1600" dirty="0" err="1"/>
              <a:t>Américas</a:t>
            </a:r>
            <a:r>
              <a:rPr lang="es-ES" sz="1600" dirty="0"/>
              <a:t>, A. C., 1987</a:t>
            </a:r>
            <a:r>
              <a:rPr lang="es-ES" sz="1600" dirty="0" smtClean="0"/>
              <a:t>.</a:t>
            </a:r>
            <a:endParaRPr lang="es-PR" sz="1600" dirty="0" smtClean="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60" y="0"/>
            <a:ext cx="8921879" cy="6858000"/>
          </a:xfrm>
          <a:prstGeom prst="rect">
            <a:avLst/>
          </a:prstGeom>
        </p:spPr>
      </p:pic>
      <p:sp>
        <p:nvSpPr>
          <p:cNvPr id="16386" name="Rectangle 2"/>
          <p:cNvSpPr>
            <a:spLocks noGrp="1" noChangeArrowheads="1"/>
          </p:cNvSpPr>
          <p:nvPr>
            <p:ph type="title"/>
          </p:nvPr>
        </p:nvSpPr>
        <p:spPr>
          <a:xfrm>
            <a:off x="742808" y="3048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876300"/>
            <a:ext cx="7705531" cy="56007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Invierno</a:t>
            </a:r>
            <a:r>
              <a:rPr lang="es-PR" sz="4400" kern="1200" dirty="0" smtClean="0">
                <a:solidFill>
                  <a:schemeClr val="bg1"/>
                </a:solidFill>
              </a:rPr>
              <a:t> 2014-15/Tema</a:t>
            </a:r>
            <a:r>
              <a:rPr lang="es-PR" sz="4400" dirty="0" smtClean="0">
                <a:solidFill>
                  <a:schemeClr val="bg1"/>
                </a:solidFill>
              </a:rPr>
              <a:t>: </a:t>
            </a:r>
            <a:r>
              <a:rPr lang="es-PR" sz="4400" cap="small" dirty="0" smtClean="0">
                <a:solidFill>
                  <a:schemeClr val="bg1"/>
                </a:solidFill>
              </a:rPr>
              <a:t>Preguntas reales que hacen las personas</a:t>
            </a:r>
            <a:endParaRPr lang="es-PR" sz="4400" kern="1200" cap="small" dirty="0">
              <a:solidFill>
                <a:schemeClr val="bg1"/>
              </a:solidFill>
            </a:endParaRPr>
          </a:p>
          <a:p>
            <a:pPr marL="401638" indent="-234950" algn="ctr">
              <a:spcAft>
                <a:spcPts val="600"/>
              </a:spcAft>
              <a:buNone/>
            </a:pPr>
            <a:r>
              <a:rPr lang="es-PR" sz="4000" cap="small" dirty="0" smtClean="0">
                <a:solidFill>
                  <a:schemeClr val="bg1"/>
                </a:solidFill>
              </a:rPr>
              <a:t>Sesión</a:t>
            </a:r>
            <a:r>
              <a:rPr lang="en-US" sz="4000" cap="small" dirty="0" smtClean="0">
                <a:solidFill>
                  <a:schemeClr val="bg1"/>
                </a:solidFill>
              </a:rPr>
              <a:t> 8: </a:t>
            </a:r>
            <a:r>
              <a:rPr lang="es-PR" sz="4000" cap="small" dirty="0" smtClean="0">
                <a:solidFill>
                  <a:schemeClr val="bg1"/>
                </a:solidFill>
              </a:rPr>
              <a:t>¿Toda vida es sagrada?</a:t>
            </a:r>
          </a:p>
          <a:p>
            <a:pPr marL="401638" indent="-234950" algn="ctr">
              <a:spcAft>
                <a:spcPts val="600"/>
              </a:spcAft>
              <a:buNone/>
            </a:pPr>
            <a:r>
              <a:rPr lang="es-PR" sz="4000" kern="1200" dirty="0" smtClean="0">
                <a:solidFill>
                  <a:schemeClr val="bg1"/>
                </a:solidFill>
              </a:rPr>
              <a:t>25 </a:t>
            </a:r>
            <a:r>
              <a:rPr lang="es-PR" sz="4000" kern="1200" dirty="0">
                <a:solidFill>
                  <a:schemeClr val="bg1"/>
                </a:solidFill>
              </a:rPr>
              <a:t>de </a:t>
            </a:r>
            <a:r>
              <a:rPr lang="es-PR" sz="4000" dirty="0" smtClean="0">
                <a:solidFill>
                  <a:schemeClr val="bg1"/>
                </a:solidFill>
              </a:rPr>
              <a:t>enero </a:t>
            </a:r>
            <a:r>
              <a:rPr lang="es-PR" sz="4000" kern="1200" dirty="0">
                <a:solidFill>
                  <a:schemeClr val="bg1"/>
                </a:solidFill>
              </a:rPr>
              <a:t>de </a:t>
            </a:r>
            <a:r>
              <a:rPr lang="es-PR" sz="4000" kern="1200" dirty="0" smtClean="0">
                <a:solidFill>
                  <a:schemeClr val="bg1"/>
                </a:solidFill>
              </a:rPr>
              <a:t>2015</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err="1" smtClean="0">
                <a:solidFill>
                  <a:schemeClr val="bg1"/>
                </a:solidFill>
              </a:rPr>
              <a:t>Salmos</a:t>
            </a:r>
            <a:r>
              <a:rPr lang="en-US" dirty="0" smtClean="0">
                <a:solidFill>
                  <a:schemeClr val="bg1"/>
                </a:solidFill>
              </a:rPr>
              <a:t> 139:1-6, 13-18</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22</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El Espíritu Santo de Dios vive en nosotros y nos da poder.</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1985962"/>
            <a:ext cx="4953000" cy="3957638"/>
          </a:xfrm>
          <a:solidFill>
            <a:schemeClr val="bg1">
              <a:alpha val="45000"/>
            </a:schemeClr>
          </a:solidFill>
        </p:spPr>
        <p:txBody>
          <a:bodyPr>
            <a:noAutofit/>
          </a:bodyPr>
          <a:lstStyle/>
          <a:p>
            <a:pPr>
              <a:spcBef>
                <a:spcPts val="0"/>
              </a:spcBef>
            </a:pPr>
            <a:r>
              <a:rPr lang="es-ES" sz="2800" dirty="0"/>
              <a:t>Así como no podemos salvarnos a nosotros mismos, tampoco podemos vivir la vida cristiana solos. </a:t>
            </a:r>
            <a:r>
              <a:rPr lang="es-ES" sz="2800" dirty="0" smtClean="0"/>
              <a:t>Jesucristo </a:t>
            </a:r>
            <a:r>
              <a:rPr lang="es-ES" sz="2800" dirty="0"/>
              <a:t>vino a vivir en nosotros por medio de la presencia y el poder de Su Santo Espíritu. </a:t>
            </a:r>
            <a:endParaRPr lang="es-ES" sz="2800" dirty="0" smtClean="0"/>
          </a:p>
          <a:p>
            <a:pPr>
              <a:spcBef>
                <a:spcPts val="0"/>
              </a:spcBef>
            </a:pPr>
            <a:endParaRPr lang="es-ES"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228600" y="5410200"/>
            <a:ext cx="8410576" cy="1219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pPr>
            <a:r>
              <a:rPr lang="es-ES" sz="2800" dirty="0"/>
              <a:t>Él es quien </a:t>
            </a:r>
            <a:r>
              <a:rPr lang="es-ES" sz="2800" dirty="0" smtClean="0"/>
              <a:t>nos </a:t>
            </a:r>
            <a:r>
              <a:rPr lang="es-ES" sz="2800" dirty="0"/>
              <a:t>da poder para pararnos firmes contra el pecado, para andar rectamente y para vivir cada aspecto de la vida para Su gloria.</a:t>
            </a:r>
          </a:p>
        </p:txBody>
      </p:sp>
    </p:spTree>
    <p:extLst>
      <p:ext uri="{BB962C8B-B14F-4D97-AF65-F5344CB8AC3E}">
        <p14:creationId xmlns:p14="http://schemas.microsoft.com/office/powerpoint/2010/main" val="36417456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a:t>
            </a:r>
            <a:r>
              <a:rPr lang="en-US" sz="4800" dirty="0" smtClean="0">
                <a:latin typeface="David" panose="020E0502060401010101" pitchFamily="34" charset="-79"/>
                <a:cs typeface="David" panose="020E0502060401010101" pitchFamily="34" charset="-79"/>
              </a:rPr>
              <a:t> 8:8-17, 26-27</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Contexto</a:t>
            </a:r>
            <a:endParaRPr lang="es-PR" dirty="0"/>
          </a:p>
        </p:txBody>
      </p:sp>
      <p:sp>
        <p:nvSpPr>
          <p:cNvPr id="3" name="Content Placeholder 2"/>
          <p:cNvSpPr>
            <a:spLocks noGrp="1"/>
          </p:cNvSpPr>
          <p:nvPr>
            <p:ph idx="1"/>
          </p:nvPr>
        </p:nvSpPr>
        <p:spPr>
          <a:xfrm>
            <a:off x="152399" y="2057400"/>
            <a:ext cx="4495801" cy="4643438"/>
          </a:xfrm>
        </p:spPr>
        <p:txBody>
          <a:bodyPr/>
          <a:lstStyle/>
          <a:p>
            <a:r>
              <a:rPr lang="es-ES" dirty="0"/>
              <a:t>Romanos 7 nos muestra el conflicto de la lucha continua contra el pecado en nuestra vida y el poder y la obra de Cristo en esta</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95800" y="2209800"/>
            <a:ext cx="3962399" cy="2980159"/>
          </a:xfrm>
          <a:prstGeom prst="rect">
            <a:avLst/>
          </a:prstGeom>
        </p:spPr>
      </p:pic>
    </p:spTree>
    <p:extLst>
      <p:ext uri="{BB962C8B-B14F-4D97-AF65-F5344CB8AC3E}">
        <p14:creationId xmlns:p14="http://schemas.microsoft.com/office/powerpoint/2010/main" val="33409681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Contexto</a:t>
            </a:r>
          </a:p>
        </p:txBody>
      </p:sp>
      <p:sp>
        <p:nvSpPr>
          <p:cNvPr id="3" name="Content Placeholder 2"/>
          <p:cNvSpPr>
            <a:spLocks noGrp="1"/>
          </p:cNvSpPr>
          <p:nvPr>
            <p:ph idx="1"/>
          </p:nvPr>
        </p:nvSpPr>
        <p:spPr>
          <a:xfrm>
            <a:off x="152399" y="2057400"/>
            <a:ext cx="4495801" cy="4643438"/>
          </a:xfrm>
        </p:spPr>
        <p:txBody>
          <a:bodyPr/>
          <a:lstStyle/>
          <a:p>
            <a:r>
              <a:rPr lang="es-ES" dirty="0" smtClean="0"/>
              <a:t>Romanos </a:t>
            </a:r>
            <a:r>
              <a:rPr lang="es-ES" dirty="0"/>
              <a:t>8 nos muestra que la “ley” del Espíritu </a:t>
            </a:r>
            <a:r>
              <a:rPr lang="es-ES" dirty="0" smtClean="0"/>
              <a:t>funciona. </a:t>
            </a:r>
          </a:p>
          <a:p>
            <a:r>
              <a:rPr lang="es-ES" dirty="0" smtClean="0"/>
              <a:t>En </a:t>
            </a:r>
            <a:r>
              <a:rPr lang="es-ES" dirty="0"/>
              <a:t>este capítulo vemos los beneficios que experimentamos gracias a la presencia del Espíritu Santo en nuestra vida.</a:t>
            </a: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59800" y="2245518"/>
            <a:ext cx="3750799" cy="3855240"/>
          </a:xfrm>
          <a:prstGeom prst="rect">
            <a:avLst/>
          </a:prstGeom>
        </p:spPr>
      </p:pic>
    </p:spTree>
    <p:extLst>
      <p:ext uri="{BB962C8B-B14F-4D97-AF65-F5344CB8AC3E}">
        <p14:creationId xmlns:p14="http://schemas.microsoft.com/office/powerpoint/2010/main" val="1614966333"/>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 8</a:t>
            </a:r>
            <a:r>
              <a:rPr lang="en-US" sz="4800" dirty="0" smtClean="0">
                <a:latin typeface="David" panose="020E0502060401010101" pitchFamily="34" charset="-79"/>
                <a:cs typeface="David" panose="020E0502060401010101" pitchFamily="34" charset="-79"/>
              </a:rPr>
              <a:t>:8-13</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04800" y="2057400"/>
            <a:ext cx="4495800" cy="3731118"/>
          </a:xfrm>
        </p:spPr>
        <p:txBody>
          <a:bodyPr/>
          <a:lstStyle/>
          <a:p>
            <a:pPr marL="0" indent="0">
              <a:buNone/>
            </a:pPr>
            <a:r>
              <a:rPr lang="es-ES" dirty="0"/>
              <a:t>“y los que viven según la carne no pueden agradar a Dios. Mas vosotros no vivís según la carne, sino según el Espíritu, si es que el Espíritu de Dios mora en vosotros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8:8-13</a:t>
            </a:r>
            <a:endParaRPr lang="es-E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2209800"/>
            <a:ext cx="2463161" cy="3657600"/>
          </a:xfrm>
          <a:prstGeom prst="rect">
            <a:avLst/>
          </a:prstGeom>
        </p:spPr>
      </p:pic>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93201</TotalTime>
  <Words>759</Words>
  <Application>Microsoft Office PowerPoint</Application>
  <PresentationFormat>On-screen Show (4:3)</PresentationFormat>
  <Paragraphs>82</Paragraphs>
  <Slides>22</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David</vt:lpstr>
      <vt:lpstr>Tahoma</vt:lpstr>
      <vt:lpstr>Wingdings</vt:lpstr>
      <vt:lpstr>Blends</vt:lpstr>
      <vt:lpstr>1_Office Theme</vt:lpstr>
      <vt:lpstr>PowerPoint Presentation</vt:lpstr>
      <vt:lpstr>PowerPoint Presentation</vt:lpstr>
      <vt:lpstr>El asunto</vt:lpstr>
      <vt:lpstr>Aplicación para mi vida</vt:lpstr>
      <vt:lpstr>Pasaje bíblico</vt:lpstr>
      <vt:lpstr>Contexto</vt:lpstr>
      <vt:lpstr>Contexto</vt:lpstr>
      <vt:lpstr>Pasaje bíblico</vt:lpstr>
      <vt:lpstr>Romanos 8:8-13</vt:lpstr>
      <vt:lpstr>Romanos 8:8-13</vt:lpstr>
      <vt:lpstr>Romanos 8:8-13</vt:lpstr>
      <vt:lpstr>Romanos 8:8-13</vt:lpstr>
      <vt:lpstr>Pasaje bíblico</vt:lpstr>
      <vt:lpstr>Romanos 8:14-17</vt:lpstr>
      <vt:lpstr>Romanos 8:14-17</vt:lpstr>
      <vt:lpstr>Pasaje bíblico</vt:lpstr>
      <vt:lpstr>Romanos 8:26-27</vt:lpstr>
      <vt:lpstr>Romanos 8:26-27</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una_vida_que_no_puedo_vivir_yo_solo_011115</dc:title>
  <dc:creator>JRIVERA</dc:creator>
  <cp:lastModifiedBy>Tito Ortega</cp:lastModifiedBy>
  <cp:revision>4387</cp:revision>
  <dcterms:created xsi:type="dcterms:W3CDTF">2007-01-24T21:53:34Z</dcterms:created>
  <dcterms:modified xsi:type="dcterms:W3CDTF">2015-01-18T20:41:43Z</dcterms:modified>
</cp:coreProperties>
</file>