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3"/>
  </p:notesMasterIdLst>
  <p:handoutMasterIdLst>
    <p:handoutMasterId r:id="rId24"/>
  </p:handoutMasterIdLst>
  <p:sldIdLst>
    <p:sldId id="794" r:id="rId3"/>
    <p:sldId id="1294" r:id="rId4"/>
    <p:sldId id="804" r:id="rId5"/>
    <p:sldId id="1279" r:id="rId6"/>
    <p:sldId id="287" r:id="rId7"/>
    <p:sldId id="1295" r:id="rId8"/>
    <p:sldId id="1363" r:id="rId9"/>
    <p:sldId id="1319" r:id="rId10"/>
    <p:sldId id="1359" r:id="rId11"/>
    <p:sldId id="1364" r:id="rId12"/>
    <p:sldId id="1360" r:id="rId13"/>
    <p:sldId id="1283" r:id="rId14"/>
    <p:sldId id="1365" r:id="rId15"/>
    <p:sldId id="1361" r:id="rId16"/>
    <p:sldId id="1329" r:id="rId17"/>
    <p:sldId id="1366" r:id="rId18"/>
    <p:sldId id="1155" r:id="rId19"/>
    <p:sldId id="561" r:id="rId20"/>
    <p:sldId id="1133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15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://st-takla.org/Gallery/Bible/Illustrations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2014/Tema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Experimente la nueva vida en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5: </a:t>
            </a:r>
            <a:r>
              <a:rPr lang="es-PR" sz="4400" cap="small" dirty="0" smtClean="0"/>
              <a:t>Una identidad que debo adoptar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4 de </a:t>
            </a:r>
            <a:r>
              <a:rPr lang="es-PR" sz="3600" dirty="0" smtClean="0">
                <a:latin typeface="+mn-lt"/>
                <a:cs typeface="+mn-cs"/>
              </a:rPr>
              <a:t>enero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s-PR" sz="2800" dirty="0" smtClean="0"/>
              <a:t>Romanos 6:</a:t>
            </a:r>
            <a:r>
              <a:rPr lang="en-US" sz="2800" dirty="0" smtClean="0"/>
              <a:t>8-18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648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 </a:t>
            </a:r>
            <a:r>
              <a:rPr lang="es-ES" dirty="0"/>
              <a:t>en cuanto murió, al pecado murió una vez por todas; mas en cuanto vive, para Dios vive. Así también vosotros consideraos muertos al pecado, pero vivos para Dios en Cristo Jesús, Señor nuestro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6:8-11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t="-452" r="1893" b="452"/>
          <a:stretch/>
        </p:blipFill>
        <p:spPr>
          <a:xfrm>
            <a:off x="4876800" y="2194171"/>
            <a:ext cx="39624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82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6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:12-14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6:12-14</a:t>
            </a:r>
            <a:endParaRPr lang="es-E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5257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“No reine, pues, el pecado en vuestro cuerpo mortal, de modo que lo obedezcáis en sus concupiscencias; ni tampoco presentéis vuestros miembros al pecado como instrumentos de </a:t>
            </a:r>
            <a:r>
              <a:rPr lang="es-ES" sz="2800" dirty="0" smtClean="0"/>
              <a:t>iniquidad...”</a:t>
            </a:r>
            <a:endParaRPr lang="es-ES" sz="2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15555" r="28332" b="14444"/>
          <a:stretch/>
        </p:blipFill>
        <p:spPr>
          <a:xfrm>
            <a:off x="5486400" y="2165084"/>
            <a:ext cx="33092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1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6:12-14</a:t>
            </a:r>
            <a:endParaRPr lang="es-E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2057400"/>
            <a:ext cx="49530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sino </a:t>
            </a:r>
            <a:r>
              <a:rPr lang="es-ES" sz="2800" dirty="0"/>
              <a:t>presentaos vosotros mismos a Dios como vivos de entre los muertos, y vuestros miembros a Dios como instrumentos de justicia. Porque el pecado no se enseñoreará de vosotros; pues no estáis bajo la ley, sino bajo la gracia</a:t>
            </a:r>
            <a:r>
              <a:rPr lang="es-ES" sz="2800" dirty="0" smtClean="0"/>
              <a:t>.”</a:t>
            </a:r>
            <a:endParaRPr lang="es-ES" sz="28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15555" r="28332" b="14444"/>
          <a:stretch/>
        </p:blipFill>
        <p:spPr>
          <a:xfrm>
            <a:off x="5486400" y="2165084"/>
            <a:ext cx="33092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53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6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:15-18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124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8005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“¿Qué, pues? ¿Pecaremos, porque no estamos bajo la ley, sino bajo la gracia? En ninguna manera</a:t>
            </a:r>
            <a:r>
              <a:rPr lang="es-ES" sz="2800" dirty="0" smtClean="0"/>
              <a:t>. ¿</a:t>
            </a:r>
            <a:r>
              <a:rPr lang="es-ES" sz="2800" dirty="0"/>
              <a:t>No sabéis que si os sometéis a alguien como esclavos para obedecerle, sois esclavos de aquel a quien obedecéis, sea del pecado para muerte, o sea de la obediencia para justicia</a:t>
            </a:r>
            <a:r>
              <a:rPr lang="es-ES" sz="2800" dirty="0" smtClean="0"/>
              <a:t>? ...”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6:15-18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14563"/>
            <a:ext cx="29908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13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057400"/>
            <a:ext cx="4800599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es-ES" sz="2800" dirty="0"/>
              <a:t>...</a:t>
            </a:r>
            <a:r>
              <a:rPr lang="es-ES" sz="2800" dirty="0" smtClean="0"/>
              <a:t>Pero gracias a Dios, que aunque erais esclavos del pecado, habéis obedecido de corazón a aquella forma de doctrina a la cual fuisteis entregados; y libertados del pecado, vinisteis a ser siervos de la justicia.”</a:t>
            </a:r>
            <a:endParaRPr lang="es-ES" sz="28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6:15-18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14563"/>
            <a:ext cx="29908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79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r>
              <a:rPr lang="es-ES" dirty="0" smtClean="0"/>
              <a:t>En Cristo, estamos muertos al pecado.</a:t>
            </a:r>
          </a:p>
          <a:p>
            <a:r>
              <a:rPr lang="es-PR" dirty="0" smtClean="0"/>
              <a:t>En Cristo, hemos resucitado a una nueva vida</a:t>
            </a:r>
            <a:r>
              <a:rPr lang="es-ES" dirty="0" smtClean="0"/>
              <a:t>.</a:t>
            </a:r>
          </a:p>
          <a:p>
            <a:r>
              <a:rPr lang="es-ES" dirty="0" smtClean="0"/>
              <a:t>Tenemos libertad, no para seguir pecando, sino para evitar el pecado.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2014-15,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62-73.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Salvos por la fe (Romanos parte I).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1987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292"/>
            <a:ext cx="9143999" cy="6877292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3048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876300"/>
            <a:ext cx="7705531" cy="56007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Invierno</a:t>
            </a:r>
            <a:r>
              <a:rPr lang="es-PR" sz="4400" kern="1200" dirty="0" smtClean="0">
                <a:solidFill>
                  <a:schemeClr val="bg1"/>
                </a:solidFill>
              </a:rPr>
              <a:t> 2014-15/Tema</a:t>
            </a:r>
            <a:r>
              <a:rPr lang="es-PR" sz="4400" dirty="0" smtClean="0">
                <a:solidFill>
                  <a:schemeClr val="bg1"/>
                </a:solidFill>
              </a:rPr>
              <a:t>: </a:t>
            </a:r>
            <a:r>
              <a:rPr lang="es-PR" sz="4400" cap="small" dirty="0">
                <a:solidFill>
                  <a:schemeClr val="bg1"/>
                </a:solidFill>
              </a:rPr>
              <a:t>Experimente la nueva vida en Cristo</a:t>
            </a:r>
            <a:endParaRPr lang="es-PR" sz="4400" kern="12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>
                <a:solidFill>
                  <a:schemeClr val="bg1"/>
                </a:solidFill>
              </a:rPr>
              <a:t>Sesión</a:t>
            </a:r>
            <a:r>
              <a:rPr lang="en-US" sz="4000" cap="small" dirty="0" smtClean="0">
                <a:solidFill>
                  <a:schemeClr val="bg1"/>
                </a:solidFill>
              </a:rPr>
              <a:t> 6: </a:t>
            </a:r>
            <a:r>
              <a:rPr lang="es-PR" sz="4000" cap="small" dirty="0" smtClean="0">
                <a:solidFill>
                  <a:schemeClr val="bg1"/>
                </a:solidFill>
              </a:rPr>
              <a:t>Una lucha que no puedo ganar solo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>
                <a:solidFill>
                  <a:schemeClr val="bg1"/>
                </a:solidFill>
              </a:rPr>
              <a:t>11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dirty="0" smtClean="0">
                <a:solidFill>
                  <a:schemeClr val="bg1"/>
                </a:solidFill>
              </a:rPr>
              <a:t>enero </a:t>
            </a:r>
            <a:r>
              <a:rPr lang="es-PR" sz="4000" kern="1200" dirty="0">
                <a:solidFill>
                  <a:schemeClr val="bg1"/>
                </a:solidFill>
              </a:rPr>
              <a:t>de </a:t>
            </a:r>
            <a:r>
              <a:rPr lang="es-PR" sz="4000" kern="1200" dirty="0" smtClean="0">
                <a:solidFill>
                  <a:schemeClr val="bg1"/>
                </a:solidFill>
              </a:rPr>
              <a:t>2015</a:t>
            </a:r>
            <a:endParaRPr lang="es-PR" sz="2800" kern="1200" dirty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err="1" smtClean="0">
                <a:solidFill>
                  <a:schemeClr val="bg1"/>
                </a:solidFill>
              </a:rPr>
              <a:t>Romanos</a:t>
            </a:r>
            <a:r>
              <a:rPr lang="en-US" dirty="0" smtClean="0">
                <a:solidFill>
                  <a:schemeClr val="bg1"/>
                </a:solidFill>
              </a:rPr>
              <a:t> 7:14-8:2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20981" r="2972"/>
          <a:stretch/>
        </p:blipFill>
        <p:spPr>
          <a:xfrm>
            <a:off x="4648200" y="1198280"/>
            <a:ext cx="4495800" cy="52025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45556"/>
          <a:stretch/>
        </p:blipFill>
        <p:spPr>
          <a:xfrm>
            <a:off x="0" y="0"/>
            <a:ext cx="4649513" cy="4343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3" r="46992"/>
          <a:stretch/>
        </p:blipFill>
        <p:spPr>
          <a:xfrm>
            <a:off x="0" y="5715000"/>
            <a:ext cx="4648200" cy="1143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400800"/>
            <a:ext cx="9163050" cy="4587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4" t="93333" r="1804" b="3111"/>
          <a:stretch/>
        </p:blipFill>
        <p:spPr>
          <a:xfrm>
            <a:off x="3971925" y="5783393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28572" t="29429" r="14762" b="10380"/>
          <a:stretch/>
        </p:blipFill>
        <p:spPr>
          <a:xfrm>
            <a:off x="4648200" y="1198280"/>
            <a:ext cx="4478694" cy="2973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28521" t="33239" r="13808" b="23333"/>
          <a:stretch/>
        </p:blipFill>
        <p:spPr>
          <a:xfrm>
            <a:off x="4648200" y="4284784"/>
            <a:ext cx="4495800" cy="211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_tradnl" sz="3600" dirty="0"/>
              <a:t>El pecado ya no me domina. Ahora mi amo es Cristo.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_tradnl" sz="2800" dirty="0"/>
              <a:t>La gracia es algo maravilloso. </a:t>
            </a:r>
            <a:r>
              <a:rPr lang="es-ES_tradnl" sz="2800" dirty="0" smtClean="0"/>
              <a:t>Sin </a:t>
            </a:r>
            <a:r>
              <a:rPr lang="es-ES_tradnl" sz="2800" dirty="0"/>
              <a:t>embargo, la libertad que tenemos por la gracia de Dios no significa que no tengamos responsabilidad. </a:t>
            </a:r>
            <a:endParaRPr lang="es-ES_tradnl" sz="2800" dirty="0" smtClean="0"/>
          </a:p>
          <a:p>
            <a:pPr>
              <a:spcBef>
                <a:spcPts val="0"/>
              </a:spcBef>
            </a:pPr>
            <a:r>
              <a:rPr lang="es-ES_tradnl" sz="2800" dirty="0" smtClean="0"/>
              <a:t>Cualquier </a:t>
            </a:r>
            <a:r>
              <a:rPr lang="es-ES_tradnl" sz="2800" dirty="0"/>
              <a:t>libertad acarrea responsabilidad, y </a:t>
            </a:r>
            <a:r>
              <a:rPr lang="es-ES_tradnl" sz="2800" dirty="0" smtClean="0"/>
              <a:t>la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410200"/>
            <a:ext cx="8715376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2800" dirty="0" smtClean="0"/>
              <a:t>   vida </a:t>
            </a:r>
            <a:r>
              <a:rPr lang="es-ES_tradnl" sz="2800" dirty="0"/>
              <a:t>cristiana no es la excepción. </a:t>
            </a:r>
            <a:endParaRPr lang="es-ES_tradnl" sz="2800" dirty="0" smtClean="0"/>
          </a:p>
          <a:p>
            <a:r>
              <a:rPr lang="es-ES_tradnl" sz="2800" dirty="0" smtClean="0"/>
              <a:t>Esta </a:t>
            </a:r>
            <a:r>
              <a:rPr lang="es-ES_tradnl" sz="2800" dirty="0"/>
              <a:t>lección nos ayuda a ver cómo vivir en la práctica la libertad que tenemos en Cristo.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Romanos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6:8-18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57400"/>
            <a:ext cx="4495801" cy="4643438"/>
          </a:xfrm>
        </p:spPr>
        <p:txBody>
          <a:bodyPr/>
          <a:lstStyle/>
          <a:p>
            <a:r>
              <a:rPr lang="es-ES_tradnl" dirty="0"/>
              <a:t>Durante los primeros cinco capítulos de Romanos, Pablo presenta nuestra necesidad de la justificación y la base sobre la cual la recibimos: la fe en Cristo.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0"/>
            <a:ext cx="3789362" cy="378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6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Entorno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57400"/>
            <a:ext cx="4495801" cy="4643438"/>
          </a:xfrm>
        </p:spPr>
        <p:txBody>
          <a:bodyPr/>
          <a:lstStyle/>
          <a:p>
            <a:r>
              <a:rPr lang="es-ES_tradnl" dirty="0" smtClean="0"/>
              <a:t>A </a:t>
            </a:r>
            <a:r>
              <a:rPr lang="es-ES_tradnl" dirty="0"/>
              <a:t>partir del capítulo 6, Pablo enfatiza cómo el evangelio impacta nuestra vida diaria y la llena de poder. </a:t>
            </a:r>
            <a:r>
              <a:rPr lang="es-ES_tradnl" dirty="0" smtClean="0"/>
              <a:t>Ya </a:t>
            </a:r>
            <a:r>
              <a:rPr lang="es-ES_tradnl" dirty="0"/>
              <a:t>no somos esclavos del pecado, ahora servimos a un nuevo Amo.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0"/>
            <a:ext cx="3789362" cy="378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20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6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:8-11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449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si morimos con Cristo, creemos que también viviremos con él; sabiendo que Cristo, habiendo resucitado de los muertos, ya no muere; la muerte no se enseñorea más de él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es-ES" dirty="0" smtClean="0"/>
              <a:t>Romanos 6:8-11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t="-452" r="1893" b="452"/>
          <a:stretch/>
        </p:blipFill>
        <p:spPr>
          <a:xfrm>
            <a:off x="4876800" y="2194171"/>
            <a:ext cx="39624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93027</TotalTime>
  <Words>667</Words>
  <Application>Microsoft Office PowerPoint</Application>
  <PresentationFormat>On-screen Show (4:3)</PresentationFormat>
  <Paragraphs>77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Pasaje bíblico</vt:lpstr>
      <vt:lpstr>Entorno</vt:lpstr>
      <vt:lpstr>Entorno</vt:lpstr>
      <vt:lpstr>Pasaje bíblico</vt:lpstr>
      <vt:lpstr>Romanos 6:8-11</vt:lpstr>
      <vt:lpstr>Romanos 6:8-11</vt:lpstr>
      <vt:lpstr>Pasaje bíblico</vt:lpstr>
      <vt:lpstr>Romanos 6:12-14</vt:lpstr>
      <vt:lpstr>Romanos 6:12-14</vt:lpstr>
      <vt:lpstr>Pasaje bíblico</vt:lpstr>
      <vt:lpstr>Romanos 6:15-18</vt:lpstr>
      <vt:lpstr>Romanos 6:15-18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una_identidad_que_debo_adoptar_010415.pptx</dc:title>
  <dc:creator>JRIVERA</dc:creator>
  <cp:lastModifiedBy>Tito Ortega</cp:lastModifiedBy>
  <cp:revision>4380</cp:revision>
  <dcterms:created xsi:type="dcterms:W3CDTF">2007-01-24T21:53:34Z</dcterms:created>
  <dcterms:modified xsi:type="dcterms:W3CDTF">2015-01-04T21:04:49Z</dcterms:modified>
</cp:coreProperties>
</file>