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802" r:id="rId3"/>
  </p:sldMasterIdLst>
  <p:notesMasterIdLst>
    <p:notesMasterId r:id="rId36"/>
  </p:notesMasterIdLst>
  <p:handoutMasterIdLst>
    <p:handoutMasterId r:id="rId37"/>
  </p:handoutMasterIdLst>
  <p:sldIdLst>
    <p:sldId id="794" r:id="rId4"/>
    <p:sldId id="1228" r:id="rId5"/>
    <p:sldId id="804" r:id="rId6"/>
    <p:sldId id="1314" r:id="rId7"/>
    <p:sldId id="1315" r:id="rId8"/>
    <p:sldId id="287" r:id="rId9"/>
    <p:sldId id="1270" r:id="rId10"/>
    <p:sldId id="1332" r:id="rId11"/>
    <p:sldId id="1333" r:id="rId12"/>
    <p:sldId id="1334" r:id="rId13"/>
    <p:sldId id="1335" r:id="rId14"/>
    <p:sldId id="1336" r:id="rId15"/>
    <p:sldId id="1337" r:id="rId16"/>
    <p:sldId id="1316" r:id="rId17"/>
    <p:sldId id="1317" r:id="rId18"/>
    <p:sldId id="1319" r:id="rId19"/>
    <p:sldId id="1320" r:id="rId20"/>
    <p:sldId id="1321" r:id="rId21"/>
    <p:sldId id="1322" r:id="rId22"/>
    <p:sldId id="1323" r:id="rId23"/>
    <p:sldId id="1324" r:id="rId24"/>
    <p:sldId id="1325" r:id="rId25"/>
    <p:sldId id="1318" r:id="rId26"/>
    <p:sldId id="1326" r:id="rId27"/>
    <p:sldId id="1327" r:id="rId28"/>
    <p:sldId id="1328" r:id="rId29"/>
    <p:sldId id="1329" r:id="rId30"/>
    <p:sldId id="1330" r:id="rId31"/>
    <p:sldId id="1331" r:id="rId32"/>
    <p:sldId id="561" r:id="rId33"/>
    <p:sldId id="1313" r:id="rId34"/>
    <p:sldId id="908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59" autoAdjust="0"/>
    <p:restoredTop sz="96709" autoAdjust="0"/>
  </p:normalViewPr>
  <p:slideViewPr>
    <p:cSldViewPr>
      <p:cViewPr varScale="1">
        <p:scale>
          <a:sx n="72" d="100"/>
          <a:sy n="72" d="100"/>
        </p:scale>
        <p:origin x="118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8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662572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988558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48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65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712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0256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767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07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1846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53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6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79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328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4385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42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4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6"/>
          <a:stretch/>
        </p:blipFill>
        <p:spPr>
          <a:xfrm>
            <a:off x="6575" y="0"/>
            <a:ext cx="9137426" cy="686724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Invierno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2014/Tema </a:t>
            </a:r>
            <a:r>
              <a:rPr lang="es-PR" sz="4400" dirty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Experimente la Nueva Vida en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</a:t>
            </a:r>
            <a:r>
              <a:rPr lang="en-US" sz="4400" cap="small" dirty="0" err="1" smtClean="0">
                <a:latin typeface="+mn-lt"/>
              </a:rPr>
              <a:t>ón</a:t>
            </a:r>
            <a:r>
              <a:rPr lang="en-US" sz="4400" cap="small" dirty="0" smtClean="0">
                <a:latin typeface="+mn-lt"/>
              </a:rPr>
              <a:t> 1: </a:t>
            </a:r>
            <a:r>
              <a:rPr lang="en-US" sz="4400" cap="small" dirty="0" smtClean="0"/>
              <a:t>Un </a:t>
            </a:r>
            <a:r>
              <a:rPr lang="en-US" sz="4400" cap="small" dirty="0" err="1" smtClean="0"/>
              <a:t>Problema</a:t>
            </a:r>
            <a:r>
              <a:rPr lang="en-US" sz="4400" cap="small" dirty="0" smtClean="0"/>
              <a:t> </a:t>
            </a:r>
            <a:r>
              <a:rPr lang="en-US" sz="4400" cap="small" dirty="0" err="1" smtClean="0"/>
              <a:t>que</a:t>
            </a:r>
            <a:r>
              <a:rPr lang="en-US" sz="4400" cap="small" dirty="0" smtClean="0"/>
              <a:t> </a:t>
            </a:r>
            <a:r>
              <a:rPr lang="en-US" sz="4400" cap="small" dirty="0" err="1" smtClean="0"/>
              <a:t>yo</a:t>
            </a:r>
            <a:r>
              <a:rPr lang="en-US" sz="4400" cap="small" dirty="0" smtClean="0"/>
              <a:t> </a:t>
            </a:r>
            <a:r>
              <a:rPr lang="en-US" sz="4400" cap="small" dirty="0" smtClean="0"/>
              <a:t>no </a:t>
            </a:r>
            <a:r>
              <a:rPr lang="en-US" sz="4400" cap="small" dirty="0" err="1" smtClean="0"/>
              <a:t>puedo</a:t>
            </a:r>
            <a:r>
              <a:rPr lang="en-US" sz="4400" cap="small" dirty="0" smtClean="0"/>
              <a:t> resolver 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7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</a:t>
            </a:r>
            <a:r>
              <a:rPr lang="es-PR" sz="3600" dirty="0" smtClean="0">
                <a:latin typeface="+mn-lt"/>
                <a:cs typeface="+mn-cs"/>
              </a:rPr>
              <a:t>diciembre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n-US" sz="2800" dirty="0" err="1" smtClean="0"/>
              <a:t>Romanos</a:t>
            </a:r>
            <a:r>
              <a:rPr lang="en-US" sz="2800" dirty="0" smtClean="0"/>
              <a:t> </a:t>
            </a:r>
            <a:r>
              <a:rPr lang="es-PR" sz="2800" dirty="0" smtClean="0"/>
              <a:t>1:16-17; 2:5-11; 3:9-12)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 lnSpcReduction="10000"/>
          </a:bodyPr>
          <a:lstStyle/>
          <a:p>
            <a:r>
              <a:rPr lang="es-ES" b="1" dirty="0"/>
              <a:t>Resumen del Evangelio </a:t>
            </a:r>
            <a:r>
              <a:rPr lang="es-ES" b="1" dirty="0">
                <a:solidFill>
                  <a:srgbClr val="FF0000"/>
                </a:solidFill>
              </a:rPr>
              <a:t>1:17</a:t>
            </a:r>
          </a:p>
          <a:p>
            <a:r>
              <a:rPr lang="es-PR" dirty="0"/>
              <a:t>La serie de preguntas que Pablo empezó en el versículo anterior, continúa. </a:t>
            </a:r>
            <a:endParaRPr lang="es-PR" dirty="0" smtClean="0"/>
          </a:p>
          <a:p>
            <a:r>
              <a:rPr lang="es-PR" dirty="0" smtClean="0"/>
              <a:t>¿</a:t>
            </a:r>
            <a:r>
              <a:rPr lang="es-PR" dirty="0"/>
              <a:t>Por qué es el evangelio el poder de Dios para la salvación?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1:16-17</a:t>
            </a:r>
            <a:endParaRPr lang="es-ES" dirty="0"/>
          </a:p>
        </p:txBody>
      </p:sp>
      <p:pic>
        <p:nvPicPr>
          <p:cNvPr id="5" name="Picture 2" descr="http://www.icommcorp.com/wp-content/uploads/2014/06/question-mar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420" y="2133600"/>
            <a:ext cx="4038601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2929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5060952" cy="4587116"/>
          </a:xfrm>
        </p:spPr>
        <p:txBody>
          <a:bodyPr>
            <a:normAutofit/>
          </a:bodyPr>
          <a:lstStyle/>
          <a:p>
            <a:r>
              <a:rPr lang="es-PR" dirty="0" smtClean="0"/>
              <a:t>Porque </a:t>
            </a:r>
            <a:r>
              <a:rPr lang="es-PR" dirty="0"/>
              <a:t>el evangelio revela la justicia de Dios que se recibe por fe. </a:t>
            </a:r>
            <a:endParaRPr lang="es-PR" dirty="0" smtClean="0"/>
          </a:p>
          <a:p>
            <a:r>
              <a:rPr lang="es-PR" dirty="0" smtClean="0"/>
              <a:t>Nadie </a:t>
            </a:r>
            <a:r>
              <a:rPr lang="es-PR" dirty="0"/>
              <a:t>puede cumplir la ley tan perfectamente como para establecer su propia rectitud y así lograr salvarse.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1:16-17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6591"/>
          <a:stretch/>
        </p:blipFill>
        <p:spPr>
          <a:xfrm>
            <a:off x="5562600" y="1828800"/>
            <a:ext cx="3581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0494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51476" y="2133600"/>
            <a:ext cx="3495675" cy="4253293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/>
          </a:bodyPr>
          <a:lstStyle/>
          <a:p>
            <a:r>
              <a:rPr lang="es-PR" dirty="0" smtClean="0"/>
              <a:t>Se </a:t>
            </a:r>
            <a:r>
              <a:rPr lang="es-PR" dirty="0"/>
              <a:t>requiere una justicia que se reciba por fe. </a:t>
            </a:r>
            <a:endParaRPr lang="es-PR" dirty="0" smtClean="0"/>
          </a:p>
          <a:p>
            <a:r>
              <a:rPr lang="es-PR" dirty="0" smtClean="0"/>
              <a:t>La </a:t>
            </a:r>
            <a:r>
              <a:rPr lang="es-PR" dirty="0"/>
              <a:t>“buena noticia” es que Dios ha provisto esta justicia en Cristo Jesús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1:16-17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05234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 fontScale="85000" lnSpcReduction="10000"/>
          </a:bodyPr>
          <a:lstStyle/>
          <a:p>
            <a:r>
              <a:rPr lang="es-PR" dirty="0"/>
              <a:t>Así que esta expresión es la esencia del libro. </a:t>
            </a:r>
            <a:endParaRPr lang="es-PR" dirty="0" smtClean="0"/>
          </a:p>
          <a:p>
            <a:r>
              <a:rPr lang="es-PR" dirty="0" smtClean="0"/>
              <a:t>Aunque </a:t>
            </a:r>
            <a:r>
              <a:rPr lang="es-PR" dirty="0"/>
              <a:t>todo hombre merece la condenación divina por causa de su pecado, Dios tiene buenas noticias: </a:t>
            </a:r>
            <a:endParaRPr lang="es-PR" dirty="0" smtClean="0"/>
          </a:p>
          <a:p>
            <a:r>
              <a:rPr lang="es-PR" dirty="0" smtClean="0"/>
              <a:t>Los </a:t>
            </a:r>
            <a:r>
              <a:rPr lang="es-PR" dirty="0"/>
              <a:t>que confían en Jesucristo pueden recibir la justicia de Dios que se encuentra en </a:t>
            </a:r>
            <a:r>
              <a:rPr lang="es-PR" dirty="0" smtClean="0"/>
              <a:t>Él</a:t>
            </a:r>
            <a:r>
              <a:rPr lang="es-PR" dirty="0"/>
              <a:t>. </a:t>
            </a:r>
            <a:endParaRPr lang="es-PR" dirty="0" smtClean="0"/>
          </a:p>
          <a:p>
            <a:r>
              <a:rPr lang="es-PR" dirty="0" smtClean="0"/>
              <a:t>Sólo </a:t>
            </a:r>
            <a:r>
              <a:rPr lang="es-PR" dirty="0"/>
              <a:t>por medio de este camino se encuentra la salvación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1:16-17</a:t>
            </a:r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3315"/>
          <a:stretch/>
        </p:blipFill>
        <p:spPr>
          <a:xfrm>
            <a:off x="5685184" y="1900238"/>
            <a:ext cx="345550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56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642351" cy="4587116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Pero por tu dureza y por tu corazón no arrepentido, atesoras para ti mismo ira para el día de la ira y de la revelación del justo juicio de Dios</a:t>
            </a:r>
            <a:r>
              <a:rPr lang="es-PR" i="1" dirty="0" smtClean="0"/>
              <a:t>, el </a:t>
            </a:r>
            <a:r>
              <a:rPr lang="es-PR" i="1" dirty="0"/>
              <a:t>cual pagará a cada uno conforme a sus obras</a:t>
            </a:r>
            <a:r>
              <a:rPr lang="es-PR" i="1" dirty="0" smtClean="0"/>
              <a:t>: vida </a:t>
            </a:r>
            <a:r>
              <a:rPr lang="es-PR" i="1" dirty="0"/>
              <a:t>eterna a los que, perseverando en bien hacer, buscan gloria y honra e inmortalidad</a:t>
            </a:r>
            <a:r>
              <a:rPr lang="es-PR" i="1" dirty="0" smtClean="0"/>
              <a:t>, pero </a:t>
            </a:r>
            <a:r>
              <a:rPr lang="es-PR" i="1" dirty="0"/>
              <a:t>ira y enojo a los que son contenciosos y no obedecen a la verdad, sino que obedecen a la </a:t>
            </a:r>
            <a:r>
              <a:rPr lang="es-PR" i="1" dirty="0" smtClean="0"/>
              <a:t>injusticia…”</a:t>
            </a:r>
            <a:endParaRPr lang="es-PR" dirty="0">
              <a:solidFill>
                <a:srgbClr val="FF0000"/>
              </a:solidFill>
            </a:endParaRP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4912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642351" cy="4587116"/>
          </a:xfrm>
        </p:spPr>
        <p:txBody>
          <a:bodyPr>
            <a:normAutofit/>
          </a:bodyPr>
          <a:lstStyle/>
          <a:p>
            <a:r>
              <a:rPr lang="es-PR" dirty="0" smtClean="0"/>
              <a:t>“</a:t>
            </a:r>
            <a:r>
              <a:rPr lang="es-PR" i="1" dirty="0" smtClean="0"/>
              <a:t>…tribulación </a:t>
            </a:r>
            <a:r>
              <a:rPr lang="es-PR" i="1" dirty="0"/>
              <a:t>y angustia sobre todo ser humano que hace lo malo, el judío primeramente y también el griego</a:t>
            </a:r>
            <a:r>
              <a:rPr lang="es-PR" i="1" dirty="0" smtClean="0"/>
              <a:t>, pero </a:t>
            </a:r>
            <a:r>
              <a:rPr lang="es-PR" i="1" dirty="0"/>
              <a:t>gloria y honra y paz a todo el que hace lo bueno, al judío primeramente y también al griego</a:t>
            </a:r>
            <a:r>
              <a:rPr lang="es-PR" i="1" dirty="0" smtClean="0"/>
              <a:t>; porque </a:t>
            </a:r>
            <a:r>
              <a:rPr lang="es-PR" i="1" dirty="0"/>
              <a:t>no hay acepción de personas para con Dios.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</a:rPr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Romanos 2.5–11, RVR60)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764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Los judíos pensaban que tenían la más alta «posición» entre el pueblo de Dios, sin darse cuenta que una cosa es ser un oidor de la ley y otra muy distinta un hacedor (</a:t>
            </a:r>
            <a:r>
              <a:rPr lang="es-PR" dirty="0">
                <a:solidFill>
                  <a:srgbClr val="FF0000"/>
                </a:solidFill>
              </a:rPr>
              <a:t>v. 13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Tenga </a:t>
            </a:r>
            <a:r>
              <a:rPr lang="es-PR" dirty="0"/>
              <a:t>presente que estos versículos no nos dicen cómo ser salvos. </a:t>
            </a:r>
            <a:endParaRPr lang="es-PR" dirty="0" smtClean="0"/>
          </a:p>
          <a:p>
            <a:r>
              <a:rPr lang="es-PR" dirty="0" smtClean="0"/>
              <a:t>Describen </a:t>
            </a:r>
            <a:r>
              <a:rPr lang="es-PR" dirty="0"/>
              <a:t>cómo juzga Dios a la humanidad de acuerdo a las obras que haya hecho.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4600" y="1709738"/>
            <a:ext cx="22193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0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486401" cy="4587116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/>
              <a:t>Los </a:t>
            </a:r>
            <a:r>
              <a:rPr lang="es-PR" dirty="0">
                <a:solidFill>
                  <a:srgbClr val="FF0000"/>
                </a:solidFill>
              </a:rPr>
              <a:t>versículos 7–8 </a:t>
            </a:r>
            <a:r>
              <a:rPr lang="es-PR" dirty="0"/>
              <a:t>no hablan respecto a las acciones ocasionales de una persona, sino al propósito total y dirección general de su </a:t>
            </a:r>
            <a:r>
              <a:rPr lang="es-PR" dirty="0" smtClean="0"/>
              <a:t>vida.</a:t>
            </a:r>
          </a:p>
          <a:p>
            <a:r>
              <a:rPr lang="es-PR" dirty="0" smtClean="0"/>
              <a:t>La </a:t>
            </a:r>
            <a:r>
              <a:rPr lang="es-PR" dirty="0"/>
              <a:t>gente no alcanza la vida eterna por buscarla pacientemente; pero si la buscan toda su vida, la hallarán en Cristo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3315"/>
          <a:stretch/>
        </p:blipFill>
        <p:spPr>
          <a:xfrm>
            <a:off x="5685184" y="1900238"/>
            <a:ext cx="3455503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071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486401" cy="4587116"/>
          </a:xfrm>
        </p:spPr>
        <p:txBody>
          <a:bodyPr>
            <a:normAutofit fontScale="85000" lnSpcReduction="20000"/>
          </a:bodyPr>
          <a:lstStyle/>
          <a:p>
            <a:r>
              <a:rPr lang="es-PR" dirty="0"/>
              <a:t>Cada uno» (</a:t>
            </a:r>
            <a:r>
              <a:rPr lang="es-PR" dirty="0">
                <a:solidFill>
                  <a:srgbClr val="FF0000"/>
                </a:solidFill>
              </a:rPr>
              <a:t>v. 6</a:t>
            </a:r>
            <a:r>
              <a:rPr lang="es-PR" dirty="0"/>
              <a:t>), «todo ser humano» (</a:t>
            </a:r>
            <a:r>
              <a:rPr lang="es-PR" dirty="0">
                <a:solidFill>
                  <a:srgbClr val="FF0000"/>
                </a:solidFill>
              </a:rPr>
              <a:t>v. 9</a:t>
            </a:r>
            <a:r>
              <a:rPr lang="es-PR" dirty="0"/>
              <a:t>), «todo el que» (</a:t>
            </a:r>
            <a:r>
              <a:rPr lang="es-PR" dirty="0">
                <a:solidFill>
                  <a:srgbClr val="FF0000"/>
                </a:solidFill>
              </a:rPr>
              <a:t>v. 10</a:t>
            </a:r>
            <a:r>
              <a:rPr lang="es-PR" dirty="0"/>
              <a:t>): tres frases que muestran que Dios no hace acepción de personas sino que juzga a la humanidad en base a cómo han vivido. </a:t>
            </a:r>
            <a:endParaRPr lang="es-PR" dirty="0" smtClean="0"/>
          </a:p>
          <a:p>
            <a:r>
              <a:rPr lang="es-PR" dirty="0" smtClean="0"/>
              <a:t>Uno </a:t>
            </a:r>
            <a:r>
              <a:rPr lang="es-PR" dirty="0"/>
              <a:t>pudiera preguntar: «Pero, ¿es Dios justo al juzgar así a los hombres? Después de todo, los judíos habían tenido la ley y los gentiles no».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  <p:pic>
        <p:nvPicPr>
          <p:cNvPr id="5" name="Picture 2" descr="http://www.icommcorp.com/wp-content/uploads/2014/06/question-mar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420" y="2133600"/>
            <a:ext cx="4038601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232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382001" cy="4587116"/>
          </a:xfrm>
        </p:spPr>
        <p:txBody>
          <a:bodyPr>
            <a:normAutofit/>
          </a:bodyPr>
          <a:lstStyle/>
          <a:p>
            <a:r>
              <a:rPr lang="es-PR" dirty="0" smtClean="0"/>
              <a:t>Sí</a:t>
            </a:r>
            <a:r>
              <a:rPr lang="es-PR" dirty="0"/>
              <a:t>; Dios es justo, conforme lo explican los versículos </a:t>
            </a:r>
            <a:r>
              <a:rPr lang="es-PR" dirty="0">
                <a:solidFill>
                  <a:srgbClr val="FF0000"/>
                </a:solidFill>
              </a:rPr>
              <a:t>12–15</a:t>
            </a:r>
            <a:r>
              <a:rPr lang="es-PR" dirty="0"/>
              <a:t>. Dios juzgará a las personas según la luz que han recibido. </a:t>
            </a:r>
            <a:endParaRPr lang="es-PR" dirty="0" smtClean="0"/>
          </a:p>
          <a:p>
            <a:r>
              <a:rPr lang="es-PR" dirty="0" smtClean="0"/>
              <a:t>Pero </a:t>
            </a:r>
            <a:r>
              <a:rPr lang="es-PR" dirty="0"/>
              <a:t>nunca piense que los gentiles (que no conocían directamente de Moisés) vivían alejados de la ley; porque la ley moral de Dios estaba escrita en sus corazones (véase </a:t>
            </a:r>
            <a:r>
              <a:rPr lang="es-PR" dirty="0">
                <a:solidFill>
                  <a:srgbClr val="FF0000"/>
                </a:solidFill>
              </a:rPr>
              <a:t>1.19</a:t>
            </a:r>
            <a:r>
              <a:rPr lang="es-PR" dirty="0"/>
              <a:t>).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33636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lifewayblog.wpengine.netdna-cdn.com/eblifewayadultos/files/2012/05/005075090_2015-WIN_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8" b="45792"/>
          <a:stretch/>
        </p:blipFill>
        <p:spPr bwMode="auto">
          <a:xfrm>
            <a:off x="1752600" y="1325"/>
            <a:ext cx="7391400" cy="687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5350" y="76200"/>
            <a:ext cx="518160" cy="457200"/>
          </a:xfrm>
          <a:prstGeom prst="rect">
            <a:avLst/>
          </a:prstGeom>
        </p:spPr>
      </p:pic>
      <p:pic>
        <p:nvPicPr>
          <p:cNvPr id="9" name="Picture 2" descr="http://lifewayblog.wpengine.netdna-cdn.com/eblifewayadultos/files/2012/05/005075090_2015-WIN_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71" t="54687" r="15619" b="2604"/>
          <a:stretch/>
        </p:blipFill>
        <p:spPr bwMode="auto">
          <a:xfrm>
            <a:off x="0" y="2618069"/>
            <a:ext cx="3429000" cy="427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029201" cy="4587116"/>
          </a:xfrm>
        </p:spPr>
        <p:txBody>
          <a:bodyPr>
            <a:normAutofit/>
          </a:bodyPr>
          <a:lstStyle/>
          <a:p>
            <a:r>
              <a:rPr lang="es-PR" dirty="0" smtClean="0"/>
              <a:t>Daniel </a:t>
            </a:r>
            <a:r>
              <a:rPr lang="es-PR" dirty="0"/>
              <a:t>Crawford, veterano misionero en </a:t>
            </a:r>
            <a:r>
              <a:rPr lang="es-PR" dirty="0" smtClean="0"/>
              <a:t>África, </a:t>
            </a:r>
            <a:r>
              <a:rPr lang="es-PR" dirty="0"/>
              <a:t>salió de las selvas y dijo: «Los paganos están pecando contra un torrente de luz».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3175"/>
                    </a14:imgEffect>
                    <a14:imgEffect>
                      <a14:saturation sat="170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13991" y="1828801"/>
            <a:ext cx="3530009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69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382001" cy="4587116"/>
          </a:xfrm>
        </p:spPr>
        <p:txBody>
          <a:bodyPr>
            <a:normAutofit/>
          </a:bodyPr>
          <a:lstStyle/>
          <a:p>
            <a:r>
              <a:rPr lang="es-PR" dirty="0" smtClean="0"/>
              <a:t>«</a:t>
            </a:r>
            <a:r>
              <a:rPr lang="es-PR" dirty="0"/>
              <a:t>Es una de las cosas más evidentes en las Escrituras», escribe el Dr. Roy </a:t>
            </a:r>
            <a:r>
              <a:rPr lang="es-PR" dirty="0" err="1"/>
              <a:t>Laurin</a:t>
            </a:r>
            <a:r>
              <a:rPr lang="es-PR" dirty="0"/>
              <a:t>, «que los hombres serán juzgados de acuerdo al conocimiento de Dios que posean y nunca de acuerdo a algún standard más alto que no posean».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0871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486401" cy="4587116"/>
          </a:xfrm>
        </p:spPr>
        <p:txBody>
          <a:bodyPr>
            <a:normAutofit/>
          </a:bodyPr>
          <a:lstStyle/>
          <a:p>
            <a:r>
              <a:rPr lang="es-PR" dirty="0" smtClean="0"/>
              <a:t>Los </a:t>
            </a:r>
            <a:r>
              <a:rPr lang="es-PR" dirty="0"/>
              <a:t>judíos oían la ley, pero rehusaban hacerla, y por eso serán juzgados con más severidad. </a:t>
            </a:r>
          </a:p>
          <a:p>
            <a:r>
              <a:rPr lang="es-PR" dirty="0" smtClean="0"/>
              <a:t>Lo </a:t>
            </a:r>
            <a:r>
              <a:rPr lang="es-PR" dirty="0"/>
              <a:t>mismo ocurrirá con los pecadores de hoy que oyen la Palabra de Dios, pero no quieren hacerle caso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2.5-11</a:t>
            </a:r>
            <a:endParaRPr lang="es-E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24600" y="1709738"/>
            <a:ext cx="221932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18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642351" cy="4587116"/>
          </a:xfrm>
        </p:spPr>
        <p:txBody>
          <a:bodyPr>
            <a:normAutofit/>
          </a:bodyPr>
          <a:lstStyle/>
          <a:p>
            <a:r>
              <a:rPr lang="es-PR" dirty="0"/>
              <a:t>“</a:t>
            </a:r>
            <a:r>
              <a:rPr lang="es-PR" i="1" dirty="0"/>
              <a:t>¿Qué, pues? ¿Somos nosotros mejores que ellos? En ninguna manera; pues ya hemos acusado a judíos y a gentiles, que todos están bajo pecado</a:t>
            </a:r>
            <a:r>
              <a:rPr lang="es-PR" i="1" dirty="0" smtClean="0"/>
              <a:t>. Como </a:t>
            </a:r>
            <a:r>
              <a:rPr lang="es-PR" i="1" dirty="0"/>
              <a:t>está escrito: No hay justo, ni aun uno; No hay quien entienda, No hay quien busque a Dios. Todos se desviaron, a una se hicieron inútiles; No hay quien haga lo bueno, no hay ni siquiera uno.</a:t>
            </a:r>
            <a:r>
              <a:rPr lang="es-PR" dirty="0"/>
              <a:t>” </a:t>
            </a:r>
            <a:r>
              <a:rPr lang="es-PR" dirty="0">
                <a:solidFill>
                  <a:srgbClr val="FF0000"/>
                </a:solidFill>
              </a:rPr>
              <a:t>(Romanos 3.9–12, RVR60)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3.9-12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41634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solidFill>
                  <a:srgbClr val="FF0000"/>
                </a:solidFill>
              </a:rPr>
              <a:t>3:9 </a:t>
            </a:r>
            <a:r>
              <a:rPr lang="es-PR" dirty="0" smtClean="0"/>
              <a:t>¿</a:t>
            </a:r>
            <a:r>
              <a:rPr lang="es-PR" dirty="0"/>
              <a:t>Estás diciendo, pues, que somos nosotros los judíos mejores que estos pecaminosos gentiles? </a:t>
            </a:r>
            <a:endParaRPr lang="es-PR" dirty="0" smtClean="0"/>
          </a:p>
          <a:p>
            <a:r>
              <a:rPr lang="es-PR" dirty="0" smtClean="0"/>
              <a:t>O </a:t>
            </a:r>
            <a:r>
              <a:rPr lang="es-PR" dirty="0"/>
              <a:t>bien, la pregunta podría ser, según algunas versiones: «¿Somos nosotros los judíos peores que los gentiles?». </a:t>
            </a:r>
            <a:endParaRPr lang="es-PR" dirty="0" smtClean="0"/>
          </a:p>
          <a:p>
            <a:r>
              <a:rPr lang="es-PR" dirty="0" smtClean="0"/>
              <a:t>En </a:t>
            </a:r>
            <a:r>
              <a:rPr lang="es-PR" dirty="0"/>
              <a:t>ambos casos la respuesta es que los judíos no son mejores ni peores. </a:t>
            </a:r>
            <a:endParaRPr lang="es-PR" dirty="0" smtClean="0"/>
          </a:p>
          <a:p>
            <a:r>
              <a:rPr lang="es-PR" dirty="0" smtClean="0"/>
              <a:t>Todos </a:t>
            </a:r>
            <a:r>
              <a:rPr lang="es-PR" dirty="0"/>
              <a:t>son pecadores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3.9-12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1806416"/>
            <a:ext cx="3048000" cy="507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69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icommcorp.com/wp-content/uploads/2014/06/question-mar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5420" y="2133600"/>
            <a:ext cx="4038601" cy="403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 fontScale="92500" lnSpcReduction="20000"/>
          </a:bodyPr>
          <a:lstStyle/>
          <a:p>
            <a:r>
              <a:rPr lang="es-PR" dirty="0"/>
              <a:t>Esto lleva y va en paralelo a la siguiente pregunta en la presentación de Pablo. </a:t>
            </a:r>
            <a:endParaRPr lang="es-PR" dirty="0" smtClean="0"/>
          </a:p>
          <a:p>
            <a:r>
              <a:rPr lang="es-PR" dirty="0" smtClean="0"/>
              <a:t>Ha </a:t>
            </a:r>
            <a:r>
              <a:rPr lang="es-PR" dirty="0"/>
              <a:t>mostrado que los paganos están perdidos; los moralistas de propia justicia, sean judíos o gentiles, están perdidos. </a:t>
            </a:r>
            <a:endParaRPr lang="es-PR" dirty="0" smtClean="0"/>
          </a:p>
          <a:p>
            <a:r>
              <a:rPr lang="es-PR" dirty="0" smtClean="0"/>
              <a:t>Ahora </a:t>
            </a:r>
            <a:r>
              <a:rPr lang="es-PR" dirty="0"/>
              <a:t>pasa a: </a:t>
            </a:r>
            <a:r>
              <a:rPr lang="es-PR" i="1" dirty="0"/>
              <a:t>¿Están perdidos todos los hombres</a:t>
            </a:r>
            <a:r>
              <a:rPr lang="es-PR" i="1" dirty="0" smtClean="0"/>
              <a:t>?</a:t>
            </a:r>
            <a:endParaRPr lang="es-PR" i="1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3.9-12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14167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3351" y="2133600"/>
            <a:ext cx="3657600" cy="3657600"/>
          </a:xfrm>
          <a:prstGeom prst="rect">
            <a:avLst/>
          </a:prstGeom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/>
          </a:bodyPr>
          <a:lstStyle/>
          <a:p>
            <a:r>
              <a:rPr lang="es-PR" dirty="0"/>
              <a:t>La respuesta es: «Sí, ya hemos acusado a judíos y a gentiles, que todos están bajo el poder del pecado». </a:t>
            </a:r>
            <a:endParaRPr lang="es-PR" dirty="0" smtClean="0"/>
          </a:p>
          <a:p>
            <a:r>
              <a:rPr lang="es-PR" dirty="0" smtClean="0"/>
              <a:t>Esto </a:t>
            </a:r>
            <a:r>
              <a:rPr lang="es-PR" dirty="0"/>
              <a:t>significa que los judíos no son diferentes a este respecto de los gentiles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3.9-12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89618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077201" cy="4587116"/>
          </a:xfrm>
        </p:spPr>
        <p:txBody>
          <a:bodyPr>
            <a:normAutofit fontScale="92500"/>
          </a:bodyPr>
          <a:lstStyle/>
          <a:p>
            <a:r>
              <a:rPr lang="es-PR" dirty="0">
                <a:solidFill>
                  <a:srgbClr val="FF0000"/>
                </a:solidFill>
              </a:rPr>
              <a:t>3:10</a:t>
            </a:r>
            <a:r>
              <a:rPr lang="es-PR" dirty="0"/>
              <a:t> Si se precisa de pruebas adicionales, ésta se encuentra en el AT. </a:t>
            </a:r>
            <a:endParaRPr lang="es-PR" dirty="0" smtClean="0"/>
          </a:p>
          <a:p>
            <a:r>
              <a:rPr lang="es-PR" dirty="0" smtClean="0"/>
              <a:t>Primero </a:t>
            </a:r>
            <a:r>
              <a:rPr lang="es-PR" dirty="0"/>
              <a:t>vemos que el pecado ha afectado a todos los que han nacido de padres humanos (</a:t>
            </a:r>
            <a:r>
              <a:rPr lang="es-PR" dirty="0">
                <a:solidFill>
                  <a:srgbClr val="FF0000"/>
                </a:solidFill>
              </a:rPr>
              <a:t>3:10–12</a:t>
            </a:r>
            <a:r>
              <a:rPr lang="es-PR" dirty="0"/>
              <a:t>) y luego vemos que el pecado ha afectado a cada parte del hombre (</a:t>
            </a:r>
            <a:r>
              <a:rPr lang="es-PR" dirty="0">
                <a:solidFill>
                  <a:srgbClr val="FF0000"/>
                </a:solidFill>
              </a:rPr>
              <a:t>3:13–18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Podríamos </a:t>
            </a:r>
            <a:r>
              <a:rPr lang="es-PR" dirty="0"/>
              <a:t>parafrasearlo como sigue: «No hay una sola persona recta» 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14:1</a:t>
            </a:r>
            <a:r>
              <a:rPr lang="es-PR" dirty="0" smtClean="0"/>
              <a:t>).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3.9-12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0852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</a:rPr>
              <a:t>3:11</a:t>
            </a:r>
            <a:r>
              <a:rPr lang="es-PR" dirty="0"/>
              <a:t> «No hay nadie que tenga un correcto entendimiento de Dios. </a:t>
            </a:r>
            <a:endParaRPr lang="es-PR" dirty="0" smtClean="0"/>
          </a:p>
          <a:p>
            <a:r>
              <a:rPr lang="es-PR" dirty="0" smtClean="0"/>
              <a:t>No </a:t>
            </a:r>
            <a:r>
              <a:rPr lang="es-PR" dirty="0"/>
              <a:t>hay quien busque a Dios» 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14:2</a:t>
            </a:r>
            <a:r>
              <a:rPr lang="es-PR" dirty="0"/>
              <a:t>). </a:t>
            </a:r>
            <a:endParaRPr lang="es-PR" dirty="0" smtClean="0"/>
          </a:p>
          <a:p>
            <a:r>
              <a:rPr lang="es-PR" dirty="0" smtClean="0"/>
              <a:t>Dejado </a:t>
            </a:r>
            <a:r>
              <a:rPr lang="es-PR" dirty="0"/>
              <a:t>a sí mismo, el hombre caído nunca buscaría a Dios. </a:t>
            </a:r>
            <a:endParaRPr lang="es-PR" dirty="0" smtClean="0"/>
          </a:p>
          <a:p>
            <a:r>
              <a:rPr lang="es-PR" dirty="0" smtClean="0"/>
              <a:t>Es </a:t>
            </a:r>
            <a:r>
              <a:rPr lang="es-PR" dirty="0"/>
              <a:t>sólo por la obra del Espíritu Santo que alguien lo hace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3.9-12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16190" r="32295"/>
          <a:stretch/>
        </p:blipFill>
        <p:spPr>
          <a:xfrm>
            <a:off x="5257800" y="1812235"/>
            <a:ext cx="38862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59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153401" cy="4587116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</a:rPr>
              <a:t>3:12</a:t>
            </a:r>
            <a:r>
              <a:rPr lang="es-PR" dirty="0"/>
              <a:t> «Todos se desviaron de Dios. </a:t>
            </a:r>
            <a:r>
              <a:rPr lang="es-PR" dirty="0" smtClean="0"/>
              <a:t>Toda </a:t>
            </a:r>
            <a:r>
              <a:rPr lang="es-PR" dirty="0"/>
              <a:t>la humanidad se ha corrompido. </a:t>
            </a:r>
            <a:r>
              <a:rPr lang="es-PR" dirty="0" smtClean="0"/>
              <a:t>No </a:t>
            </a:r>
            <a:r>
              <a:rPr lang="es-PR" dirty="0"/>
              <a:t>hay nadie que viva una vida buena, ni siquiera uno» (</a:t>
            </a:r>
            <a:r>
              <a:rPr lang="es-PR" dirty="0" smtClean="0">
                <a:solidFill>
                  <a:srgbClr val="FF0000"/>
                </a:solidFill>
              </a:rPr>
              <a:t>Salmo </a:t>
            </a:r>
            <a:r>
              <a:rPr lang="es-PR" dirty="0">
                <a:solidFill>
                  <a:srgbClr val="FF0000"/>
                </a:solidFill>
              </a:rPr>
              <a:t>14:3</a:t>
            </a:r>
            <a:r>
              <a:rPr lang="es-PR" dirty="0" smtClean="0"/>
              <a:t>).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</a:t>
            </a:r>
            <a:r>
              <a:rPr lang="es-ES" dirty="0" smtClean="0"/>
              <a:t>3.9-12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31965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No puedes estar a la altura del estándar de Dios por ti mismo.</a:t>
            </a:r>
            <a:endParaRPr lang="es-PR" sz="3600" dirty="0"/>
          </a:p>
        </p:txBody>
      </p:sp>
      <p:pic>
        <p:nvPicPr>
          <p:cNvPr id="2050" name="Picture 2" descr="http://m.c.lnkd.licdn.com/mpr/mpr/p/6/005/075/1af/3c118ea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28800"/>
            <a:ext cx="3810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et al. Eds.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2014,</a:t>
            </a:r>
            <a:r>
              <a:rPr lang="es-PR" sz="1600" i="1" dirty="0" smtClean="0"/>
              <a:t> </a:t>
            </a:r>
            <a:r>
              <a:rPr lang="es-PR" sz="1600" dirty="0" smtClean="0"/>
              <a:t>Vol. 1,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2014. 26-36.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 </a:t>
            </a:r>
            <a:r>
              <a:rPr lang="es-ES" sz="1600" dirty="0" err="1"/>
              <a:t>Porter</a:t>
            </a:r>
            <a:r>
              <a:rPr lang="es-ES" sz="1600" dirty="0"/>
              <a:t>, Rafael. Estudios </a:t>
            </a:r>
            <a:r>
              <a:rPr lang="es-ES" sz="1600" dirty="0" err="1"/>
              <a:t>Bı́blicos</a:t>
            </a:r>
            <a:r>
              <a:rPr lang="es-ES" sz="1600" dirty="0"/>
              <a:t> ELA: Cuando aumenta la </a:t>
            </a:r>
            <a:r>
              <a:rPr lang="es-ES" sz="1600" dirty="0" err="1"/>
              <a:t>presión</a:t>
            </a:r>
            <a:r>
              <a:rPr lang="es-ES" sz="1600" dirty="0"/>
              <a:t> (Santiago).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2003</a:t>
            </a:r>
            <a:r>
              <a:rPr lang="es-ES" sz="1600" dirty="0" smtClean="0"/>
              <a:t>.</a:t>
            </a: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-13275"/>
            <a:ext cx="7937951" cy="27564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lang="es-PR" sz="4400" dirty="0"/>
              <a:t>Próximo Estudio Dominical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</a:p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lang="es-PR" sz="4400" dirty="0" smtClean="0">
                <a:latin typeface="+mj-lt"/>
                <a:ea typeface="+mj-ea"/>
                <a:cs typeface="+mj-cs"/>
              </a:rPr>
              <a:t>Invierno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2014/Tema </a:t>
            </a:r>
            <a:r>
              <a:rPr lang="es-PR" sz="4400" dirty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</a:t>
            </a:r>
            <a:r>
              <a:rPr lang="es-PR" sz="4400" cap="small" dirty="0" smtClean="0">
                <a:latin typeface="+mj-lt"/>
              </a:rPr>
              <a:t>Experimente la Nueva Vida en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</a:t>
            </a:r>
            <a:r>
              <a:rPr lang="en-US" sz="4400" cap="small" dirty="0" err="1" smtClean="0">
                <a:latin typeface="+mn-lt"/>
              </a:rPr>
              <a:t>ón</a:t>
            </a:r>
            <a:r>
              <a:rPr lang="en-US" sz="4400" cap="small" dirty="0" smtClean="0">
                <a:latin typeface="+mn-lt"/>
              </a:rPr>
              <a:t> </a:t>
            </a:r>
            <a:r>
              <a:rPr lang="en-US" sz="4400" cap="small" dirty="0" smtClean="0">
                <a:latin typeface="+mn-lt"/>
              </a:rPr>
              <a:t>2: </a:t>
            </a:r>
            <a:r>
              <a:rPr lang="en-US" sz="4400" cap="small" dirty="0" smtClean="0"/>
              <a:t>Un </a:t>
            </a:r>
            <a:r>
              <a:rPr lang="en-US" sz="4400" cap="small" dirty="0" err="1" smtClean="0"/>
              <a:t>regalo</a:t>
            </a:r>
            <a:r>
              <a:rPr lang="en-US" sz="4400" cap="small" dirty="0" smtClean="0"/>
              <a:t> </a:t>
            </a:r>
            <a:r>
              <a:rPr lang="en-US" sz="4400" cap="small" dirty="0" err="1" smtClean="0"/>
              <a:t>que</a:t>
            </a:r>
            <a:r>
              <a:rPr lang="en-US" sz="4400" cap="small" dirty="0" smtClean="0"/>
              <a:t> no me </a:t>
            </a:r>
            <a:r>
              <a:rPr lang="en-US" sz="4400" cap="small" dirty="0" err="1" smtClean="0"/>
              <a:t>puedo</a:t>
            </a:r>
            <a:r>
              <a:rPr lang="en-US" sz="4400" cap="small" dirty="0" smtClean="0"/>
              <a:t> </a:t>
            </a:r>
            <a:r>
              <a:rPr lang="en-US" sz="4400" cap="small" dirty="0" err="1" smtClean="0"/>
              <a:t>hacer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14</a:t>
            </a:r>
            <a:r>
              <a:rPr lang="es-PR" sz="3600" dirty="0" smtClean="0">
                <a:latin typeface="+mn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</a:t>
            </a:r>
            <a:r>
              <a:rPr lang="es-PR" sz="3600" dirty="0" smtClean="0">
                <a:latin typeface="+mn-lt"/>
                <a:cs typeface="+mn-cs"/>
              </a:rPr>
              <a:t>diciembre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 smtClean="0"/>
              <a:t>(</a:t>
            </a:r>
            <a:r>
              <a:rPr lang="en-US" sz="2800" dirty="0" err="1" smtClean="0"/>
              <a:t>Romanos</a:t>
            </a:r>
            <a:r>
              <a:rPr lang="en-US" sz="2800" dirty="0" smtClean="0"/>
              <a:t> </a:t>
            </a:r>
            <a:r>
              <a:rPr lang="es-PR" sz="2800" dirty="0" smtClean="0"/>
              <a:t>3.21-28)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369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14400" y="305536"/>
            <a:ext cx="7391400" cy="61898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Aplicación</a:t>
            </a:r>
            <a:r>
              <a:rPr lang="en-US" dirty="0" smtClean="0"/>
              <a:t> para la </a:t>
            </a:r>
            <a:r>
              <a:rPr lang="en-US" dirty="0" err="1" smtClean="0"/>
              <a:t>vida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305800" cy="4643438"/>
          </a:xfrm>
          <a:solidFill>
            <a:schemeClr val="bg1">
              <a:alpha val="45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s-PR" sz="3600" dirty="0"/>
              <a:t>Encuentra una persona con la cual compararte y podrás quedar realmente bien. Fija tus estándares lo más bajo posible y quedarás por encima de ella. </a:t>
            </a:r>
            <a:endParaRPr lang="es-PR" sz="3600" dirty="0" smtClean="0"/>
          </a:p>
          <a:p>
            <a:r>
              <a:rPr lang="es-PR" sz="3600" dirty="0" smtClean="0"/>
              <a:t>Pero </a:t>
            </a:r>
            <a:r>
              <a:rPr lang="es-PR" sz="3600" dirty="0"/>
              <a:t>¿cómo quedas cuando es Dios quien fija el estándar? El estándar de justicia perfecta de Dios es lo único que importa. </a:t>
            </a:r>
            <a:endParaRPr lang="es-PR" sz="3600" dirty="0" smtClean="0"/>
          </a:p>
          <a:p>
            <a:r>
              <a:rPr lang="es-PR" sz="3600" dirty="0" smtClean="0"/>
              <a:t>No </a:t>
            </a:r>
            <a:r>
              <a:rPr lang="es-PR" sz="3600" dirty="0"/>
              <a:t>importa cuán buenos podemos pensar que somos, no estamos a la altura de su estándar. La Biblia deja en claro esto, pero también indica claramente la solución.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33083575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305800" cy="4643438"/>
          </a:xfrm>
          <a:solidFill>
            <a:schemeClr val="bg1">
              <a:alpha val="4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s-PR" dirty="0"/>
              <a:t>Pablo escribió el libro de Romanos para un grupo de creyentes que esperaba conocer personalmente poco después. </a:t>
            </a:r>
            <a:endParaRPr lang="es-PR" dirty="0" smtClean="0"/>
          </a:p>
          <a:p>
            <a:r>
              <a:rPr lang="es-PR" dirty="0" smtClean="0"/>
              <a:t>A </a:t>
            </a:r>
            <a:r>
              <a:rPr lang="es-PR" dirty="0"/>
              <a:t>manera de presentación planteó el tema central de atención y la pasión de su ministerio: el evangelio de Cristo.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libro de Romanos se podría describir como un tratado sobre la doctrina de la salvación, y Pablo comienza por mostrar que todos necesitamos esa salvación.</a:t>
            </a:r>
            <a:endParaRPr lang="es-PR" sz="3600" dirty="0"/>
          </a:p>
        </p:txBody>
      </p:sp>
    </p:spTree>
    <p:extLst>
      <p:ext uri="{BB962C8B-B14F-4D97-AF65-F5344CB8AC3E}">
        <p14:creationId xmlns:p14="http://schemas.microsoft.com/office/powerpoint/2010/main" val="1818194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67000"/>
            <a:ext cx="8001000" cy="2057400"/>
          </a:xfrm>
          <a:solidFill>
            <a:srgbClr val="FFFFD1">
              <a:alpha val="50000"/>
            </a:srgbClr>
          </a:solidFill>
          <a:ln/>
          <a:effectLst>
            <a:softEdge rad="317500"/>
          </a:effectLst>
        </p:spPr>
        <p:txBody>
          <a:bodyPr anchor="ctr"/>
          <a:lstStyle/>
          <a:p>
            <a:pPr marL="0" indent="0" algn="ctr">
              <a:buNone/>
            </a:pPr>
            <a:r>
              <a:rPr lang="en-US" sz="4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Romanos</a:t>
            </a:r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PR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1:16-17; 2:5-11; 3:9-12</a:t>
            </a:r>
            <a:endParaRPr lang="es-E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72383"/>
            <a:ext cx="4038600" cy="776287"/>
          </a:xfrm>
        </p:spPr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</a:t>
            </a:r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8642351" cy="4587116"/>
          </a:xfrm>
        </p:spPr>
        <p:txBody>
          <a:bodyPr/>
          <a:lstStyle/>
          <a:p>
            <a:r>
              <a:rPr lang="es-PR" dirty="0"/>
              <a:t>“</a:t>
            </a:r>
            <a:r>
              <a:rPr lang="es-PR" i="1" dirty="0"/>
              <a:t>Porque no me avergüenzo del evangelio, porque es poder de Dios para salvación a todo aquel que cree; al judío primeramente, y también al griego</a:t>
            </a:r>
            <a:r>
              <a:rPr lang="es-PR" i="1" dirty="0" smtClean="0"/>
              <a:t>. Porque </a:t>
            </a:r>
            <a:r>
              <a:rPr lang="es-PR" i="1" dirty="0"/>
              <a:t>en el evangelio la justicia de Dios se revela por fe y para fe, como está escrito: Mas el justo por la fe vivirá.</a:t>
            </a:r>
            <a:r>
              <a:rPr lang="es-PR" dirty="0"/>
              <a:t>” </a:t>
            </a:r>
            <a:endParaRPr lang="es-PR" dirty="0" smtClean="0"/>
          </a:p>
          <a:p>
            <a:pPr marL="0" indent="0">
              <a:buNone/>
            </a:pPr>
            <a:r>
              <a:rPr lang="es-PR" dirty="0"/>
              <a:t>	</a:t>
            </a:r>
            <a:r>
              <a:rPr lang="es-PR" dirty="0" smtClean="0">
                <a:solidFill>
                  <a:srgbClr val="FF0000"/>
                </a:solidFill>
              </a:rPr>
              <a:t>(</a:t>
            </a:r>
            <a:r>
              <a:rPr lang="es-PR" dirty="0">
                <a:solidFill>
                  <a:srgbClr val="FF0000"/>
                </a:solidFill>
              </a:rPr>
              <a:t>Romanos 1.16–17, RVR60) 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1:16-17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27236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060951" cy="4587116"/>
          </a:xfrm>
        </p:spPr>
        <p:txBody>
          <a:bodyPr>
            <a:normAutofit fontScale="85000" lnSpcReduction="10000"/>
          </a:bodyPr>
          <a:lstStyle/>
          <a:p>
            <a:r>
              <a:rPr lang="es-ES" b="1" dirty="0"/>
              <a:t>Presentación del Evangelio </a:t>
            </a:r>
            <a:r>
              <a:rPr lang="es-ES" dirty="0">
                <a:solidFill>
                  <a:srgbClr val="FF0000"/>
                </a:solidFill>
              </a:rPr>
              <a:t>1:16</a:t>
            </a:r>
          </a:p>
          <a:p>
            <a:r>
              <a:rPr lang="es-PR" dirty="0"/>
              <a:t>Al mencionar su deseo de ir a anunciar el evangelio a los que están en Roma, Pablo responde a la pregunta de por qué lo quiere hacer. </a:t>
            </a:r>
            <a:endParaRPr lang="es-PR" dirty="0" smtClean="0"/>
          </a:p>
          <a:p>
            <a:r>
              <a:rPr lang="es-PR" dirty="0" smtClean="0"/>
              <a:t>Lo </a:t>
            </a:r>
            <a:r>
              <a:rPr lang="es-PR" dirty="0"/>
              <a:t>hace porque no se avergüenza del evangelio. ¿Y por qué no se avergüenza del evangelio? </a:t>
            </a:r>
            <a:endParaRPr lang="es-PR" dirty="0" smtClean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1:16-17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6394" r="6558" b="20476"/>
          <a:stretch/>
        </p:blipFill>
        <p:spPr>
          <a:xfrm>
            <a:off x="5568535" y="1786520"/>
            <a:ext cx="3581401" cy="507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3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799" y="2133600"/>
            <a:ext cx="5334001" cy="4587116"/>
          </a:xfrm>
        </p:spPr>
        <p:txBody>
          <a:bodyPr>
            <a:normAutofit fontScale="85000" lnSpcReduction="10000"/>
          </a:bodyPr>
          <a:lstStyle/>
          <a:p>
            <a:r>
              <a:rPr lang="es-PR" dirty="0" smtClean="0"/>
              <a:t>Porque </a:t>
            </a:r>
            <a:r>
              <a:rPr lang="es-PR" dirty="0"/>
              <a:t>este evangelio es el poder de Dios que hace posible la salvación. Así llega Pablo al tema del libro: </a:t>
            </a:r>
            <a:r>
              <a:rPr lang="es-PR" i="1" dirty="0"/>
              <a:t>El evangelio es el poder de Dios para salvación. </a:t>
            </a:r>
            <a:endParaRPr lang="es-PR" i="1" dirty="0" smtClean="0"/>
          </a:p>
          <a:p>
            <a:r>
              <a:rPr lang="es-PR" dirty="0" smtClean="0"/>
              <a:t>Esta </a:t>
            </a:r>
            <a:r>
              <a:rPr lang="es-PR" dirty="0"/>
              <a:t>verdad es cierta tanto para judíos como para gentiles. </a:t>
            </a:r>
            <a:endParaRPr lang="es-PR" dirty="0" smtClean="0"/>
          </a:p>
          <a:p>
            <a:r>
              <a:rPr lang="es-PR" dirty="0" smtClean="0"/>
              <a:t>El </a:t>
            </a:r>
            <a:r>
              <a:rPr lang="es-PR" dirty="0"/>
              <a:t>evangelio es el único medio para la salvación de todos los hombres</a:t>
            </a:r>
            <a:r>
              <a:rPr lang="es-PR" dirty="0" smtClean="0"/>
              <a:t>.</a:t>
            </a:r>
            <a:endParaRPr lang="es-PR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158873" y="685800"/>
            <a:ext cx="6934201" cy="1004888"/>
          </a:xfrm>
        </p:spPr>
        <p:txBody>
          <a:bodyPr/>
          <a:lstStyle/>
          <a:p>
            <a:r>
              <a:rPr lang="es-ES" dirty="0" smtClean="0"/>
              <a:t>Romanos 1:16-17</a:t>
            </a:r>
            <a:endParaRPr lang="es-E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r="38203"/>
          <a:stretch/>
        </p:blipFill>
        <p:spPr>
          <a:xfrm>
            <a:off x="5612296" y="1828800"/>
            <a:ext cx="3531704" cy="394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012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98382</TotalTime>
  <Words>1738</Words>
  <Application>Microsoft Office PowerPoint</Application>
  <PresentationFormat>On-screen Show (4:3)</PresentationFormat>
  <Paragraphs>147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Calibri Light</vt:lpstr>
      <vt:lpstr>David</vt:lpstr>
      <vt:lpstr>Tahoma</vt:lpstr>
      <vt:lpstr>Wingdings</vt:lpstr>
      <vt:lpstr>Blends</vt:lpstr>
      <vt:lpstr>1_Office Theme</vt:lpstr>
      <vt:lpstr>Office Theme</vt:lpstr>
      <vt:lpstr>PowerPoint Presentation</vt:lpstr>
      <vt:lpstr>PowerPoint Presentation</vt:lpstr>
      <vt:lpstr>El asunto</vt:lpstr>
      <vt:lpstr>Aplicación para la vida</vt:lpstr>
      <vt:lpstr>Contexto</vt:lpstr>
      <vt:lpstr>Pasaje Bíblico</vt:lpstr>
      <vt:lpstr>Romanos 1:16-17</vt:lpstr>
      <vt:lpstr>Romanos 1:16-17</vt:lpstr>
      <vt:lpstr>Romanos 1:16-17</vt:lpstr>
      <vt:lpstr>Romanos 1:16-17</vt:lpstr>
      <vt:lpstr>Romanos 1:16-17</vt:lpstr>
      <vt:lpstr>Romanos 1:16-17</vt:lpstr>
      <vt:lpstr>Romanos 1:16-17</vt:lpstr>
      <vt:lpstr>Romanos 2.5-11</vt:lpstr>
      <vt:lpstr>Romanos 2.5-11</vt:lpstr>
      <vt:lpstr>Romanos 2.5-11</vt:lpstr>
      <vt:lpstr>Romanos 2.5-11</vt:lpstr>
      <vt:lpstr>Romanos 2.5-11</vt:lpstr>
      <vt:lpstr>Romanos 2.5-11</vt:lpstr>
      <vt:lpstr>Romanos 2.5-11</vt:lpstr>
      <vt:lpstr>Romanos 2.5-11</vt:lpstr>
      <vt:lpstr>Romanos 2.5-11</vt:lpstr>
      <vt:lpstr>Romanos 3.9-12</vt:lpstr>
      <vt:lpstr>Romanos 3.9-12</vt:lpstr>
      <vt:lpstr>Romanos 3.9-12</vt:lpstr>
      <vt:lpstr>Romanos 3.9-12</vt:lpstr>
      <vt:lpstr>Romanos 3.9-12</vt:lpstr>
      <vt:lpstr>Romanos 3.9-12</vt:lpstr>
      <vt:lpstr>Romanos 3.9-12</vt:lpstr>
      <vt:lpstr>Recursos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3: Las Condiciones para el Discipulado Cristiano Estudio 9: Confiar en la Victoria de Dios</dc:title>
  <dc:creator>JRIVERA</dc:creator>
  <cp:lastModifiedBy>Tito Ortega</cp:lastModifiedBy>
  <cp:revision>4343</cp:revision>
  <dcterms:created xsi:type="dcterms:W3CDTF">2007-01-24T21:53:34Z</dcterms:created>
  <dcterms:modified xsi:type="dcterms:W3CDTF">2014-12-07T04:14:05Z</dcterms:modified>
</cp:coreProperties>
</file>