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6"/>
  </p:notesMasterIdLst>
  <p:handoutMasterIdLst>
    <p:handoutMasterId r:id="rId27"/>
  </p:handoutMasterIdLst>
  <p:sldIdLst>
    <p:sldId id="794" r:id="rId3"/>
    <p:sldId id="1618" r:id="rId4"/>
    <p:sldId id="804" r:id="rId5"/>
    <p:sldId id="1659" r:id="rId6"/>
    <p:sldId id="1683" r:id="rId7"/>
    <p:sldId id="1684" r:id="rId8"/>
    <p:sldId id="1360" r:id="rId9"/>
    <p:sldId id="1687" r:id="rId10"/>
    <p:sldId id="1359" r:id="rId11"/>
    <p:sldId id="1688" r:id="rId12"/>
    <p:sldId id="1662" r:id="rId13"/>
    <p:sldId id="1689" r:id="rId14"/>
    <p:sldId id="1690" r:id="rId15"/>
    <p:sldId id="1691" r:id="rId16"/>
    <p:sldId id="1692" r:id="rId17"/>
    <p:sldId id="1693" r:id="rId18"/>
    <p:sldId id="1679" r:id="rId19"/>
    <p:sldId id="1633" r:id="rId20"/>
    <p:sldId id="1685" r:id="rId21"/>
    <p:sldId id="1686" r:id="rId22"/>
    <p:sldId id="561" r:id="rId23"/>
    <p:sldId id="1663" r:id="rId24"/>
    <p:sldId id="908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55" d="100"/>
          <a:sy n="55" d="100"/>
        </p:scale>
        <p:origin x="4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41543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56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97791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906026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18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51957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distantshores.org/images/rg/09/09_1Sa_17_01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/>
          <a:stretch/>
        </p:blipFill>
        <p:spPr bwMode="auto">
          <a:xfrm>
            <a:off x="0" y="0"/>
            <a:ext cx="9144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2015-2016/Refugio en la tormenta: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Salmos acerca del cuidado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</a:t>
            </a:r>
            <a:r>
              <a:rPr lang="en-US" sz="4400" cap="small" dirty="0" smtClean="0">
                <a:latin typeface="+mj-lt"/>
              </a:rPr>
              <a:t> 2: </a:t>
            </a:r>
            <a:r>
              <a:rPr lang="es-PR" sz="4400" dirty="0" smtClean="0">
                <a:latin typeface="+mj-lt"/>
              </a:rPr>
              <a:t>El refugio de la salvación de Dios</a:t>
            </a:r>
            <a:endParaRPr lang="es-PR" sz="4400" cap="small" dirty="0" smtClean="0">
              <a:latin typeface="+mj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13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diciem</a:t>
            </a:r>
            <a:r>
              <a:rPr lang="es-PR" sz="3600" dirty="0" smtClean="0">
                <a:latin typeface="+mj-lt"/>
                <a:cs typeface="+mn-cs"/>
              </a:rPr>
              <a:t>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>
                <a:latin typeface="+mj-lt"/>
              </a:rPr>
              <a:t>Salmos</a:t>
            </a:r>
            <a:r>
              <a:rPr lang="en-US" sz="2800" dirty="0" smtClean="0">
                <a:latin typeface="+mj-lt"/>
              </a:rPr>
              <a:t> 27</a:t>
            </a:r>
            <a:r>
              <a:rPr lang="fr-FR" sz="2800" dirty="0" smtClean="0">
                <a:latin typeface="+mj-lt"/>
              </a:rPr>
              <a:t>:1-6</a:t>
            </a:r>
            <a:r>
              <a:rPr lang="es-PR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“...Luego </a:t>
            </a:r>
            <a:r>
              <a:rPr lang="es-ES" dirty="0"/>
              <a:t>levantará mi cabeza sobre mis enemigos que me rodean, Y yo sacrificaré en su tabernáculo sacrificios de júbilo; Cantaré y entonaré alabanzas a Jehová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27:1-6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26388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¡</a:t>
            </a:r>
            <a:r>
              <a:rPr lang="es-ES" dirty="0"/>
              <a:t>Qué afirmación fuerte de confianza en Dios, basada en una relación personal con él que provee una triple defensa: </a:t>
            </a:r>
            <a:r>
              <a:rPr lang="es-ES" b="1" i="1" dirty="0"/>
              <a:t>mi</a:t>
            </a:r>
            <a:r>
              <a:rPr lang="es-ES" i="1" dirty="0"/>
              <a:t> luz, </a:t>
            </a:r>
            <a:r>
              <a:rPr lang="es-ES" b="1" i="1" dirty="0"/>
              <a:t>mi</a:t>
            </a:r>
            <a:r>
              <a:rPr lang="es-ES" i="1" dirty="0"/>
              <a:t> salvación, fortaleza de </a:t>
            </a:r>
            <a:r>
              <a:rPr lang="es-ES" b="1" i="1" dirty="0"/>
              <a:t>mi</a:t>
            </a:r>
            <a:r>
              <a:rPr lang="es-ES" i="1" dirty="0"/>
              <a:t> vida! </a:t>
            </a:r>
            <a:endParaRPr lang="es-ES" i="1" dirty="0" smtClean="0"/>
          </a:p>
          <a:p>
            <a:r>
              <a:rPr lang="es-ES" dirty="0" smtClean="0"/>
              <a:t>La </a:t>
            </a:r>
            <a:r>
              <a:rPr lang="es-ES" dirty="0"/>
              <a:t>luz disipa la oscuridad; salvación o victoria enfatiza la habilidad de Dios de dar la victoria a pesar de las fuerzas en contra; refugio o fortaleza es un lugar de seguridad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5562600" cy="1004888"/>
          </a:xfrm>
        </p:spPr>
        <p:txBody>
          <a:bodyPr/>
          <a:lstStyle/>
          <a:p>
            <a:r>
              <a:rPr lang="es-ES" sz="4800" dirty="0"/>
              <a:t>Una declaración de confianza, v. </a:t>
            </a:r>
            <a:r>
              <a:rPr lang="es-ES" sz="4800" dirty="0" smtClean="0"/>
              <a:t>1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1139083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salmistas constantemente hablan de sus adversarios y sus peligros. </a:t>
            </a:r>
            <a:endParaRPr lang="es-ES" dirty="0" smtClean="0"/>
          </a:p>
          <a:p>
            <a:r>
              <a:rPr lang="es-ES" i="1" dirty="0" smtClean="0"/>
              <a:t>Devorar </a:t>
            </a:r>
            <a:r>
              <a:rPr lang="es-ES" i="1" dirty="0"/>
              <a:t>mis carnes </a:t>
            </a:r>
            <a:r>
              <a:rPr lang="es-ES" dirty="0"/>
              <a:t>es la imagen de fieras que devoran su presa; aquí se refiere a los que calumnian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467600" cy="1004888"/>
          </a:xfrm>
        </p:spPr>
        <p:txBody>
          <a:bodyPr/>
          <a:lstStyle/>
          <a:p>
            <a:r>
              <a:rPr lang="es-ES" sz="4800" dirty="0"/>
              <a:t>Confianza frente a los peligros, vv. 2, 3</a:t>
            </a:r>
          </a:p>
        </p:txBody>
      </p:sp>
    </p:spTree>
    <p:extLst>
      <p:ext uri="{BB962C8B-B14F-4D97-AF65-F5344CB8AC3E}">
        <p14:creationId xmlns:p14="http://schemas.microsoft.com/office/powerpoint/2010/main" val="2351835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/>
              <a:t>Pablo dijo que todos los que quieren vivir piadosamente en Cristo Jesús van a sufrir persecuciones. </a:t>
            </a:r>
            <a:endParaRPr lang="es-ES" dirty="0" smtClean="0"/>
          </a:p>
          <a:p>
            <a:r>
              <a:rPr lang="es-ES" dirty="0" smtClean="0"/>
              <a:t>Estas </a:t>
            </a:r>
            <a:r>
              <a:rPr lang="es-ES" dirty="0"/>
              <a:t>persecuciones pueden ser externas, de otras personas, o internas, de la naturaleza vieja o del diablo. </a:t>
            </a:r>
            <a:r>
              <a:rPr lang="es-ES" dirty="0" smtClean="0"/>
              <a:t>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467600" cy="1004888"/>
          </a:xfrm>
        </p:spPr>
        <p:txBody>
          <a:bodyPr/>
          <a:lstStyle/>
          <a:p>
            <a:r>
              <a:rPr lang="es-ES" sz="4800" dirty="0"/>
              <a:t>Confianza frente a los peligros, vv. 2, 3</a:t>
            </a:r>
          </a:p>
        </p:txBody>
      </p:sp>
    </p:spTree>
    <p:extLst>
      <p:ext uri="{BB962C8B-B14F-4D97-AF65-F5344CB8AC3E}">
        <p14:creationId xmlns:p14="http://schemas.microsoft.com/office/powerpoint/2010/main" val="793637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>
                <a:solidFill>
                  <a:schemeClr val="tx2"/>
                </a:solidFill>
              </a:rPr>
              <a:t>Efesios </a:t>
            </a:r>
            <a:r>
              <a:rPr lang="es-ES" dirty="0">
                <a:solidFill>
                  <a:schemeClr val="tx2"/>
                </a:solidFill>
              </a:rPr>
              <a:t>6:12 </a:t>
            </a:r>
            <a:r>
              <a:rPr lang="es-ES" dirty="0"/>
              <a:t>dice que nuestra lucha es </a:t>
            </a:r>
            <a:r>
              <a:rPr lang="es-ES" i="1" dirty="0"/>
              <a:t>contra principados, contra autoridades, contra los gobernadores de estas tinieblas, contra espíritus de maldad… </a:t>
            </a:r>
            <a:endParaRPr lang="es-ES" i="1" dirty="0" smtClean="0"/>
          </a:p>
          <a:p>
            <a:r>
              <a:rPr lang="es-ES" dirty="0" smtClean="0"/>
              <a:t>El </a:t>
            </a:r>
            <a:r>
              <a:rPr lang="es-ES" dirty="0"/>
              <a:t>salmista habla de enemigos físicos, pero el NT aplica este lenguaje de batalla también a la lucha espiritual.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mensaje es claro, bajo la protección de Dios </a:t>
            </a:r>
            <a:r>
              <a:rPr lang="es-ES" i="1" dirty="0"/>
              <a:t>mi corazón no temerá</a:t>
            </a:r>
            <a:r>
              <a:rPr lang="es-ES" i="1" dirty="0" smtClean="0"/>
              <a:t>. </a:t>
            </a:r>
            <a:r>
              <a:rPr lang="es-ES" dirty="0" smtClean="0"/>
              <a:t>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467600" cy="1004888"/>
          </a:xfrm>
        </p:spPr>
        <p:txBody>
          <a:bodyPr/>
          <a:lstStyle/>
          <a:p>
            <a:r>
              <a:rPr lang="es-ES" sz="4800" dirty="0"/>
              <a:t>Confianza frente a los peligros, vv. 2, 3</a:t>
            </a:r>
          </a:p>
        </p:txBody>
      </p:sp>
    </p:spTree>
    <p:extLst>
      <p:ext uri="{BB962C8B-B14F-4D97-AF65-F5344CB8AC3E}">
        <p14:creationId xmlns:p14="http://schemas.microsoft.com/office/powerpoint/2010/main" val="23397621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467600" cy="1004888"/>
          </a:xfrm>
        </p:spPr>
        <p:txBody>
          <a:bodyPr/>
          <a:lstStyle/>
          <a:p>
            <a:r>
              <a:rPr lang="es-ES" sz="4800" dirty="0"/>
              <a:t>Confianza en la comunión, vv. 4–6</a:t>
            </a:r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i="1" dirty="0" smtClean="0"/>
              <a:t>Una </a:t>
            </a:r>
            <a:r>
              <a:rPr lang="es-ES" i="1" dirty="0"/>
              <a:t>cosa… </a:t>
            </a:r>
            <a:r>
              <a:rPr lang="es-ES" dirty="0"/>
              <a:t>indica una declaración de propósito muy definida. La Biblia constantemente enfatiza que el creyente debe buscar a Dios y su reino, debe permanecer en comunión con Cristo. Morar </a:t>
            </a:r>
            <a:r>
              <a:rPr lang="es-ES" i="1" dirty="0"/>
              <a:t>en la casa de Jehovah </a:t>
            </a:r>
            <a:r>
              <a:rPr lang="es-ES" dirty="0"/>
              <a:t>se refiere a vivir permanente en la presencia de Dios; tal vida incluía visitas regulares al templo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11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467600" cy="1004888"/>
          </a:xfrm>
        </p:spPr>
        <p:txBody>
          <a:bodyPr/>
          <a:lstStyle/>
          <a:p>
            <a:r>
              <a:rPr lang="es-ES" sz="4800" dirty="0"/>
              <a:t>Confianza en la comunión, vv. 4–6</a:t>
            </a:r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pPr marL="282575" indent="-282575">
              <a:buFont typeface="+mj-lt"/>
              <a:buAutoNum type="arabicPeriod"/>
            </a:pPr>
            <a:r>
              <a:rPr lang="es-ES" dirty="0" smtClean="0"/>
              <a:t>experimentar </a:t>
            </a:r>
            <a:r>
              <a:rPr lang="es-ES" dirty="0"/>
              <a:t>(contemplar) la belleza y la gloria de Dios (su santidad, su misericordia, su gracia, su verdad, su justicia su amor y la armonía de todas estas cualidades</a:t>
            </a:r>
            <a:r>
              <a:rPr lang="es-ES" dirty="0" smtClean="0"/>
              <a:t>)</a:t>
            </a:r>
          </a:p>
          <a:p>
            <a:pPr marL="282575" indent="-282575">
              <a:buFont typeface="+mj-lt"/>
              <a:buAutoNum type="arabicPeriod"/>
            </a:pPr>
            <a:r>
              <a:rPr lang="es-ES" dirty="0" smtClean="0"/>
              <a:t>disfrutar </a:t>
            </a:r>
            <a:r>
              <a:rPr lang="es-ES" dirty="0"/>
              <a:t>la dirección de Dios. El salmista sabe que si tiene tal comunión con Dios, el Señor le va a proteger y darle lugar firme 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/>
              <a:t>). Le va a dar la victoria (</a:t>
            </a:r>
            <a:r>
              <a:rPr lang="es-ES" dirty="0">
                <a:solidFill>
                  <a:schemeClr val="tx2"/>
                </a:solidFill>
              </a:rPr>
              <a:t>v. 6</a:t>
            </a:r>
            <a:r>
              <a:rPr lang="es-ES" dirty="0"/>
              <a:t>, “levantar la cabeza” es señal de triunfo</a:t>
            </a:r>
            <a:r>
              <a:rPr lang="es-ES" dirty="0" smtClean="0"/>
              <a:t>).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247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ES" dirty="0" smtClean="0"/>
              <a:t>¿Qué cosas temen las personas? </a:t>
            </a:r>
          </a:p>
          <a:p>
            <a:r>
              <a:rPr lang="es-ES" dirty="0" smtClean="0"/>
              <a:t>¿Cuál es el resultado de dicho temor? </a:t>
            </a:r>
          </a:p>
          <a:p>
            <a:r>
              <a:rPr lang="es-ES" dirty="0" smtClean="0"/>
              <a:t>¿Qué puede hacer la persona para alejar el temor?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Pensemos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89095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Durante el transcurso de un día dependemos de muchas cosas.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Dependemos </a:t>
            </a:r>
            <a:r>
              <a:rPr lang="es-ES" sz="2800" dirty="0"/>
              <a:t>de las tareas que realizan distintas personas. </a:t>
            </a:r>
            <a:r>
              <a:rPr lang="es-ES" sz="2800" dirty="0" smtClean="0"/>
              <a:t>Dependemos </a:t>
            </a:r>
            <a:r>
              <a:rPr lang="es-ES" sz="2800" dirty="0"/>
              <a:t>de la electricidad, del agua corriente y de un auto que nos lleve del punto A al B.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Cuando </a:t>
            </a:r>
            <a:r>
              <a:rPr lang="es-ES" sz="2800" dirty="0"/>
              <a:t>nos falta una de estas cosas, entonces rápidamente recordamos cuánto dependemos de ellas.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Salmo 27 nos recuerda que Aquel de quien dependemos, en última instancia, es Dios mismo.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639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 bwMode="auto">
          <a:xfrm>
            <a:off x="0" y="-1"/>
            <a:ext cx="5281449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Podemos </a:t>
            </a:r>
            <a:r>
              <a:rPr lang="es-ES" sz="2800" dirty="0"/>
              <a:t>descansar en el refugio que nos ofrece Su salvación porque es en Su salvación que recibimos las fuerzas, la guía, la seguridad y el gozo que necesitamos.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469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Hispano: Salmos.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23-32.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Jamieson</a:t>
            </a:r>
            <a:r>
              <a:rPr lang="es-ES" sz="1600" dirty="0"/>
              <a:t>, Roberto, A. R. </a:t>
            </a:r>
            <a:r>
              <a:rPr lang="es-ES" sz="1600" dirty="0" err="1"/>
              <a:t>Fausset</a:t>
            </a:r>
            <a:r>
              <a:rPr lang="es-ES" sz="1600" dirty="0"/>
              <a:t>, and David Brown. Comentario </a:t>
            </a:r>
            <a:r>
              <a:rPr lang="es-ES" sz="1600" dirty="0" err="1"/>
              <a:t>Exegético</a:t>
            </a:r>
            <a:r>
              <a:rPr lang="es-ES" sz="1600" dirty="0"/>
              <a:t> Y Explicativo de La Biblia - Tomo 1: El Antiguo Testamento. El Paso, TX: Casa Bautista de Publicaciones, 2003.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Williams</a:t>
            </a:r>
            <a:r>
              <a:rPr lang="es-ES" sz="1600" dirty="0"/>
              <a:t>, Gary. Estudios </a:t>
            </a:r>
            <a:r>
              <a:rPr lang="es-ES" sz="1600" dirty="0" err="1"/>
              <a:t>Bı́blicos</a:t>
            </a:r>
            <a:r>
              <a:rPr lang="es-ES" sz="1600" dirty="0"/>
              <a:t> ELA: Alabanza Y Clamor a Dios (Salmos).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-media-cache-ak0.pinimg.com/736x/a9/5b/01/a95b01b540aa858d8aa521335322ff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22" y="-1"/>
            <a:ext cx="8749778" cy="617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Navidad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Especial: Haga planes para esta navidad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20 </a:t>
            </a:r>
            <a:r>
              <a:rPr lang="es-PR" sz="4000" kern="1200" dirty="0"/>
              <a:t>de </a:t>
            </a:r>
            <a:r>
              <a:rPr lang="es-PR" sz="4000" dirty="0" smtClean="0"/>
              <a:t>diciembre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(Mateo</a:t>
            </a:r>
            <a:r>
              <a:rPr lang="en-US" dirty="0" smtClean="0"/>
              <a:t> 1:18-25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mismo es mi salvación.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Algunos eruditos de la Biblia plantean que el Salmo 27 se escribió en el tiempo de la rebelión de Absalón, cuando David tuvo que huir de Jerusalén. </a:t>
            </a:r>
            <a:endParaRPr lang="en-US" sz="2800" dirty="0"/>
          </a:p>
        </p:txBody>
      </p:sp>
      <p:pic>
        <p:nvPicPr>
          <p:cNvPr id="2050" name="Picture 2" descr="http://www.jesuswalk.com/david/images/tissot-david-quits-jerusalem-294x4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3124200" cy="433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Sea </a:t>
            </a:r>
            <a:r>
              <a:rPr lang="es-ES" sz="2800" dirty="0"/>
              <a:t>como fuere, esta parte del salmo refleja la confianza de David en Dios y la gran prioridad que él otorgaba al hecho de adorar a Dios en Su casa. </a:t>
            </a:r>
            <a:endParaRPr lang="en-US" sz="2800" dirty="0"/>
          </a:p>
        </p:txBody>
      </p:sp>
      <p:pic>
        <p:nvPicPr>
          <p:cNvPr id="6" name="Picture 2" descr="http://www.jesuswalk.com/david/images/tissot-david-quits-jerusalem-294x4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3124200" cy="433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6702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Ya </a:t>
            </a:r>
            <a:r>
              <a:rPr lang="es-ES" sz="2800" dirty="0"/>
              <a:t>sea que estuviera huyendo de Absalón o de otra amenaza, o probablemente atrincherado en Jerusalén, el único y gran deseo de David era adorar al Señor y contemplar Su hermosura “en Su templo”.</a:t>
            </a:r>
            <a:endParaRPr lang="en-US" sz="2800" dirty="0"/>
          </a:p>
        </p:txBody>
      </p:sp>
      <p:pic>
        <p:nvPicPr>
          <p:cNvPr id="6" name="Picture 2" descr="http://www.jesuswalk.com/david/images/tissot-david-quits-jerusalem-294x4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3124200" cy="433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3302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27:1-6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“Jehová es mi luz y mi salvación; ¿de quién temeré? Jehová es la fortaleza de mi vida; ¿de quién he de atemorizarme? Cuando se juntaron contra mí los malignos, mis angustiadores y mis enemigos, Para comer mis carnes, ellos tropezaron y cayeron. Aunque un ejército acampe contra mí, No temerá mi corazón; Aunque contra mí se levante guerra, Yo estaré confiado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27:1-6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Una </a:t>
            </a:r>
            <a:r>
              <a:rPr lang="es-ES" dirty="0"/>
              <a:t>cosa he demandado a Jehová, ésta buscaré; Que esté yo en la casa de Jehová todos los días de mi vida, Para contemplar la hermosura de Jehová, y para inquirir en su templo. Porque él me esconderá en su tabernáculo en el día del mal; Me ocultará en lo reservado de su morada; Sobre una roca me pondrá en alto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27:1-6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104013</TotalTime>
  <Words>1162</Words>
  <Application>Microsoft Office PowerPoint</Application>
  <PresentationFormat>On-screen Show (4:3)</PresentationFormat>
  <Paragraphs>99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Contexto</vt:lpstr>
      <vt:lpstr>Pasaje bíblico</vt:lpstr>
      <vt:lpstr>Salmos 27:1-6</vt:lpstr>
      <vt:lpstr>Salmos 27:1-6</vt:lpstr>
      <vt:lpstr>Salmos 27:1-6</vt:lpstr>
      <vt:lpstr>Una declaración de confianza, v. 1</vt:lpstr>
      <vt:lpstr>Confianza frente a los peligros, vv. 2, 3</vt:lpstr>
      <vt:lpstr>Confianza frente a los peligros, vv. 2, 3</vt:lpstr>
      <vt:lpstr>Confianza frente a los peligros, vv. 2, 3</vt:lpstr>
      <vt:lpstr>Confianza en la comunión, vv. 4–6</vt:lpstr>
      <vt:lpstr>Confianza en la comunión, vv. 4–6</vt:lpstr>
      <vt:lpstr>Pensemos</vt:lpstr>
      <vt:lpstr>Aplicación para mi vida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refugio_de_la_salvacion_de_dios_121315</dc:title>
  <dc:creator>JRIVERA</dc:creator>
  <cp:lastModifiedBy>Ortega, Tito (GSO Inks/Supplies SM)</cp:lastModifiedBy>
  <cp:revision>4904</cp:revision>
  <cp:lastPrinted>2015-10-04T11:14:08Z</cp:lastPrinted>
  <dcterms:created xsi:type="dcterms:W3CDTF">2007-01-24T21:53:34Z</dcterms:created>
  <dcterms:modified xsi:type="dcterms:W3CDTF">2015-12-19T16:47:37Z</dcterms:modified>
</cp:coreProperties>
</file>