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32"/>
  </p:notesMasterIdLst>
  <p:handoutMasterIdLst>
    <p:handoutMasterId r:id="rId33"/>
  </p:handoutMasterIdLst>
  <p:sldIdLst>
    <p:sldId id="794" r:id="rId3"/>
    <p:sldId id="1618" r:id="rId4"/>
    <p:sldId id="804" r:id="rId5"/>
    <p:sldId id="1659" r:id="rId6"/>
    <p:sldId id="1664" r:id="rId7"/>
    <p:sldId id="1665" r:id="rId8"/>
    <p:sldId id="1360" r:id="rId9"/>
    <p:sldId id="1359" r:id="rId10"/>
    <p:sldId id="1666" r:id="rId11"/>
    <p:sldId id="1662" r:id="rId12"/>
    <p:sldId id="1669" r:id="rId13"/>
    <p:sldId id="1670" r:id="rId14"/>
    <p:sldId id="1671" r:id="rId15"/>
    <p:sldId id="1668" r:id="rId16"/>
    <p:sldId id="1672" r:id="rId17"/>
    <p:sldId id="1673" r:id="rId18"/>
    <p:sldId id="1674" r:id="rId19"/>
    <p:sldId id="1676" r:id="rId20"/>
    <p:sldId id="1677" r:id="rId21"/>
    <p:sldId id="1681" r:id="rId22"/>
    <p:sldId id="1682" r:id="rId23"/>
    <p:sldId id="1680" r:id="rId24"/>
    <p:sldId id="1679" r:id="rId25"/>
    <p:sldId id="1633" r:id="rId26"/>
    <p:sldId id="1667" r:id="rId27"/>
    <p:sldId id="561" r:id="rId28"/>
    <p:sldId id="1663" r:id="rId29"/>
    <p:sldId id="1683" r:id="rId30"/>
    <p:sldId id="908" r:id="rId3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55" d="100"/>
          <a:sy n="55" d="100"/>
        </p:scale>
        <p:origin x="4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56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5298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26856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031552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798702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2.bp.blogspot.com/-9KBlvZbGoOM/Uf25jZ6tYzI/AAAAAAAADOg/bk2saBbPcxY/s1600/Bb-Straight-Narrow-Pat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/>
          <a:stretch/>
        </p:blipFill>
        <p:spPr bwMode="auto">
          <a:xfrm>
            <a:off x="0" y="0"/>
            <a:ext cx="9144000" cy="686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2015-2016/Refugio en la tormenta:</a:t>
            </a:r>
            <a:r>
              <a:rPr kumimoji="0" lang="es-PR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Salmos acerca del cuidado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</a:t>
            </a:r>
            <a:r>
              <a:rPr lang="en-US" sz="4400" cap="small" dirty="0" smtClean="0">
                <a:latin typeface="+mj-lt"/>
              </a:rPr>
              <a:t> 1: </a:t>
            </a:r>
            <a:r>
              <a:rPr lang="es-PR" sz="4400" dirty="0" smtClean="0">
                <a:latin typeface="+mj-lt"/>
              </a:rPr>
              <a:t>El refugio de la presencia de Dios</a:t>
            </a:r>
            <a:endParaRPr lang="es-PR" sz="4400" cap="small" dirty="0" smtClean="0">
              <a:latin typeface="+mj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j-lt"/>
                <a:cs typeface="+mn-cs"/>
              </a:rPr>
              <a:t>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diciem</a:t>
            </a:r>
            <a:r>
              <a:rPr lang="es-PR" sz="3600" dirty="0" smtClean="0">
                <a:latin typeface="+mj-lt"/>
                <a:cs typeface="+mn-cs"/>
              </a:rPr>
              <a:t>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>
                <a:latin typeface="+mj-lt"/>
              </a:rPr>
              <a:t>Salmos</a:t>
            </a:r>
            <a:r>
              <a:rPr lang="en-US" sz="2800" dirty="0" smtClean="0">
                <a:latin typeface="+mj-lt"/>
              </a:rPr>
              <a:t> 23</a:t>
            </a:r>
            <a:r>
              <a:rPr lang="fr-FR" sz="2800" dirty="0" smtClean="0">
                <a:latin typeface="+mj-lt"/>
              </a:rPr>
              <a:t>:1-6</a:t>
            </a:r>
            <a:r>
              <a:rPr lang="es-PR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/>
              <a:t>Hay salmos que se dedican por completo, o casi por completo, al tema de la confianza en Dios. </a:t>
            </a:r>
            <a:endParaRPr lang="es-ES" dirty="0" smtClean="0"/>
          </a:p>
          <a:p>
            <a:r>
              <a:rPr lang="es-ES" dirty="0" smtClean="0"/>
              <a:t>Expresan </a:t>
            </a:r>
            <a:r>
              <a:rPr lang="es-ES" dirty="0"/>
              <a:t>fe en Jehová y las razones por las cuales él es digno de esa confianza. </a:t>
            </a:r>
            <a:endParaRPr lang="es-ES" dirty="0" smtClean="0"/>
          </a:p>
          <a:p>
            <a:r>
              <a:rPr lang="es-ES" dirty="0" smtClean="0"/>
              <a:t>Algunos </a:t>
            </a:r>
            <a:r>
              <a:rPr lang="es-ES" dirty="0"/>
              <a:t>también exhortan a su pueblo a esperar sólo en él</a:t>
            </a:r>
            <a:r>
              <a:rPr lang="es-ES" dirty="0" smtClean="0"/>
              <a:t>. (Williams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de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1390838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Elementos comunes en los salmos de confianza: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Confesión </a:t>
            </a:r>
            <a:r>
              <a:rPr lang="es-ES" dirty="0"/>
              <a:t>de confianza en </a:t>
            </a:r>
            <a:r>
              <a:rPr lang="es-ES" dirty="0" smtClean="0"/>
              <a:t>Dios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Razones </a:t>
            </a:r>
            <a:r>
              <a:rPr lang="es-ES" dirty="0"/>
              <a:t>por las que Dios es digno de </a:t>
            </a:r>
            <a:r>
              <a:rPr lang="es-ES" dirty="0" smtClean="0"/>
              <a:t>confianza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Exhortación </a:t>
            </a:r>
            <a:r>
              <a:rPr lang="es-ES" dirty="0"/>
              <a:t>a confiar en </a:t>
            </a:r>
            <a:r>
              <a:rPr lang="es-ES" dirty="0" smtClean="0"/>
              <a:t>Dios (Williams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de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046999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/>
              <a:t>Para demostrar que el Señor es digno de confianza (el segundo elemento), estos salmos cuentan lo que él es y hace. </a:t>
            </a:r>
            <a:endParaRPr lang="es-ES" dirty="0" smtClean="0"/>
          </a:p>
          <a:p>
            <a:r>
              <a:rPr lang="es-ES" dirty="0" smtClean="0"/>
              <a:t>Al </a:t>
            </a:r>
            <a:r>
              <a:rPr lang="es-ES" dirty="0"/>
              <a:t>relatar sus virtudes, lo alaban.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salmos de confianza constituyen un tercer grupo de salmos de alabanza</a:t>
            </a:r>
            <a:r>
              <a:rPr lang="es-ES" dirty="0" smtClean="0"/>
              <a:t>. (Williams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de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913939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8718550" cy="3731118"/>
          </a:xfrm>
        </p:spPr>
        <p:txBody>
          <a:bodyPr/>
          <a:lstStyle/>
          <a:p>
            <a:r>
              <a:rPr lang="es-ES" dirty="0" smtClean="0"/>
              <a:t>Tres clases de </a:t>
            </a:r>
            <a:r>
              <a:rPr lang="es-ES" dirty="0"/>
              <a:t>salmos de alabanza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r>
              <a:rPr lang="es-ES" dirty="0" smtClean="0"/>
              <a:t> 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salmos de confianza incluyen los </a:t>
            </a:r>
            <a:r>
              <a:rPr lang="es-ES" dirty="0">
                <a:solidFill>
                  <a:schemeClr val="tx2"/>
                </a:solidFill>
              </a:rPr>
              <a:t>Salmos 11, 16, 23, 62, 91, 115, 125 y </a:t>
            </a:r>
            <a:r>
              <a:rPr lang="es-ES" dirty="0" smtClean="0">
                <a:solidFill>
                  <a:schemeClr val="tx2"/>
                </a:solidFill>
              </a:rPr>
              <a:t>131</a:t>
            </a:r>
            <a:r>
              <a:rPr lang="es-ES" dirty="0" smtClean="0"/>
              <a:t> (Williams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de Confianza</a:t>
            </a:r>
            <a:endParaRPr lang="es-P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033026"/>
              </p:ext>
            </p:extLst>
          </p:nvPr>
        </p:nvGraphicFramePr>
        <p:xfrm>
          <a:off x="381000" y="3048000"/>
          <a:ext cx="7848600" cy="2057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2150"/>
                <a:gridCol w="1962150"/>
                <a:gridCol w="1962150"/>
                <a:gridCol w="1962150"/>
              </a:tblGrid>
              <a:tr h="847164">
                <a:tc>
                  <a:txBody>
                    <a:bodyPr/>
                    <a:lstStyle/>
                    <a:p>
                      <a:r>
                        <a:rPr lang="es-PR" b="1" dirty="0" smtClean="0"/>
                        <a:t>Clase de Salmo</a:t>
                      </a:r>
                      <a:endParaRPr lang="es-P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PR" dirty="0" smtClean="0"/>
                        <a:t>Alabanza general</a:t>
                      </a:r>
                      <a:endParaRPr lang="es-P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s-PR" dirty="0" smtClean="0"/>
                        <a:t>Alabanza específica</a:t>
                      </a:r>
                      <a:endParaRPr lang="es-P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s-PR" dirty="0" smtClean="0"/>
                        <a:t>Salmos de confianza</a:t>
                      </a:r>
                      <a:endParaRPr lang="es-P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10236">
                <a:tc>
                  <a:txBody>
                    <a:bodyPr/>
                    <a:lstStyle/>
                    <a:p>
                      <a:r>
                        <a:rPr lang="es-PR" b="1" dirty="0" smtClean="0"/>
                        <a:t>Tema</a:t>
                      </a:r>
                      <a:endParaRPr lang="es-P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PR" dirty="0" smtClean="0"/>
                        <a:t>Lo que Dios es y hace</a:t>
                      </a:r>
                      <a:endParaRPr lang="es-P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s-PR" dirty="0" smtClean="0"/>
                        <a:t>Cómo Dios libra de las</a:t>
                      </a:r>
                      <a:r>
                        <a:rPr lang="es-PR" baseline="0" dirty="0" smtClean="0"/>
                        <a:t> angustias</a:t>
                      </a:r>
                      <a:endParaRPr lang="es-P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s-PR" dirty="0" smtClean="0"/>
                        <a:t>Por qué Dios</a:t>
                      </a:r>
                      <a:r>
                        <a:rPr lang="es-PR" baseline="0" dirty="0" smtClean="0"/>
                        <a:t> es digno de confianza</a:t>
                      </a:r>
                      <a:endParaRPr lang="es-P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3112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Divisiones principales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Jehová es mi pastor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Jehová </a:t>
            </a:r>
            <a:r>
              <a:rPr lang="es-ES" dirty="0"/>
              <a:t>es mi </a:t>
            </a:r>
            <a:r>
              <a:rPr lang="es-ES" dirty="0" err="1" smtClean="0"/>
              <a:t>anitrión</a:t>
            </a:r>
            <a:r>
              <a:rPr lang="es-ES" dirty="0" smtClean="0"/>
              <a:t> (Williams</a:t>
            </a:r>
            <a:r>
              <a:rPr lang="en-US" dirty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585529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/>
              <a:t>Los verbos de este salmo pueden traducirse en tiempo presente o bien, futuro </a:t>
            </a:r>
            <a:r>
              <a:rPr lang="es-ES" dirty="0" smtClean="0"/>
              <a:t>[…]</a:t>
            </a:r>
          </a:p>
          <a:p>
            <a:r>
              <a:rPr lang="es-ES" dirty="0" smtClean="0"/>
              <a:t>La </a:t>
            </a:r>
            <a:r>
              <a:rPr lang="es-ES" dirty="0"/>
              <a:t>primera </a:t>
            </a:r>
            <a:r>
              <a:rPr lang="es-ES" dirty="0" smtClean="0"/>
              <a:t>oración </a:t>
            </a:r>
            <a:r>
              <a:rPr lang="es-ES" dirty="0"/>
              <a:t>está en tiempo presente, y las frases “todos los días de mi vida” y “por largos días” indican que el </a:t>
            </a:r>
            <a:r>
              <a:rPr lang="es-ES" dirty="0">
                <a:solidFill>
                  <a:schemeClr val="tx2"/>
                </a:solidFill>
              </a:rPr>
              <a:t>v. 6 </a:t>
            </a:r>
            <a:r>
              <a:rPr lang="es-ES" dirty="0"/>
              <a:t>habla del futuro. </a:t>
            </a:r>
            <a:endParaRPr lang="es-ES" dirty="0" smtClean="0"/>
          </a:p>
          <a:p>
            <a:r>
              <a:rPr lang="es-ES" dirty="0" smtClean="0"/>
              <a:t>Todo </a:t>
            </a:r>
            <a:r>
              <a:rPr lang="es-ES" dirty="0"/>
              <a:t>el resto del salmo se refiere a los dos tiempos</a:t>
            </a:r>
            <a:r>
              <a:rPr lang="es-ES" dirty="0" smtClean="0"/>
              <a:t>. (Williams</a:t>
            </a:r>
            <a:r>
              <a:rPr lang="en-US" dirty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82599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autor confía en que Jehová actuará como su pastor y anfitrión en el futuro precisamente porque ya lo hace en el presente. </a:t>
            </a:r>
            <a:endParaRPr lang="es-ES" dirty="0" smtClean="0"/>
          </a:p>
          <a:p>
            <a:r>
              <a:rPr lang="es-ES" dirty="0" smtClean="0"/>
              <a:t>Dicho </a:t>
            </a:r>
            <a:r>
              <a:rPr lang="es-ES" dirty="0"/>
              <a:t>de otra manera, en todo el salmo, David confiesa su confianza en Jehová, y simultáneamente expone las razones por las que él lo ha hallado digno de confianza</a:t>
            </a:r>
            <a:r>
              <a:rPr lang="es-ES" dirty="0" smtClean="0"/>
              <a:t>. (Williams</a:t>
            </a:r>
            <a:r>
              <a:rPr lang="en-US" dirty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791132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Provee para su oveja: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Todo (</a:t>
            </a:r>
            <a:r>
              <a:rPr lang="es-ES" dirty="0" smtClean="0">
                <a:solidFill>
                  <a:schemeClr val="tx2"/>
                </a:solidFill>
              </a:rPr>
              <a:t>v.1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Sustento </a:t>
            </a:r>
            <a:r>
              <a:rPr lang="es-ES" dirty="0"/>
              <a:t>(</a:t>
            </a:r>
            <a:r>
              <a:rPr lang="es-ES" dirty="0" smtClean="0">
                <a:solidFill>
                  <a:schemeClr val="tx2"/>
                </a:solidFill>
              </a:rPr>
              <a:t>vv.2-3a</a:t>
            </a:r>
            <a:r>
              <a:rPr lang="es-ES" dirty="0" smtClean="0"/>
              <a:t>) 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Dirección </a:t>
            </a:r>
            <a:r>
              <a:rPr lang="es-ES" dirty="0"/>
              <a:t>(</a:t>
            </a:r>
            <a:r>
              <a:rPr lang="es-ES" dirty="0" smtClean="0">
                <a:solidFill>
                  <a:schemeClr val="tx2"/>
                </a:solidFill>
              </a:rPr>
              <a:t>v.3b</a:t>
            </a:r>
            <a:r>
              <a:rPr lang="es-ES" dirty="0" smtClean="0"/>
              <a:t>) 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Protección </a:t>
            </a:r>
            <a:r>
              <a:rPr lang="es-ES" dirty="0"/>
              <a:t>(</a:t>
            </a:r>
            <a:r>
              <a:rPr lang="es-ES" dirty="0" smtClean="0">
                <a:solidFill>
                  <a:schemeClr val="tx2"/>
                </a:solidFill>
              </a:rPr>
              <a:t>v.4</a:t>
            </a:r>
            <a:r>
              <a:rPr lang="es-ES" dirty="0" smtClean="0"/>
              <a:t>) (Williams</a:t>
            </a:r>
            <a:r>
              <a:rPr lang="en-US" dirty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Jehová es mi pastor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98968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Señor le agasaja con un banquete en su honor (</a:t>
            </a:r>
            <a:r>
              <a:rPr lang="es-ES" dirty="0">
                <a:solidFill>
                  <a:schemeClr val="tx2"/>
                </a:solidFill>
              </a:rPr>
              <a:t>v. 5</a:t>
            </a:r>
            <a:r>
              <a:rPr lang="es-ES" dirty="0"/>
              <a:t>); arregla la </a:t>
            </a:r>
            <a:r>
              <a:rPr lang="es-ES" dirty="0" smtClean="0"/>
              <a:t>mesa.</a:t>
            </a:r>
          </a:p>
          <a:p>
            <a:r>
              <a:rPr lang="es-ES" dirty="0" smtClean="0"/>
              <a:t>Le destaca </a:t>
            </a:r>
            <a:r>
              <a:rPr lang="es-ES" dirty="0"/>
              <a:t>delante de todos, ungiéndolo con el aceite </a:t>
            </a:r>
            <a:r>
              <a:rPr lang="es-ES" dirty="0" smtClean="0"/>
              <a:t>perfumado […]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Éxodo 30:23–25; Jueces 9:9; Salmo 104:15; Lucas 7:46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Llena </a:t>
            </a:r>
            <a:r>
              <a:rPr lang="es-ES" dirty="0"/>
              <a:t>su copa hasta el borde con el mejor vino. Y todo esto lo hace a la vista de los enemigos que le han </a:t>
            </a:r>
            <a:r>
              <a:rPr lang="es-ES" dirty="0" smtClean="0"/>
              <a:t>angustiado. (Williams</a:t>
            </a:r>
            <a:r>
              <a:rPr lang="en-US" dirty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Jehová es mi </a:t>
            </a:r>
            <a:r>
              <a:rPr lang="en-US" dirty="0" err="1" smtClean="0"/>
              <a:t>anfitrión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764854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nexo entre los </a:t>
            </a:r>
            <a:r>
              <a:rPr lang="es-ES" dirty="0">
                <a:solidFill>
                  <a:schemeClr val="tx2"/>
                </a:solidFill>
              </a:rPr>
              <a:t>vv. 4 y 5 </a:t>
            </a:r>
            <a:r>
              <a:rPr lang="es-ES" dirty="0"/>
              <a:t>son los enemigos. </a:t>
            </a:r>
            <a:endParaRPr lang="es-ES" dirty="0" smtClean="0"/>
          </a:p>
          <a:p>
            <a:r>
              <a:rPr lang="es-ES" dirty="0" smtClean="0"/>
              <a:t>Jehová </a:t>
            </a:r>
            <a:r>
              <a:rPr lang="es-ES" dirty="0"/>
              <a:t>no solamente es pastor para cuidar al salmista de aquellos que quieren hacerle daño, sino que también es el anfitrión que lo exalta sobre ellos</a:t>
            </a:r>
            <a:r>
              <a:rPr lang="es-ES" dirty="0" smtClean="0"/>
              <a:t>. (Williams</a:t>
            </a:r>
            <a:r>
              <a:rPr lang="en-US" dirty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Jehová es mi </a:t>
            </a:r>
            <a:r>
              <a:rPr lang="en-US" dirty="0" err="1" smtClean="0"/>
              <a:t>anfitrión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04900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 bwMode="auto">
          <a:xfrm>
            <a:off x="0" y="-1"/>
            <a:ext cx="5281449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 b="3438"/>
          <a:stretch/>
        </p:blipFill>
        <p:spPr>
          <a:xfrm>
            <a:off x="3962400" y="5715001"/>
            <a:ext cx="5209567" cy="762000"/>
          </a:xfrm>
          <a:prstGeom prst="rect">
            <a:avLst/>
          </a:prstGeom>
        </p:spPr>
      </p:pic>
      <p:pic>
        <p:nvPicPr>
          <p:cNvPr id="1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56668" r="27367" b="24147"/>
          <a:stretch/>
        </p:blipFill>
        <p:spPr bwMode="auto">
          <a:xfrm>
            <a:off x="0" y="3810000"/>
            <a:ext cx="48114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75047" r="28226" b="7175"/>
          <a:stretch/>
        </p:blipFill>
        <p:spPr bwMode="auto">
          <a:xfrm>
            <a:off x="4648199" y="3950669"/>
            <a:ext cx="4523767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7" t="95104" r="10547" b="2674"/>
          <a:stretch/>
        </p:blipFill>
        <p:spPr bwMode="auto">
          <a:xfrm>
            <a:off x="5562600" y="6324600"/>
            <a:ext cx="2765842" cy="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2"/>
          <a:stretch/>
        </p:blipFill>
        <p:spPr bwMode="auto">
          <a:xfrm>
            <a:off x="0" y="6538912"/>
            <a:ext cx="9171966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/>
              <a:t>¿Qué alimento provee Jehová para usted? ¿Qué reposo le da? ¿Cómo le ha fortalecido?</a:t>
            </a:r>
          </a:p>
          <a:p>
            <a:r>
              <a:rPr lang="es-ES" dirty="0" smtClean="0"/>
              <a:t>¿</a:t>
            </a:r>
            <a:r>
              <a:rPr lang="es-ES" dirty="0"/>
              <a:t>Qué relación ve usted entre el </a:t>
            </a:r>
            <a:r>
              <a:rPr lang="es-ES" dirty="0">
                <a:solidFill>
                  <a:schemeClr val="tx2"/>
                </a:solidFill>
              </a:rPr>
              <a:t>v. 3b </a:t>
            </a:r>
            <a:r>
              <a:rPr lang="es-ES" dirty="0"/>
              <a:t>y </a:t>
            </a:r>
            <a:r>
              <a:rPr lang="es-ES" dirty="0">
                <a:solidFill>
                  <a:schemeClr val="tx2"/>
                </a:solidFill>
              </a:rPr>
              <a:t>Mateo 5:16</a:t>
            </a:r>
            <a:r>
              <a:rPr lang="es-ES" dirty="0" smtClean="0"/>
              <a:t>?</a:t>
            </a:r>
          </a:p>
          <a:p>
            <a:pPr marL="0" indent="0">
              <a:buNone/>
            </a:pPr>
            <a:r>
              <a:rPr lang="es-ES" dirty="0"/>
              <a:t>“Así alumbre vuestra luz delante de los hombres, para que vean vuestras buenas obras, y glorifiquen a vuestro Padre que está en los cielos.” (</a:t>
            </a:r>
            <a:r>
              <a:rPr lang="es-ES" dirty="0">
                <a:solidFill>
                  <a:schemeClr val="tx2"/>
                </a:solidFill>
              </a:rPr>
              <a:t>Matthew 5:16, RVR60</a:t>
            </a:r>
            <a:r>
              <a:rPr lang="es-ES" dirty="0"/>
              <a:t>) 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n-US" dirty="0" err="1" smtClean="0"/>
              <a:t>Pensemos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869414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Glorifican sus acciones a Dios, o perjudican su nombre? </a:t>
            </a:r>
            <a:endParaRPr lang="es-ES" dirty="0" smtClean="0"/>
          </a:p>
          <a:p>
            <a:pPr marL="288925" indent="0">
              <a:buNone/>
            </a:pPr>
            <a:r>
              <a:rPr lang="es-ES" dirty="0" smtClean="0"/>
              <a:t>“</a:t>
            </a:r>
            <a:r>
              <a:rPr lang="es-ES" dirty="0"/>
              <a:t>Porque como está escrito, el nombre de Dios es blasfemado entre los gentiles por causa de vosotros.” (</a:t>
            </a:r>
            <a:r>
              <a:rPr lang="es-ES" dirty="0" smtClean="0">
                <a:solidFill>
                  <a:schemeClr val="tx2"/>
                </a:solidFill>
              </a:rPr>
              <a:t>Romanos </a:t>
            </a:r>
            <a:r>
              <a:rPr lang="es-ES" dirty="0">
                <a:solidFill>
                  <a:schemeClr val="tx2"/>
                </a:solidFill>
              </a:rPr>
              <a:t>2:24, RVR60</a:t>
            </a:r>
            <a:r>
              <a:rPr lang="es-ES" dirty="0"/>
              <a:t>) </a:t>
            </a:r>
            <a:r>
              <a:rPr lang="es-ES" dirty="0" smtClean="0"/>
              <a:t> </a:t>
            </a:r>
          </a:p>
          <a:p>
            <a:r>
              <a:rPr lang="es-ES" dirty="0" smtClean="0"/>
              <a:t>¿</a:t>
            </a:r>
            <a:r>
              <a:rPr lang="es-ES" dirty="0"/>
              <a:t>Qué más debe hacer para que su vida aumente la gloria del Señor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n-US" dirty="0" err="1" smtClean="0"/>
              <a:t>Pensemos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5438273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/>
              <a:t>¿Qué protección le ha dado Dios? ¿Recuerda alguna experiencia concreta? </a:t>
            </a:r>
            <a:endParaRPr lang="es-ES" dirty="0" smtClean="0"/>
          </a:p>
          <a:p>
            <a:r>
              <a:rPr lang="es-ES" dirty="0" smtClean="0"/>
              <a:t>¿</a:t>
            </a:r>
            <a:r>
              <a:rPr lang="es-ES" dirty="0"/>
              <a:t>Se halla en algún peligro ahora? A la luz del 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/>
              <a:t>, ¿cómo puede sentirse en esa circunstancia? ¿Por qué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n-US" dirty="0" err="1" smtClean="0"/>
              <a:t>Pensemos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773587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Cómo exalta Jehová hoy día a los que andan por sendas de justicia? </a:t>
            </a:r>
            <a:endParaRPr lang="es-ES" dirty="0" smtClean="0"/>
          </a:p>
          <a:p>
            <a:r>
              <a:rPr lang="es-ES" dirty="0" smtClean="0"/>
              <a:t>¿</a:t>
            </a:r>
            <a:r>
              <a:rPr lang="es-ES" dirty="0"/>
              <a:t>Dónde puede usted disfrutar de la comunión con Dios en su presencia? </a:t>
            </a:r>
            <a:endParaRPr lang="es-ES" dirty="0" smtClean="0"/>
          </a:p>
          <a:p>
            <a:r>
              <a:rPr lang="es-ES" dirty="0" smtClean="0"/>
              <a:t>¿</a:t>
            </a:r>
            <a:r>
              <a:rPr lang="es-ES" dirty="0"/>
              <a:t>Ha depositado usted su confianza en Cristo, reservando así su lugar en la casa de su Padre</a:t>
            </a:r>
            <a:r>
              <a:rPr lang="es-ES" dirty="0" smtClean="0"/>
              <a:t>? (</a:t>
            </a:r>
            <a:r>
              <a:rPr lang="es-ES" dirty="0" smtClean="0">
                <a:solidFill>
                  <a:schemeClr val="tx2"/>
                </a:solidFill>
              </a:rPr>
              <a:t>Juan 14:2-3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n-US" dirty="0" err="1" smtClean="0"/>
              <a:t>Pensemos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89095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Necesitamos a alguien que permanezca con nosotros cuando las personas nos decepcionan o, incluso, cuando se ponen en nuestra contra.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Necesitamos </a:t>
            </a:r>
            <a:r>
              <a:rPr lang="es-ES" sz="2800" dirty="0"/>
              <a:t>saber que no estamos solos </a:t>
            </a:r>
            <a:r>
              <a:rPr lang="es-ES" sz="2800" dirty="0" smtClean="0"/>
              <a:t>cuando sufrimos pérdidas. 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 vida nos decepciona de vez en cuando, y nos hace bien que alguien nos acompañe mientras atravesamos una mala experiencia.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Por eso la Biblia nos muestra a Dios que nunca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599" y="5414962"/>
            <a:ext cx="8564525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 </a:t>
            </a:r>
            <a:r>
              <a:rPr lang="es-ES" sz="2800" dirty="0" smtClean="0"/>
              <a:t>  nos </a:t>
            </a:r>
            <a:r>
              <a:rPr lang="es-ES" sz="2800" dirty="0"/>
              <a:t>decepciona. Él camina junto a nosotros.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En </a:t>
            </a:r>
            <a:r>
              <a:rPr lang="es-ES" sz="2800" dirty="0"/>
              <a:t>esta sesión descubriremos que Dios suple lo que necesitamos y nos fortalece con Su presencia.</a:t>
            </a:r>
            <a:endParaRPr lang="es-ES" sz="2800" kern="0" dirty="0"/>
          </a:p>
        </p:txBody>
      </p:sp>
    </p:spTree>
    <p:extLst>
      <p:ext uri="{BB962C8B-B14F-4D97-AF65-F5344CB8AC3E}">
        <p14:creationId xmlns:p14="http://schemas.microsoft.com/office/powerpoint/2010/main" val="1425290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Invierno 2015-16,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2.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10-20.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Jamieson</a:t>
            </a:r>
            <a:r>
              <a:rPr lang="es-ES" sz="1400" dirty="0"/>
              <a:t>, Roberto, A. R. </a:t>
            </a:r>
            <a:r>
              <a:rPr lang="es-ES" sz="1400" dirty="0" err="1"/>
              <a:t>Fausset</a:t>
            </a:r>
            <a:r>
              <a:rPr lang="es-ES" sz="1400" dirty="0"/>
              <a:t>, and David Brown. Comentario </a:t>
            </a:r>
            <a:r>
              <a:rPr lang="es-ES" sz="1400" dirty="0" err="1"/>
              <a:t>Exegético</a:t>
            </a:r>
            <a:r>
              <a:rPr lang="es-ES" sz="1400" dirty="0"/>
              <a:t> Y Explicativo de La Biblia - Tomo 1: El Antiguo Testamento. El Paso, TX: Casa Bautista de Publicaciones, 2003.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Print</a:t>
            </a:r>
            <a:r>
              <a:rPr lang="en-US" sz="14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Williams</a:t>
            </a:r>
            <a:r>
              <a:rPr lang="es-ES" sz="1400" dirty="0"/>
              <a:t>, Gary. Estudios </a:t>
            </a:r>
            <a:r>
              <a:rPr lang="es-ES" sz="1400" dirty="0" err="1"/>
              <a:t>Bı́blicos</a:t>
            </a:r>
            <a:r>
              <a:rPr lang="es-ES" sz="1400" dirty="0"/>
              <a:t> ELA: Alabanza Y Clamor a Dios (Salmos).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  <a:endParaRPr lang="en-US" sz="14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istantshores.org/images/rg/09/09_1Sa_17_01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/>
          <a:stretch/>
        </p:blipFill>
        <p:spPr bwMode="auto">
          <a:xfrm>
            <a:off x="0" y="0"/>
            <a:ext cx="9144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219200"/>
            <a:ext cx="8153399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2015-16/Tema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El refugio en la tormenta: Salmos acerca del cuidado de Dios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2: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El refugio de la salvación de Dios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13 </a:t>
            </a:r>
            <a:r>
              <a:rPr lang="es-PR" sz="4000" kern="1200" dirty="0"/>
              <a:t>de </a:t>
            </a:r>
            <a:r>
              <a:rPr lang="es-PR" sz="4000" dirty="0" smtClean="0"/>
              <a:t>diciembre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(Salmo</a:t>
            </a:r>
            <a:r>
              <a:rPr lang="en-US" dirty="0" smtClean="0"/>
              <a:t> 27:1-6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4800"/>
            <a:ext cx="9143999" cy="6096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6264" y="693003"/>
            <a:ext cx="895148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¡</a:t>
            </a:r>
            <a:r>
              <a:rPr lang="es-PR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Felicidades</a:t>
            </a:r>
            <a:r>
              <a:rPr lang="en-US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, Víctor y </a:t>
            </a:r>
            <a:r>
              <a:rPr lang="es-PR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Úrsula</a:t>
            </a:r>
            <a:r>
              <a:rPr lang="en-US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</a:t>
            </a:r>
            <a:endParaRPr lang="en-US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32" name="Picture 8" descr="http://static.imujer.com/sites/default/files/imujer/preparativos-para-la-boda-10-tips-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99" y="5845318"/>
            <a:ext cx="1265853" cy="1012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8104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está conmigo, pase lo que pase.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distantshores.org/images/rg/09/09_1Sa_24_01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2" t="-349" r="20223" b="349"/>
          <a:stretch/>
        </p:blipFill>
        <p:spPr bwMode="auto">
          <a:xfrm>
            <a:off x="4800600" y="2057401"/>
            <a:ext cx="4038599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Al parecer, David compuso este salmo mientras reflexionaba en el tiempo en el que sus enemigos estaban cerca y la solución del conflicto era incierta.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0416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istantshores.org/images/rg/09/09_1Sa_24_02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5" r="24332"/>
          <a:stretch/>
        </p:blipFill>
        <p:spPr bwMode="auto">
          <a:xfrm>
            <a:off x="4800600" y="2049624"/>
            <a:ext cx="4038600" cy="429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La </a:t>
            </a:r>
            <a:r>
              <a:rPr lang="es-ES" sz="2800" dirty="0"/>
              <a:t>situación era tan grave que David pudo haber temido por su vida; sin embargo, la presencia y la bondad de Dios le permitían decir: “No temeré mal alguno</a:t>
            </a:r>
            <a:r>
              <a:rPr lang="es-ES" sz="2800" dirty="0" smtClean="0"/>
              <a:t>” (</a:t>
            </a:r>
            <a:r>
              <a:rPr lang="es-ES" sz="2800" dirty="0">
                <a:solidFill>
                  <a:schemeClr val="tx2"/>
                </a:solidFill>
              </a:rPr>
              <a:t>v. 4</a:t>
            </a:r>
            <a:r>
              <a:rPr lang="es-ES" sz="2800" dirty="0"/>
              <a:t>).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027850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Este </a:t>
            </a:r>
            <a:r>
              <a:rPr lang="es-ES" sz="2800" dirty="0"/>
              <a:t>hombre, que había sido pastor de ovejas, podía ver con claridad cómo el Buen Pastor lo guiaba, lo cuidaba y suplía sus necesidades.</a:t>
            </a:r>
            <a:endParaRPr lang="en-US" sz="2800" dirty="0"/>
          </a:p>
        </p:txBody>
      </p:sp>
      <p:pic>
        <p:nvPicPr>
          <p:cNvPr id="2050" name="Picture 2" descr="http://distantshores.org/images/rg/09/09_1Sa_16_15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3" r="5917" b="12816"/>
          <a:stretch/>
        </p:blipFill>
        <p:spPr bwMode="auto">
          <a:xfrm>
            <a:off x="4800600" y="2057400"/>
            <a:ext cx="4038600" cy="428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8173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 23:1-6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“Salmo de David. Jehová es mi pastor; nada me faltará. En lugares de delicados pastos me hará descansar; Junto a aguas de reposo me pastoreará. Confortará mi alma; Me guiará por sendas de justicia por amor de su nombre. Aunque ande en valle de sombra de muerte, No temeré mal alguno, porque tú estarás conmigo; Tu vara y tu cayado me infundirán aliento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23:1-6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Aderezas </a:t>
            </a:r>
            <a:r>
              <a:rPr lang="es-ES" dirty="0"/>
              <a:t>mesa delante de mí en presencia de mis angustiadores; Unges mi cabeza con aceite; mi copa está rebosando. Ciertamente el bien y la misericordia me seguirán todos los días de mi vida, Y en la casa de Jehová moraré por largos días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23:1-6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7471408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103990</TotalTime>
  <Words>1359</Words>
  <Application>Microsoft Office PowerPoint</Application>
  <PresentationFormat>On-screen Show (4:3)</PresentationFormat>
  <Paragraphs>148</Paragraphs>
  <Slides>29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Contexto</vt:lpstr>
      <vt:lpstr>Pasaje bíblico</vt:lpstr>
      <vt:lpstr>Salmos 23:1-6</vt:lpstr>
      <vt:lpstr>Salmos 23:1-6</vt:lpstr>
      <vt:lpstr>Salmos de Confianza</vt:lpstr>
      <vt:lpstr>Salmos de Confianza</vt:lpstr>
      <vt:lpstr>Salmos de Confianza</vt:lpstr>
      <vt:lpstr>Salmos de Confianza</vt:lpstr>
      <vt:lpstr>Salmo 23</vt:lpstr>
      <vt:lpstr>Salmo 23</vt:lpstr>
      <vt:lpstr>Salmo 23</vt:lpstr>
      <vt:lpstr>Jehová es mi pastor</vt:lpstr>
      <vt:lpstr>Jehová es mi anfitrión</vt:lpstr>
      <vt:lpstr>Jehová es mi anfitrión</vt:lpstr>
      <vt:lpstr>Pensemos</vt:lpstr>
      <vt:lpstr>Pensemos</vt:lpstr>
      <vt:lpstr>Pensemos</vt:lpstr>
      <vt:lpstr>Pensemos</vt:lpstr>
      <vt:lpstr>Aplicación para mi vida</vt:lpstr>
      <vt:lpstr>Aplicación para mi vida</vt:lpstr>
      <vt:lpstr>Recursos</vt:lpstr>
      <vt:lpstr>Próximo Estudio Dominical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refugio_de_la_presencia_de_dios_120615</dc:title>
  <dc:creator>JRIVERA</dc:creator>
  <cp:lastModifiedBy>Ortega, Tito (GSO Inks/Supplies SM)</cp:lastModifiedBy>
  <cp:revision>4892</cp:revision>
  <cp:lastPrinted>2015-10-04T11:14:08Z</cp:lastPrinted>
  <dcterms:created xsi:type="dcterms:W3CDTF">2007-01-24T21:53:34Z</dcterms:created>
  <dcterms:modified xsi:type="dcterms:W3CDTF">2015-12-19T16:26:18Z</dcterms:modified>
</cp:coreProperties>
</file>