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8"/>
  </p:notesMasterIdLst>
  <p:handoutMasterIdLst>
    <p:handoutMasterId r:id="rId39"/>
  </p:handoutMasterIdLst>
  <p:sldIdLst>
    <p:sldId id="794" r:id="rId4"/>
    <p:sldId id="1294" r:id="rId5"/>
    <p:sldId id="804" r:id="rId6"/>
    <p:sldId id="1279" r:id="rId7"/>
    <p:sldId id="287" r:id="rId8"/>
    <p:sldId id="1404" r:id="rId9"/>
    <p:sldId id="1450" r:id="rId10"/>
    <p:sldId id="1319" r:id="rId11"/>
    <p:sldId id="1359" r:id="rId12"/>
    <p:sldId id="1410" r:id="rId13"/>
    <p:sldId id="1454" r:id="rId14"/>
    <p:sldId id="1455" r:id="rId15"/>
    <p:sldId id="1456" r:id="rId16"/>
    <p:sldId id="1457" r:id="rId17"/>
    <p:sldId id="1458" r:id="rId18"/>
    <p:sldId id="1360" r:id="rId19"/>
    <p:sldId id="1395" r:id="rId20"/>
    <p:sldId id="1439" r:id="rId21"/>
    <p:sldId id="1459" r:id="rId22"/>
    <p:sldId id="1401" r:id="rId23"/>
    <p:sldId id="1402" r:id="rId24"/>
    <p:sldId id="1449" r:id="rId25"/>
    <p:sldId id="1460" r:id="rId26"/>
    <p:sldId id="1451" r:id="rId27"/>
    <p:sldId id="1452" r:id="rId28"/>
    <p:sldId id="1453" r:id="rId29"/>
    <p:sldId id="1461" r:id="rId30"/>
    <p:sldId id="1462" r:id="rId31"/>
    <p:sldId id="1463" r:id="rId32"/>
    <p:sldId id="1464" r:id="rId33"/>
    <p:sldId id="1465" r:id="rId34"/>
    <p:sldId id="561" r:id="rId35"/>
    <p:sldId id="1133" r:id="rId36"/>
    <p:sldId id="908" r:id="rId3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27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90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st-takla.org/Gallery/Bible/Illustrations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 r="2404"/>
          <a:stretch/>
        </p:blipFill>
        <p:spPr>
          <a:xfrm>
            <a:off x="0" y="712"/>
            <a:ext cx="9144000" cy="6857287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Gocémonos en lo que hacemos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5: </a:t>
            </a:r>
            <a:r>
              <a:rPr lang="es-PR" sz="4400" dirty="0" smtClean="0"/>
              <a:t>Ponga en marcha su </a:t>
            </a:r>
            <a:r>
              <a:rPr lang="en-US" sz="4400" dirty="0" smtClean="0"/>
              <a:t>plan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(2 </a:t>
            </a:r>
            <a:r>
              <a:rPr lang="es-PR" sz="2800" dirty="0" smtClean="0"/>
              <a:t>Corintios</a:t>
            </a:r>
            <a:r>
              <a:rPr lang="fr-FR" sz="2800" dirty="0" smtClean="0"/>
              <a:t> 9:6-13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El principio de la siembra (</a:t>
            </a:r>
            <a:r>
              <a:rPr lang="es-ES" dirty="0" smtClean="0">
                <a:solidFill>
                  <a:schemeClr val="tx2"/>
                </a:solidFill>
              </a:rPr>
              <a:t>6–11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Tanto en el terreno moral (</a:t>
            </a:r>
            <a:r>
              <a:rPr lang="es-ES" dirty="0">
                <a:solidFill>
                  <a:schemeClr val="tx2"/>
                </a:solidFill>
              </a:rPr>
              <a:t>Gálatas 6:7–8</a:t>
            </a:r>
            <a:r>
              <a:rPr lang="es-ES" dirty="0"/>
              <a:t>) como en el material, el principio es válido: cosechamos lo que sembramos y hay relación proporcional entre ambos.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que mucho siembra, mucho siega y el que poco siembra, poco siega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83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Su declaración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9:6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 smtClean="0"/>
              <a:t>[…] El </a:t>
            </a:r>
            <a:r>
              <a:rPr lang="es-ES" dirty="0"/>
              <a:t>que es tacaño en ofrendar cosechará pocas bendiciones, pero el que siembra muchas bendiciones segará lo correspondiente. </a:t>
            </a:r>
            <a:endParaRPr lang="es-ES" dirty="0" smtClean="0"/>
          </a:p>
          <a:p>
            <a:r>
              <a:rPr lang="es-ES" dirty="0" smtClean="0"/>
              <a:t>Nosotros </a:t>
            </a:r>
            <a:r>
              <a:rPr lang="es-ES" dirty="0"/>
              <a:t>mismos determinamos cuánta bendición recibiremos del Señor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674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Su explicación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9:7–11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 smtClean="0"/>
              <a:t>Pablo […] comienza </a:t>
            </a:r>
            <a:r>
              <a:rPr lang="es-ES" dirty="0"/>
              <a:t>hablando de los dadores (</a:t>
            </a:r>
            <a:r>
              <a:rPr lang="es-ES" dirty="0">
                <a:solidFill>
                  <a:schemeClr val="tx2"/>
                </a:solidFill>
              </a:rPr>
              <a:t>v. 7</a:t>
            </a:r>
            <a:r>
              <a:rPr lang="es-ES" dirty="0" smtClean="0"/>
              <a:t>). Pablo </a:t>
            </a:r>
            <a:r>
              <a:rPr lang="es-ES" dirty="0"/>
              <a:t>aclara por lo menos tres cosas acerca de los que </a:t>
            </a:r>
            <a:r>
              <a:rPr lang="es-ES" dirty="0" smtClean="0"/>
              <a:t>ofrendan:</a:t>
            </a:r>
          </a:p>
          <a:p>
            <a:pPr marL="571500" indent="-514350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Quiénes deben ofrendar? La respuesta es sencilla, “cada uno”. No sólo los padres, sino también los hijos. Los ricos y los pobres. Cada creyente como individuo tiene el deber de dar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9826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ES" dirty="0" smtClean="0"/>
              <a:t>¿Cuánto </a:t>
            </a:r>
            <a:r>
              <a:rPr lang="es-ES" dirty="0"/>
              <a:t>se debe ofrendar? </a:t>
            </a:r>
            <a:r>
              <a:rPr lang="es-ES" i="1" dirty="0"/>
              <a:t>“Como propuso en su corazón”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Bajo </a:t>
            </a:r>
            <a:r>
              <a:rPr lang="es-ES" dirty="0"/>
              <a:t>la gracia, cada quien tiene la libertad de dar la cantidad que quiera. </a:t>
            </a:r>
            <a:endParaRPr lang="es-ES" dirty="0" smtClean="0"/>
          </a:p>
          <a:p>
            <a:pPr lvl="1"/>
            <a:r>
              <a:rPr lang="es-ES" dirty="0" smtClean="0"/>
              <a:t>Bajo </a:t>
            </a:r>
            <a:r>
              <a:rPr lang="es-ES" dirty="0"/>
              <a:t>la ley, estaban obligados a dar el diezmo más otras ofrendas, pero ya no es así en nuestra época.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cantidad debe fijarse con anticipación para que no preguntemos a la hora de ofrendar: “¿cuánto voy a dar</a:t>
            </a:r>
            <a:r>
              <a:rPr lang="es-ES" dirty="0" smtClean="0"/>
              <a:t>?”.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9791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ES" dirty="0" smtClean="0"/>
              <a:t>¿Cómo </a:t>
            </a:r>
            <a:r>
              <a:rPr lang="es-ES" dirty="0"/>
              <a:t>se debe ofrendar? Pablo enseña primeramente que hay que ofrendar </a:t>
            </a:r>
            <a:r>
              <a:rPr lang="es-ES" i="1" dirty="0"/>
              <a:t>voluntariamente. </a:t>
            </a:r>
            <a:r>
              <a:rPr lang="es-ES" dirty="0"/>
              <a:t>Esto se ve en las frases </a:t>
            </a:r>
            <a:r>
              <a:rPr lang="es-ES" i="1" dirty="0"/>
              <a:t>“como propuso” </a:t>
            </a:r>
            <a:r>
              <a:rPr lang="es-ES" dirty="0"/>
              <a:t>y</a:t>
            </a:r>
            <a:r>
              <a:rPr lang="es-ES" i="1" dirty="0"/>
              <a:t> “no por necesidad”. </a:t>
            </a:r>
            <a:r>
              <a:rPr lang="es-ES" dirty="0"/>
              <a:t>Antes había dicho: </a:t>
            </a:r>
            <a:r>
              <a:rPr lang="es-ES" i="1" dirty="0"/>
              <a:t>“no como exigencia”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6726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ES" dirty="0" smtClean="0"/>
              <a:t>¿Cómo </a:t>
            </a:r>
            <a:r>
              <a:rPr lang="es-ES" dirty="0"/>
              <a:t>se debe ofrendar? </a:t>
            </a:r>
            <a:r>
              <a:rPr lang="es-ES" dirty="0" smtClean="0"/>
              <a:t>En </a:t>
            </a:r>
            <a:r>
              <a:rPr lang="es-ES" dirty="0"/>
              <a:t>segundo lugar, hay que dar </a:t>
            </a:r>
            <a:r>
              <a:rPr lang="es-ES" i="1" dirty="0"/>
              <a:t>alegremente. “No con tristeza” </a:t>
            </a:r>
            <a:r>
              <a:rPr lang="es-ES" dirty="0"/>
              <a:t>(de mala gana), sino con alegría.</a:t>
            </a:r>
            <a:r>
              <a:rPr lang="es-ES" i="1" dirty="0"/>
              <a:t> </a:t>
            </a:r>
            <a:endParaRPr lang="es-ES" i="1" dirty="0" smtClean="0"/>
          </a:p>
          <a:p>
            <a:pPr marL="914400" lvl="1" indent="-514350"/>
            <a:r>
              <a:rPr lang="es-ES" dirty="0" smtClean="0"/>
              <a:t>“</a:t>
            </a:r>
            <a:r>
              <a:rPr lang="es-ES" i="1" dirty="0" smtClean="0"/>
              <a:t>alegre” –</a:t>
            </a:r>
            <a:r>
              <a:rPr lang="es-ES" dirty="0" smtClean="0"/>
              <a:t> </a:t>
            </a:r>
            <a:r>
              <a:rPr lang="es-ES" dirty="0"/>
              <a:t>en el texto original está al principio y no final como en el nuestro. </a:t>
            </a:r>
            <a:endParaRPr lang="es-ES" dirty="0" smtClean="0"/>
          </a:p>
          <a:p>
            <a:pPr marL="914400" lvl="1" indent="-514350"/>
            <a:r>
              <a:rPr lang="es-ES" dirty="0" smtClean="0"/>
              <a:t>Hemos </a:t>
            </a:r>
            <a:r>
              <a:rPr lang="es-ES" dirty="0"/>
              <a:t>de compartir nuestros bienes en esta forma </a:t>
            </a:r>
            <a:r>
              <a:rPr lang="es-ES" i="1" dirty="0"/>
              <a:t>“porque Dios ama al dador alegre”. </a:t>
            </a:r>
            <a:endParaRPr lang="es-ES" dirty="0" smtClean="0"/>
          </a:p>
          <a:p>
            <a:pPr marL="914400" lvl="1" indent="-514350"/>
            <a:r>
              <a:rPr lang="es-ES" dirty="0" smtClean="0"/>
              <a:t>El </a:t>
            </a:r>
            <a:r>
              <a:rPr lang="es-ES" dirty="0"/>
              <a:t>que da alegremente es objeto de una porción especial del amor que el Señor tiene para los </a:t>
            </a:r>
            <a:r>
              <a:rPr lang="es-ES" dirty="0" smtClean="0"/>
              <a:t>suyos.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803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Corintios 9:8-9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poderoso es Dios para hacer que abunde en vosotros toda gracia, a fin de que, teniendo siempre en todas las cosas todo lo suficiente, abundéis para toda buena obra; como está escrito: Repartió, dio a los pobres; Su justicia permanece para siempre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El Dios de los dadores, </a:t>
            </a:r>
            <a:r>
              <a:rPr lang="es-ES" dirty="0" smtClean="0"/>
              <a:t>(vv</a:t>
            </a:r>
            <a:r>
              <a:rPr lang="es-ES" dirty="0"/>
              <a:t>. </a:t>
            </a:r>
            <a:r>
              <a:rPr lang="es-ES" dirty="0" smtClean="0"/>
              <a:t>8–11).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Hace </a:t>
            </a:r>
            <a:r>
              <a:rPr lang="es-ES" dirty="0"/>
              <a:t>que su gracia abunde en </a:t>
            </a:r>
            <a:r>
              <a:rPr lang="es-ES" dirty="0" smtClean="0"/>
              <a:t>[los dadores], </a:t>
            </a:r>
            <a:r>
              <a:rPr lang="es-ES" dirty="0">
                <a:solidFill>
                  <a:schemeClr val="tx2"/>
                </a:solidFill>
              </a:rPr>
              <a:t>vv. 8–9</a:t>
            </a:r>
            <a:r>
              <a:rPr lang="es-ES" dirty="0"/>
              <a:t>. Esta promesa incluye la gracia de dar. Los macedonios abundaban en ella (</a:t>
            </a:r>
            <a:r>
              <a:rPr lang="es-ES" dirty="0">
                <a:solidFill>
                  <a:schemeClr val="tx2"/>
                </a:solidFill>
              </a:rPr>
              <a:t>8:1, 6–7</a:t>
            </a:r>
            <a:r>
              <a:rPr lang="es-ES" dirty="0" smtClean="0"/>
              <a:t>). </a:t>
            </a:r>
            <a:r>
              <a:rPr lang="es-ES" dirty="0"/>
              <a:t>Fíjese bien en la promesa divina: </a:t>
            </a:r>
            <a:r>
              <a:rPr lang="es-ES" i="1" dirty="0"/>
              <a:t>“teniendo siempre en todas las cosas todo lo suficiente”. </a:t>
            </a:r>
            <a:endParaRPr lang="es-ES" i="1" dirty="0" smtClean="0"/>
          </a:p>
          <a:p>
            <a:pPr lvl="1"/>
            <a:r>
              <a:rPr lang="es-ES" dirty="0" smtClean="0"/>
              <a:t>Al </a:t>
            </a:r>
            <a:r>
              <a:rPr lang="es-ES" dirty="0"/>
              <a:t>que reparte liberalmente el Señor promete suplir todas sus necesidades (</a:t>
            </a:r>
            <a:r>
              <a:rPr lang="es-ES" dirty="0">
                <a:solidFill>
                  <a:schemeClr val="tx2"/>
                </a:solidFill>
              </a:rPr>
              <a:t>Filipenses 4:19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5250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El Dios de los dadores, </a:t>
            </a:r>
            <a:r>
              <a:rPr lang="es-ES" dirty="0" smtClean="0"/>
              <a:t>(vv</a:t>
            </a:r>
            <a:r>
              <a:rPr lang="es-ES" dirty="0"/>
              <a:t>. </a:t>
            </a:r>
            <a:r>
              <a:rPr lang="es-ES" dirty="0" smtClean="0"/>
              <a:t>8–11). </a:t>
            </a:r>
          </a:p>
          <a:p>
            <a:pPr lvl="1"/>
            <a:r>
              <a:rPr lang="es-ES" dirty="0" smtClean="0"/>
              <a:t>Él </a:t>
            </a:r>
            <a:r>
              <a:rPr lang="es-ES" dirty="0"/>
              <a:t>nos llena de ricas bendiciones materiales para que podamos ser generosos en ofrendar, no para quedarnos con los bienes.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el </a:t>
            </a:r>
            <a:r>
              <a:rPr lang="es-ES" dirty="0">
                <a:solidFill>
                  <a:schemeClr val="tx2"/>
                </a:solidFill>
              </a:rPr>
              <a:t>versículo 9</a:t>
            </a:r>
            <a:r>
              <a:rPr lang="es-ES" dirty="0"/>
              <a:t> cita el </a:t>
            </a:r>
            <a:r>
              <a:rPr lang="es-ES" dirty="0">
                <a:solidFill>
                  <a:schemeClr val="tx2"/>
                </a:solidFill>
              </a:rPr>
              <a:t>Salmo 112:9 </a:t>
            </a:r>
            <a:r>
              <a:rPr lang="es-ES" dirty="0"/>
              <a:t>como respaldo bíblico para lo enseñado en el </a:t>
            </a:r>
            <a:r>
              <a:rPr lang="es-ES" dirty="0">
                <a:solidFill>
                  <a:schemeClr val="tx2"/>
                </a:solidFill>
              </a:rPr>
              <a:t>versículo 8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que ofrenda liberalmente para ayudar a los pobres tiene la seguridad de que Dios siempre se acordará de su sacrificio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3963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5" t="55557" r="25562" b="3333"/>
          <a:stretch/>
        </p:blipFill>
        <p:spPr>
          <a:xfrm>
            <a:off x="5029200" y="1676400"/>
            <a:ext cx="4114800" cy="3581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257801"/>
            <a:ext cx="9144000" cy="685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b="44444"/>
          <a:stretch/>
        </p:blipFill>
        <p:spPr>
          <a:xfrm>
            <a:off x="0" y="0"/>
            <a:ext cx="5019870" cy="3943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95" r="9586" b="-56"/>
          <a:stretch/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715000"/>
            <a:ext cx="9144000" cy="685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6096000"/>
            <a:ext cx="7010400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Corintios 9:10-11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75055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el que da semilla al que siembra, y pan al que come, proveerá y multiplicará vuestra sementera, y aumentará los frutos de vuestra justicia, para que estéis enriquecidos en todo para toda liberalidad, la cual produce por medio de nosotros acción de gracias a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9:10-11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5471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382001" cy="3731118"/>
          </a:xfrm>
        </p:spPr>
        <p:txBody>
          <a:bodyPr/>
          <a:lstStyle/>
          <a:p>
            <a:r>
              <a:rPr lang="es-ES" dirty="0"/>
              <a:t>El Dios de los dadores, (vv. 8–11). </a:t>
            </a:r>
          </a:p>
          <a:p>
            <a:pPr marL="746125" lvl="1" indent="-346075">
              <a:buFont typeface="+mj-lt"/>
              <a:buAutoNum type="arabicPeriod" startAt="2"/>
            </a:pPr>
            <a:r>
              <a:rPr lang="es-ES" dirty="0" smtClean="0"/>
              <a:t>Provee </a:t>
            </a:r>
            <a:r>
              <a:rPr lang="es-ES" dirty="0"/>
              <a:t>abundantemente todo lo que necesitan, </a:t>
            </a:r>
            <a:r>
              <a:rPr lang="es-ES" dirty="0">
                <a:solidFill>
                  <a:schemeClr val="tx2"/>
                </a:solidFill>
              </a:rPr>
              <a:t>vv. 10–11</a:t>
            </a:r>
            <a:r>
              <a:rPr lang="es-ES" dirty="0"/>
              <a:t>. No tendrán que preocuparse por semilla ni pan. </a:t>
            </a:r>
            <a:endParaRPr lang="es-ES" dirty="0" smtClean="0"/>
          </a:p>
          <a:p>
            <a:pPr marL="857250" lvl="1" indent="-457200"/>
            <a:r>
              <a:rPr lang="es-ES" dirty="0" smtClean="0"/>
              <a:t>Los </a:t>
            </a:r>
            <a:r>
              <a:rPr lang="es-ES" dirty="0"/>
              <a:t>frutos de sus ofrendas se equiparan con la siega generosa del </a:t>
            </a:r>
            <a:r>
              <a:rPr lang="es-ES" dirty="0">
                <a:solidFill>
                  <a:schemeClr val="tx2"/>
                </a:solidFill>
              </a:rPr>
              <a:t>versículo 6</a:t>
            </a:r>
            <a:r>
              <a:rPr lang="es-ES" dirty="0"/>
              <a:t>. ¿Con qué fin multiplica su sementera? </a:t>
            </a:r>
            <a:endParaRPr lang="es-ES" i="1" dirty="0" smtClean="0"/>
          </a:p>
          <a:p>
            <a:pPr marL="857250" lvl="1" indent="-457200"/>
            <a:r>
              <a:rPr lang="es-ES" dirty="0" smtClean="0"/>
              <a:t>Dios </a:t>
            </a:r>
            <a:r>
              <a:rPr lang="es-ES" dirty="0"/>
              <a:t>los enriquece para que puedan tener con qué ofrendar generosamente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9:10-11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72897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El Dios de los dadores, (vv. 8–11).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Señor siempre nos capacita </a:t>
            </a:r>
            <a:r>
              <a:rPr lang="es-ES" dirty="0" smtClean="0"/>
              <a:t>y nos </a:t>
            </a:r>
            <a:r>
              <a:rPr lang="es-ES" dirty="0"/>
              <a:t>colma de múltiples bendiciones </a:t>
            </a:r>
            <a:r>
              <a:rPr lang="es-ES" dirty="0" smtClean="0"/>
              <a:t>para que </a:t>
            </a:r>
            <a:r>
              <a:rPr lang="es-ES" dirty="0"/>
              <a:t>podamos sembrar más abundantemente. </a:t>
            </a:r>
            <a:endParaRPr lang="es-ES" dirty="0" smtClean="0"/>
          </a:p>
          <a:p>
            <a:pPr lvl="1"/>
            <a:r>
              <a:rPr lang="es-ES" dirty="0" smtClean="0"/>
              <a:t>Cuando </a:t>
            </a:r>
            <a:r>
              <a:rPr lang="es-ES" dirty="0"/>
              <a:t>somos fieles en plantar la semilla de ofrendas para los santos necesitados, siempre se produce acción de gracias a Dios de parte de los beneficiados. </a:t>
            </a:r>
            <a:endParaRPr lang="es-ES" dirty="0" smtClean="0"/>
          </a:p>
          <a:p>
            <a:pPr lvl="1"/>
            <a:r>
              <a:rPr lang="es-ES" dirty="0"/>
              <a:t>E</a:t>
            </a:r>
            <a:r>
              <a:rPr lang="es-ES" dirty="0" smtClean="0"/>
              <a:t>l </a:t>
            </a:r>
            <a:r>
              <a:rPr lang="es-ES" dirty="0"/>
              <a:t>propósito de todo el proceso es la gloria de Dios y no la de los </a:t>
            </a:r>
            <a:r>
              <a:rPr lang="es-ES" dirty="0" smtClean="0"/>
              <a:t>donadores.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9:10-11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5115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Corintios 9:12-13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36186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3820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la ministración de este servicio no solamente suple lo que a los santos falta, sino que también abunda en muchas acciones de gracias a Dios; pues por la experiencia de esta ministración glorifican a Dios por la obediencia que profesáis al evangelio de Cristo, y por la liberalidad de vuestra contribución para ellos y para todos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5018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Resultados de la ofrenda (</a:t>
            </a:r>
            <a:r>
              <a:rPr lang="es-ES" dirty="0" smtClean="0">
                <a:solidFill>
                  <a:schemeClr val="tx2"/>
                </a:solidFill>
              </a:rPr>
              <a:t>9:12–14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Cuando hay ofrendas liberales y generosas que surgen de la buena voluntad de uno, siempre habrá resultados muy preciosos. </a:t>
            </a:r>
          </a:p>
          <a:p>
            <a:r>
              <a:rPr lang="es-ES" dirty="0" smtClean="0"/>
              <a:t>Esta </a:t>
            </a:r>
            <a:r>
              <a:rPr lang="es-ES" dirty="0"/>
              <a:t>porción enseña que hay frutos que afectan a los receptores, a Dios, y a los dadores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64727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382001" cy="3731118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receptores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9:12a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/>
              <a:t>El resultado más obvio es que por medio de los donativos se suplen las necesidades materiales de quienes los reciben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Lo </a:t>
            </a:r>
            <a:r>
              <a:rPr lang="es-ES" dirty="0"/>
              <a:t>que les faltaba a los santos menesterosos de Judea sería suplido por la </a:t>
            </a:r>
            <a:r>
              <a:rPr lang="es-ES" i="1" dirty="0"/>
              <a:t>“ministración de este servicio”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palabra </a:t>
            </a:r>
            <a:r>
              <a:rPr lang="es-ES" i="1" dirty="0"/>
              <a:t>“servicio” </a:t>
            </a:r>
            <a:r>
              <a:rPr lang="es-ES" dirty="0"/>
              <a:t>es traducción del vocablo griego del cual se deriva nuestra palabra </a:t>
            </a:r>
            <a:r>
              <a:rPr lang="es-ES" i="1" dirty="0"/>
              <a:t>“liturgia”</a:t>
            </a:r>
            <a:r>
              <a:rPr lang="es-ES" dirty="0"/>
              <a:t>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7050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receptores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9:12a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i="1" dirty="0" smtClean="0"/>
              <a:t>“liturgia” –</a:t>
            </a:r>
            <a:r>
              <a:rPr lang="es-ES" dirty="0" smtClean="0"/>
              <a:t> </a:t>
            </a:r>
            <a:r>
              <a:rPr lang="es-ES" dirty="0"/>
              <a:t>Es un acto de adoración y servicio a Dios.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contribuir materialmente para aliviar las penas de nuestros hermanos necesitados es, desde la perspectiva divina, un acto de adoración a nuestro Señor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2045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458201" cy="3731118"/>
          </a:xfrm>
        </p:spPr>
        <p:txBody>
          <a:bodyPr/>
          <a:lstStyle/>
          <a:p>
            <a:r>
              <a:rPr lang="es-ES" dirty="0" smtClean="0"/>
              <a:t>Nuestro </a:t>
            </a:r>
            <a:r>
              <a:rPr lang="es-ES" dirty="0"/>
              <a:t>Dios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9:12b–13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/>
              <a:t>Hubo dos productos de las ofrendas que se relacionaron directamente a nuestro Dios.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ambos casos fueron los receptores quienes actuaron.</a:t>
            </a:r>
          </a:p>
          <a:p>
            <a:pPr lvl="1"/>
            <a:r>
              <a:rPr lang="es-ES" i="1" dirty="0"/>
              <a:t>Dieron gracias al Señor,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12b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dan gracias a los donadores sino a Dios, quien les </a:t>
            </a:r>
            <a:r>
              <a:rPr lang="es-ES" dirty="0" smtClean="0"/>
              <a:t>dio la </a:t>
            </a:r>
            <a:r>
              <a:rPr lang="es-ES" dirty="0"/>
              <a:t>gracia de dar. </a:t>
            </a:r>
            <a:endParaRPr lang="es-ES" dirty="0" smtClean="0"/>
          </a:p>
          <a:p>
            <a:pPr lvl="1"/>
            <a:r>
              <a:rPr lang="es-ES" dirty="0" smtClean="0"/>
              <a:t>Este </a:t>
            </a:r>
            <a:r>
              <a:rPr lang="es-ES" dirty="0"/>
              <a:t>resultado también se menciona en el versículo 11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7425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Nuestra generosidad al dar debe glorificar a Dios y reflejar lo que Cristo dio.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Glorificaron </a:t>
            </a:r>
            <a:r>
              <a:rPr lang="es-ES" dirty="0"/>
              <a:t>al Señor,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13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Las </a:t>
            </a:r>
            <a:r>
              <a:rPr lang="es-ES" dirty="0"/>
              <a:t>ofrendas servían de prueba (significado literal de “experiencia”) de la obra de Dios en la vida de los dadores. </a:t>
            </a:r>
            <a:endParaRPr lang="es-ES" dirty="0" smtClean="0"/>
          </a:p>
          <a:p>
            <a:pPr lvl="1"/>
            <a:r>
              <a:rPr lang="es-ES" dirty="0" smtClean="0"/>
              <a:t>Glorificaron </a:t>
            </a:r>
            <a:r>
              <a:rPr lang="es-ES" dirty="0"/>
              <a:t>al Señor por la evidencia de que él estaba haciendo una labor en sus vidas. </a:t>
            </a:r>
            <a:endParaRPr lang="es-ES" dirty="0" smtClean="0"/>
          </a:p>
          <a:p>
            <a:pPr lvl="1"/>
            <a:r>
              <a:rPr lang="es-ES" dirty="0" smtClean="0"/>
              <a:t>Sus </a:t>
            </a:r>
            <a:r>
              <a:rPr lang="es-ES" dirty="0"/>
              <a:t>contribuciones confirmaban su obediencia al evangelio. Se sometían a la voluntad de Dios y por ello ofrendaban generosamente.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5763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Glorificaron </a:t>
            </a:r>
            <a:r>
              <a:rPr lang="es-ES" dirty="0"/>
              <a:t>al Señor,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13</a:t>
            </a:r>
            <a:r>
              <a:rPr lang="es-ES" dirty="0" smtClean="0"/>
              <a:t>). </a:t>
            </a:r>
          </a:p>
          <a:p>
            <a:pPr lvl="1"/>
            <a:r>
              <a:rPr lang="es-ES" i="1" dirty="0" smtClean="0"/>
              <a:t>“</a:t>
            </a:r>
            <a:r>
              <a:rPr lang="es-ES" i="1" dirty="0"/>
              <a:t>Contribución” </a:t>
            </a:r>
            <a:r>
              <a:rPr lang="es-ES" dirty="0"/>
              <a:t>es la traducción de la palabra “</a:t>
            </a:r>
            <a:r>
              <a:rPr lang="es-ES" dirty="0" err="1"/>
              <a:t>koinonía</a:t>
            </a:r>
            <a:r>
              <a:rPr lang="es-ES" dirty="0"/>
              <a:t>”, y se traduce como </a:t>
            </a:r>
            <a:r>
              <a:rPr lang="es-ES" i="1" dirty="0"/>
              <a:t>“de participar” </a:t>
            </a:r>
            <a:r>
              <a:rPr lang="es-ES" dirty="0"/>
              <a:t>en </a:t>
            </a:r>
            <a:r>
              <a:rPr lang="es-ES" dirty="0">
                <a:solidFill>
                  <a:schemeClr val="tx2"/>
                </a:solidFill>
              </a:rPr>
              <a:t>8:4 </a:t>
            </a:r>
            <a:r>
              <a:rPr lang="es-ES" dirty="0"/>
              <a:t>y </a:t>
            </a:r>
            <a:r>
              <a:rPr lang="es-ES" i="1" dirty="0"/>
              <a:t>“una ofrenda” </a:t>
            </a:r>
            <a:r>
              <a:rPr lang="es-ES" dirty="0"/>
              <a:t>en </a:t>
            </a:r>
            <a:r>
              <a:rPr lang="es-ES" dirty="0">
                <a:solidFill>
                  <a:schemeClr val="tx2"/>
                </a:solidFill>
              </a:rPr>
              <a:t>Romanos 15:26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Su </a:t>
            </a:r>
            <a:r>
              <a:rPr lang="es-ES" dirty="0"/>
              <a:t>donativo demostraba la “</a:t>
            </a:r>
            <a:r>
              <a:rPr lang="es-ES" dirty="0" err="1"/>
              <a:t>koinonía</a:t>
            </a:r>
            <a:r>
              <a:rPr lang="es-ES" dirty="0"/>
              <a:t>”, (comunión) que existía entre las iglesias gentiles y la judía de </a:t>
            </a:r>
            <a:r>
              <a:rPr lang="es-ES" dirty="0" smtClean="0"/>
              <a:t>Palestina.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9:12-13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758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58-69.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 Lloyd, Roberto. Estudios </a:t>
            </a:r>
            <a:r>
              <a:rPr lang="es-ES" sz="1600" dirty="0" err="1"/>
              <a:t>Bı́blicos</a:t>
            </a:r>
            <a:r>
              <a:rPr lang="es-ES" sz="1600" dirty="0"/>
              <a:t> ELA: El ministerio eficaz (2da Corintios).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2005.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876300"/>
            <a:ext cx="8153400" cy="56007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Gocémonos en lo que hacemos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Pascua:</a:t>
            </a:r>
            <a:r>
              <a:rPr lang="en-US" sz="4000" cap="small" dirty="0" smtClean="0"/>
              <a:t> Mas </a:t>
            </a:r>
            <a:r>
              <a:rPr lang="es-PR" sz="4000" cap="small" dirty="0" smtClean="0"/>
              <a:t>ahora</a:t>
            </a:r>
            <a:r>
              <a:rPr lang="en-US" sz="4000" cap="small" dirty="0" smtClean="0"/>
              <a:t> … Victoria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5 </a:t>
            </a:r>
            <a:r>
              <a:rPr lang="es-PR" sz="4000" kern="1200" dirty="0"/>
              <a:t>de </a:t>
            </a:r>
            <a:r>
              <a:rPr lang="es-PR" sz="4000" dirty="0" smtClean="0"/>
              <a:t>abril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(1 Corintios</a:t>
            </a:r>
            <a:r>
              <a:rPr lang="en-US" dirty="0" smtClean="0"/>
              <a:t> 15:20-28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Casi </a:t>
            </a:r>
            <a:r>
              <a:rPr lang="es-ES" sz="2800" dirty="0"/>
              <a:t>las dos terceras partes (65%) de todas las familias practican alguna forma de donación caritativa.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creyente promedio solo aporta un 3% a su iglesia.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 solo llama a los creyentes a ofrendar, sino a hacerlo con mucha generosidad.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Corintios 9:6-13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En 2 </a:t>
            </a:r>
            <a:r>
              <a:rPr lang="es-ES" dirty="0"/>
              <a:t>Corintios 8 y 9, </a:t>
            </a:r>
            <a:r>
              <a:rPr lang="es-ES" dirty="0" smtClean="0"/>
              <a:t>Pablo </a:t>
            </a:r>
            <a:r>
              <a:rPr lang="es-ES" dirty="0"/>
              <a:t>trata el tema de una ofrenda que los creyentes estaban recogiendo para beneficiar a los que sufrían en Jerusalén. 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199" y="5943600"/>
            <a:ext cx="8077201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es-ES" kern="0" dirty="0" smtClean="0"/>
          </a:p>
        </p:txBody>
      </p:sp>
    </p:spTree>
    <p:extLst>
      <p:ext uri="{BB962C8B-B14F-4D97-AF65-F5344CB8AC3E}">
        <p14:creationId xmlns:p14="http://schemas.microsoft.com/office/powerpoint/2010/main" val="3744817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Pablo </a:t>
            </a:r>
            <a:r>
              <a:rPr lang="es-ES" dirty="0"/>
              <a:t>le recuerda a la iglesia de Corinto que el principio de sembrar y cosechar se aplica a lo que damos. Los corintios podían ser liberales y generosos, sabiendo que </a:t>
            </a:r>
            <a:r>
              <a:rPr lang="es-ES" dirty="0" smtClean="0"/>
              <a:t>Dios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199" y="5943600"/>
            <a:ext cx="8763001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/>
              <a:t>usaría sus ofrendas y supliría sus necesidades.</a:t>
            </a:r>
          </a:p>
        </p:txBody>
      </p:sp>
    </p:spTree>
    <p:extLst>
      <p:ext uri="{BB962C8B-B14F-4D97-AF65-F5344CB8AC3E}">
        <p14:creationId xmlns:p14="http://schemas.microsoft.com/office/powerpoint/2010/main" val="3070373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Corintios 9:6-7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esto digo: El que siembra escasamente, también segará escasamente; y el que siembra generosamente, generosamente también segará. Cada uno dé como propuso en su corazón: no con tristeza, ni por necesidad, porque Dios ama al dador alegre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es-PR" dirty="0" smtClean="0"/>
              <a:t>Corintios</a:t>
            </a:r>
            <a:r>
              <a:rPr lang="fr-FR" dirty="0" smtClean="0"/>
              <a:t> 9:6-7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104526</TotalTime>
  <Words>1712</Words>
  <Application>Microsoft Office PowerPoint</Application>
  <PresentationFormat>On-screen Show (4:3)</PresentationFormat>
  <Paragraphs>157</Paragraphs>
  <Slides>34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Pasaje bíblico</vt:lpstr>
      <vt:lpstr>Contexto</vt:lpstr>
      <vt:lpstr>Contexto</vt:lpstr>
      <vt:lpstr>Pasaje bíblico</vt:lpstr>
      <vt:lpstr>2 Corintios 9:6-7</vt:lpstr>
      <vt:lpstr>2 Corintios 9:6-7</vt:lpstr>
      <vt:lpstr>2 Corintios 9:6-7</vt:lpstr>
      <vt:lpstr>2 Corintios 9:6-7</vt:lpstr>
      <vt:lpstr>2 Corintios 9:6-7</vt:lpstr>
      <vt:lpstr>2 Corintios 9:6-7</vt:lpstr>
      <vt:lpstr>2 Corintios 9:6-7</vt:lpstr>
      <vt:lpstr>Pasaje bíblico</vt:lpstr>
      <vt:lpstr>2 Corintios 9:8-9</vt:lpstr>
      <vt:lpstr>2 Corintios 9:8-9</vt:lpstr>
      <vt:lpstr>2 Corintios 9:8-9</vt:lpstr>
      <vt:lpstr>Pasaje bíblico</vt:lpstr>
      <vt:lpstr>2 Corintios 9:10-11</vt:lpstr>
      <vt:lpstr>2 Corintios 9:10-11</vt:lpstr>
      <vt:lpstr>2 Corintios 9:10-11</vt:lpstr>
      <vt:lpstr>Pasaje bíblico</vt:lpstr>
      <vt:lpstr>2 Corintios 9:12-13</vt:lpstr>
      <vt:lpstr>2 Corintios 9:12-13</vt:lpstr>
      <vt:lpstr>2 Corintios 9:12-13</vt:lpstr>
      <vt:lpstr>2 Corintios 9:12-13</vt:lpstr>
      <vt:lpstr>2 Corintios 9:12-13</vt:lpstr>
      <vt:lpstr>2 Corintios 9:12-13</vt:lpstr>
      <vt:lpstr>2 Corintios 9:12-13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ponga_en_marcha_su_plan_032915.pptx</dc:title>
  <dc:creator>JRIVERA</dc:creator>
  <cp:lastModifiedBy>Tito Ortega</cp:lastModifiedBy>
  <cp:revision>4497</cp:revision>
  <cp:lastPrinted>2015-03-29T10:43:55Z</cp:lastPrinted>
  <dcterms:created xsi:type="dcterms:W3CDTF">2007-01-24T21:53:34Z</dcterms:created>
  <dcterms:modified xsi:type="dcterms:W3CDTF">2015-04-04T00:01:33Z</dcterms:modified>
</cp:coreProperties>
</file>