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9" r:id="rId1"/>
    <p:sldMasterId id="2147483700" r:id="rId2"/>
    <p:sldMasterId id="2147483712" r:id="rId3"/>
  </p:sldMasterIdLst>
  <p:notesMasterIdLst>
    <p:notesMasterId r:id="rId38"/>
  </p:notesMasterIdLst>
  <p:handoutMasterIdLst>
    <p:handoutMasterId r:id="rId39"/>
  </p:handoutMasterIdLst>
  <p:sldIdLst>
    <p:sldId id="794" r:id="rId4"/>
    <p:sldId id="1294" r:id="rId5"/>
    <p:sldId id="804" r:id="rId6"/>
    <p:sldId id="1279" r:id="rId7"/>
    <p:sldId id="287" r:id="rId8"/>
    <p:sldId id="1404" r:id="rId9"/>
    <p:sldId id="1434" r:id="rId10"/>
    <p:sldId id="1319" r:id="rId11"/>
    <p:sldId id="1359" r:id="rId12"/>
    <p:sldId id="1410" r:id="rId13"/>
    <p:sldId id="1360" r:id="rId14"/>
    <p:sldId id="1395" r:id="rId15"/>
    <p:sldId id="1435" r:id="rId16"/>
    <p:sldId id="1431" r:id="rId17"/>
    <p:sldId id="1438" r:id="rId18"/>
    <p:sldId id="1439" r:id="rId19"/>
    <p:sldId id="1401" r:id="rId20"/>
    <p:sldId id="1402" r:id="rId21"/>
    <p:sldId id="1436" r:id="rId22"/>
    <p:sldId id="1437" r:id="rId23"/>
    <p:sldId id="1432" r:id="rId24"/>
    <p:sldId id="1441" r:id="rId25"/>
    <p:sldId id="1440" r:id="rId26"/>
    <p:sldId id="1442" r:id="rId27"/>
    <p:sldId id="1443" r:id="rId28"/>
    <p:sldId id="1444" r:id="rId29"/>
    <p:sldId id="1445" r:id="rId30"/>
    <p:sldId id="1446" r:id="rId31"/>
    <p:sldId id="1447" r:id="rId32"/>
    <p:sldId id="1448" r:id="rId33"/>
    <p:sldId id="1449" r:id="rId34"/>
    <p:sldId id="561" r:id="rId35"/>
    <p:sldId id="1133" r:id="rId36"/>
    <p:sldId id="908" r:id="rId37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D1"/>
    <a:srgbClr val="0000CC"/>
    <a:srgbClr val="0000FF"/>
    <a:srgbClr val="A6925A"/>
    <a:srgbClr val="285633"/>
    <a:srgbClr val="CC9900"/>
    <a:srgbClr val="CB7935"/>
    <a:srgbClr val="303030"/>
    <a:srgbClr val="663300"/>
    <a:srgbClr val="993B0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25" autoAdjust="0"/>
    <p:restoredTop sz="96709" autoAdjust="0"/>
  </p:normalViewPr>
  <p:slideViewPr>
    <p:cSldViewPr>
      <p:cViewPr varScale="1">
        <p:scale>
          <a:sx n="72" d="100"/>
          <a:sy n="72" d="100"/>
        </p:scale>
        <p:origin x="1182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8" y="2508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E3FCA5-A52A-443B-A5B1-7E194A08C435}" type="datetimeFigureOut">
              <a:rPr lang="en-US" smtClean="0"/>
              <a:pPr/>
              <a:t>3/22/2015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F67F30-E662-4AB1-ACEF-BC8A478520F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57224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9E96FC2E-92B0-4858-A30A-9BB3A28AE97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52986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82130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3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24011289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4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1135802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89471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30601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097989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172710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81880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A2EB734-796A-4E95-A47B-64E8B6749061}" type="slidenum">
              <a:rPr lang="en-US"/>
              <a:pPr/>
              <a:t>34</a:t>
            </a:fld>
            <a:endParaRPr lang="en-US"/>
          </a:p>
        </p:txBody>
      </p:sp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21948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06" name="Group 2"/>
          <p:cNvGrpSpPr>
            <a:grpSpLocks/>
          </p:cNvGrpSpPr>
          <p:nvPr/>
        </p:nvGrpSpPr>
        <p:grpSpPr bwMode="auto">
          <a:xfrm>
            <a:off x="2" y="2438401"/>
            <a:ext cx="9009063" cy="1052513"/>
            <a:chOff x="0" y="1536"/>
            <a:chExt cx="5675" cy="663"/>
          </a:xfrm>
        </p:grpSpPr>
        <p:grpSp>
          <p:nvGrpSpPr>
            <p:cNvPr id="21507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21508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09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1510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21511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12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1513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4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5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1516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1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1517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1518" name="Rectangle 14"/>
          <p:cNvSpPr>
            <a:spLocks noGrp="1" noChangeArrowheads="1"/>
          </p:cNvSpPr>
          <p:nvPr>
            <p:ph type="dt" sz="half" idx="2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19" name="Rectangle 15"/>
          <p:cNvSpPr>
            <a:spLocks noGrp="1" noChangeArrowheads="1"/>
          </p:cNvSpPr>
          <p:nvPr>
            <p:ph type="ftr" sz="quarter" idx="3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20" name="Rectangle 1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0DBDBD18-52EC-4543-95A7-94002FFBA35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2062A0-DF63-4C85-B593-9A872A4EBE5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4"/>
            <a:ext cx="1951039" cy="5918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9" y="214314"/>
            <a:ext cx="5700712" cy="5918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2980A9-21B9-4C04-BCE9-635D935807E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9" y="214314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620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576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0421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22A03716-500E-4B3F-A17A-1660A8F2CB8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DBD18-52EC-4543-95A7-94002FFBA3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7FCE1-6554-404F-86D6-A65B7CF1D1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66C4B-4773-43DA-A1DB-4AFD6C3304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3FDD6-FB54-4892-B09D-2EA4B74740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163F-9188-4589-9629-C6C2491F6D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E5B1C-0384-499A-9270-D850812709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1E7F7E-33AA-4283-8B9E-027FB821B55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C6D93-0A32-41BA-AB7C-6F9269F4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4993C-7D65-48A2-93F3-36FEC830A3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062A0-DF63-4C85-B593-9A872A4EBE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980A9-21B9-4C04-BCE9-635D935807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6442" y="1447801"/>
            <a:ext cx="662096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6442" y="4777380"/>
            <a:ext cx="662096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DBD18-52EC-4543-95A7-94002FFBA35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86963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754602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2861734"/>
            <a:ext cx="662096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7FCE1-6554-404F-86D6-A65B7CF1D19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856105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7700" y="2060576"/>
            <a:ext cx="3298113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41975" y="2056093"/>
            <a:ext cx="3298115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66C4B-4773-43DA-A1DB-4AFD6C3304D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747462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1905000"/>
            <a:ext cx="32981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7700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41976" y="1905000"/>
            <a:ext cx="3298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241976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3FDD6-FB54-4892-B09D-2EA4B74740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982111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163F-9188-4589-9629-C6C2491F6D6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12144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C7FCE1-6554-404F-86D6-A65B7CF1D19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E5B1C-0384-499A-9270-D850812709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064592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1447800"/>
            <a:ext cx="2551462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89397" y="1447800"/>
            <a:ext cx="3898013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129281"/>
            <a:ext cx="2551462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C6D93-0A32-41BA-AB7C-6F9269F4E8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181552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5656" y="1854192"/>
            <a:ext cx="3820674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213517" y="1143000"/>
            <a:ext cx="2400925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657600"/>
            <a:ext cx="3814728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4993C-7D65-48A2-93F3-36FEC830A3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440280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4800587"/>
            <a:ext cx="66209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66442" y="685800"/>
            <a:ext cx="662096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3" y="5367325"/>
            <a:ext cx="662096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7911528"/>
      </p:ext>
    </p:extLst>
  </p:cSld>
  <p:clrMapOvr>
    <a:masterClrMapping/>
  </p:clrMapOvr>
  <p:hf hdr="0" ftr="0" dt="0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2" y="1447800"/>
            <a:ext cx="6620968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3657600"/>
            <a:ext cx="6620968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7431217"/>
      </p:ext>
    </p:extLst>
  </p:cSld>
  <p:clrMapOvr>
    <a:masterClrMapping/>
  </p:clrMapOvr>
  <p:hf hdr="0" ftr="0" dt="0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1409" y="1447800"/>
            <a:ext cx="6001049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448177" y="3771174"/>
            <a:ext cx="546115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4350657"/>
            <a:ext cx="6620968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673897" y="971253"/>
            <a:ext cx="601591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2200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999690" y="2613787"/>
            <a:ext cx="601591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2200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77757204"/>
      </p:ext>
    </p:extLst>
  </p:cSld>
  <p:clrMapOvr>
    <a:masterClrMapping/>
  </p:clrMapOvr>
  <p:hf hdr="0" ftr="0" dt="0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3124201"/>
            <a:ext cx="662096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4632538"/>
      </p:ext>
    </p:extLst>
  </p:cSld>
  <p:clrMapOvr>
    <a:masterClrMapping/>
  </p:clrMapOvr>
  <p:hf hdr="0" ftr="0" dt="0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4834" y="1981200"/>
            <a:ext cx="22107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489475" y="2667000"/>
            <a:ext cx="219608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3504" y="1981200"/>
            <a:ext cx="220275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2905586" y="2667000"/>
            <a:ext cx="2210671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1981200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5344917" y="2667000"/>
            <a:ext cx="2199658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5157212"/>
      </p:ext>
    </p:extLst>
  </p:cSld>
  <p:clrMapOvr>
    <a:masterClrMapping/>
  </p:clrMapOvr>
  <p:hf hdr="0" ftr="0" dt="0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9475" y="4250949"/>
            <a:ext cx="22056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489475" y="2209800"/>
            <a:ext cx="2205612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489475" y="4827212"/>
            <a:ext cx="2205612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7792" y="4250949"/>
            <a:ext cx="21984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2917791" y="2209800"/>
            <a:ext cx="2198466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2916776" y="4827211"/>
            <a:ext cx="2201378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4250949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344916" y="2209800"/>
            <a:ext cx="2199658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5344824" y="4827209"/>
            <a:ext cx="2202571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4806842"/>
      </p:ext>
    </p:extLst>
  </p:cSld>
  <p:clrMapOvr>
    <a:masterClrMapping/>
  </p:clrMapOvr>
  <p:hf hdr="0" ftr="0" dt="0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062A0-DF63-4C85-B593-9A872A4EBE5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226475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F66C4B-4773-43DA-A1DB-4AFD6C3304D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229782" y="430214"/>
            <a:ext cx="1314793" cy="58261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89475" y="773205"/>
            <a:ext cx="5568812" cy="548313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980A9-21B9-4C04-BCE9-635D935807E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34414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03FDD6-FB54-4892-B09D-2EA4B747409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4F163F-9188-4589-9629-C6C2491F6D6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AE5B1C-0384-499A-9270-D850812709E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FC6D93-0A32-41BA-AB7C-6F9269F4E8E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64993C-7D65-48A2-93F3-36FEC830A3C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6.xml"/><Relationship Id="rId18" Type="http://schemas.openxmlformats.org/officeDocument/2006/relationships/theme" Target="../theme/theme3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17" Type="http://schemas.openxmlformats.org/officeDocument/2006/relationships/slideLayout" Target="../slideLayouts/slideLayout40.xml"/><Relationship Id="rId2" Type="http://schemas.openxmlformats.org/officeDocument/2006/relationships/slideLayout" Target="../slideLayouts/slideLayout25.xml"/><Relationship Id="rId16" Type="http://schemas.openxmlformats.org/officeDocument/2006/relationships/slideLayout" Target="../slideLayouts/slideLayout39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slideLayout" Target="../slideLayouts/slideLayout3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ChangeArrowheads="1"/>
          </p:cNvSpPr>
          <p:nvPr/>
        </p:nvSpPr>
        <p:spPr bwMode="ltGray">
          <a:xfrm>
            <a:off x="417514" y="1098551"/>
            <a:ext cx="438151" cy="474663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ltGray">
          <a:xfrm>
            <a:off x="800100" y="1098551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ltGray">
          <a:xfrm>
            <a:off x="541339" y="1520825"/>
            <a:ext cx="422275" cy="474663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5" name="Rectangle 5"/>
          <p:cNvSpPr>
            <a:spLocks noChangeArrowheads="1"/>
          </p:cNvSpPr>
          <p:nvPr/>
        </p:nvSpPr>
        <p:spPr bwMode="ltGray">
          <a:xfrm>
            <a:off x="911226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6" name="Rectangle 6"/>
          <p:cNvSpPr>
            <a:spLocks noChangeArrowheads="1"/>
          </p:cNvSpPr>
          <p:nvPr/>
        </p:nvSpPr>
        <p:spPr bwMode="ltGray">
          <a:xfrm>
            <a:off x="127001" y="1447801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7" name="Rectangle 7"/>
          <p:cNvSpPr>
            <a:spLocks noChangeArrowheads="1"/>
          </p:cNvSpPr>
          <p:nvPr/>
        </p:nvSpPr>
        <p:spPr bwMode="gray">
          <a:xfrm>
            <a:off x="762001" y="990601"/>
            <a:ext cx="31751" cy="10525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442914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87" r:id="rId12"/>
  </p:sldLayoutIdLst>
  <p:transition spd="slow">
    <p:fade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</p:sldLayoutIdLst>
  <p:transition spd="slow"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val 21"/>
          <p:cNvSpPr/>
          <p:nvPr/>
        </p:nvSpPr>
        <p:spPr>
          <a:xfrm>
            <a:off x="629943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3" name="Oval 22"/>
          <p:cNvSpPr/>
          <p:nvPr/>
        </p:nvSpPr>
        <p:spPr>
          <a:xfrm>
            <a:off x="5689832" y="-457200"/>
            <a:ext cx="1600200" cy="1600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14000"/>
                </a:schemeClr>
              </a:gs>
              <a:gs pos="73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7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4" name="Oval 23"/>
          <p:cNvSpPr/>
          <p:nvPr/>
        </p:nvSpPr>
        <p:spPr>
          <a:xfrm>
            <a:off x="6299432" y="6096000"/>
            <a:ext cx="990600" cy="9906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9000"/>
                </a:schemeClr>
              </a:gs>
              <a:gs pos="66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0" name="Oval 19"/>
          <p:cNvSpPr/>
          <p:nvPr/>
        </p:nvSpPr>
        <p:spPr>
          <a:xfrm>
            <a:off x="-153988" y="2667000"/>
            <a:ext cx="4191000" cy="41910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11000"/>
                </a:schemeClr>
              </a:gs>
              <a:gs pos="75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1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1" name="Oval 20"/>
          <p:cNvSpPr/>
          <p:nvPr/>
        </p:nvSpPr>
        <p:spPr>
          <a:xfrm>
            <a:off x="-839788" y="2895600"/>
            <a:ext cx="2362200" cy="2362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8000"/>
                </a:schemeClr>
              </a:gs>
              <a:gs pos="72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8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9" name="Rectangle 18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4710" y="452718"/>
            <a:ext cx="7055380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2052925"/>
            <a:ext cx="6711654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7494989" y="1828771"/>
            <a:ext cx="990599" cy="22865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6233335" y="3263371"/>
            <a:ext cx="3859795" cy="2286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7766431" y="295736"/>
            <a:ext cx="628813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1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421370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  <p:sldLayoutId id="2147483724" r:id="rId12"/>
    <p:sldLayoutId id="2147483725" r:id="rId13"/>
    <p:sldLayoutId id="2147483726" r:id="rId14"/>
    <p:sldLayoutId id="2147483727" r:id="rId15"/>
    <p:sldLayoutId id="2147483728" r:id="rId16"/>
    <p:sldLayoutId id="2147483729" r:id="rId17"/>
  </p:sldLayoutIdLst>
  <p:transition spd="slow"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l" defTabSz="457207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6" indent="-342906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62" indent="-285755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20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27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34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42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49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57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64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7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15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22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31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38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46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53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61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4.jpeg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://distantshores.org/resources/illustrations/sweet-publishing" TargetMode="External"/><Relationship Id="rId2" Type="http://schemas.openxmlformats.org/officeDocument/2006/relationships/hyperlink" Target="http://blog.lifeway.com/eblifewayadultos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hyperlink" Target="http://st-takla.org/Gallery/Bible/Illustrations.html" TargetMode="Externa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5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" y="0"/>
            <a:ext cx="9144001" cy="6858000"/>
          </a:xfrm>
          <a:prstGeom prst="rect">
            <a:avLst/>
          </a:prstGeom>
        </p:spPr>
      </p:pic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7315200" y="6273225"/>
            <a:ext cx="1828800" cy="584775"/>
          </a:xfrm>
          <a:prstGeom prst="rect">
            <a:avLst/>
          </a:prstGeom>
          <a:solidFill>
            <a:schemeClr val="bg1">
              <a:lumMod val="95000"/>
              <a:lumOff val="5000"/>
              <a:alpha val="7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spcAft>
                <a:spcPts val="1200"/>
              </a:spcAft>
            </a:pPr>
            <a:r>
              <a:rPr lang="es-PR" sz="1600" i="1" dirty="0" smtClean="0">
                <a:latin typeface="Arial" charset="0"/>
              </a:rPr>
              <a:t>Estudios Bíblicos </a:t>
            </a:r>
            <a:r>
              <a:rPr lang="es-PR" sz="1600" i="1" dirty="0" err="1" smtClean="0">
                <a:latin typeface="Arial" charset="0"/>
              </a:rPr>
              <a:t>Lifeway</a:t>
            </a:r>
            <a:r>
              <a:rPr lang="es-PR" sz="1600" i="1" dirty="0" smtClean="0">
                <a:latin typeface="Arial" charset="0"/>
              </a:rPr>
              <a:t> </a:t>
            </a:r>
            <a:r>
              <a:rPr lang="es-PR" sz="1600" dirty="0" smtClean="0">
                <a:latin typeface="Arial" charset="0"/>
              </a:rPr>
              <a:t>®</a:t>
            </a:r>
            <a:endParaRPr lang="es-PR" sz="1600" dirty="0">
              <a:latin typeface="Arial" charset="0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609600" y="685800"/>
            <a:ext cx="7937951" cy="2057400"/>
          </a:xfrm>
          <a:prstGeom prst="rect">
            <a:avLst/>
          </a:prstGeom>
          <a:solidFill>
            <a:schemeClr val="bg1">
              <a:lumMod val="95000"/>
              <a:lumOff val="5000"/>
              <a:alpha val="70000"/>
            </a:schemeClr>
          </a:solidFill>
          <a:ln/>
        </p:spPr>
        <p:txBody>
          <a:bodyPr vert="horz" lIns="91440" tIns="45720" rIns="91440" bIns="45720" rtlCol="0" anchor="ctr">
            <a:noAutofit/>
          </a:bodyPr>
          <a:lstStyle/>
          <a:p>
            <a:pPr marL="401638" lvl="0" indent="-234950" algn="ctr" fontAlgn="auto">
              <a:spcAft>
                <a:spcPts val="1200"/>
              </a:spcAft>
              <a:defRPr/>
            </a:pPr>
            <a:r>
              <a:rPr kumimoji="0" lang="es-PR" sz="4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  </a:t>
            </a:r>
            <a:r>
              <a:rPr lang="es-PR" sz="4400" dirty="0" smtClean="0">
                <a:latin typeface="+mj-lt"/>
                <a:ea typeface="+mj-ea"/>
                <a:cs typeface="+mj-cs"/>
              </a:rPr>
              <a:t>Primavera </a:t>
            </a:r>
            <a:r>
              <a:rPr kumimoji="0" lang="es-PR" sz="4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2015/Tema</a:t>
            </a:r>
            <a:r>
              <a:rPr lang="es-PR" sz="4400" dirty="0" smtClean="0">
                <a:latin typeface="+mj-lt"/>
              </a:rPr>
              <a:t>:           </a:t>
            </a:r>
            <a:r>
              <a:rPr lang="es-PR" sz="4400" cap="small" dirty="0" smtClean="0">
                <a:latin typeface="+mj-lt"/>
              </a:rPr>
              <a:t>Gocémonos en lo que hacemos</a:t>
            </a:r>
            <a:endParaRPr kumimoji="0" lang="es-PR" sz="4400" b="0" i="0" u="none" strike="noStrike" kern="1200" cap="small" spc="0" normalizeH="0" dirty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609600" y="2895600"/>
            <a:ext cx="7937951" cy="2971800"/>
          </a:xfrm>
          <a:prstGeom prst="rect">
            <a:avLst/>
          </a:prstGeom>
          <a:solidFill>
            <a:schemeClr val="bg1">
              <a:lumMod val="95000"/>
              <a:lumOff val="5000"/>
              <a:alpha val="70000"/>
            </a:schemeClr>
          </a:solidFill>
          <a:ln/>
        </p:spPr>
        <p:txBody>
          <a:bodyPr vert="horz" lIns="91440" tIns="45720" rIns="91440" bIns="45720" rtlCol="0" anchor="ctr">
            <a:normAutofit/>
          </a:bodyPr>
          <a:lstStyle/>
          <a:p>
            <a:pPr marL="401638" indent="-234950" algn="ctr">
              <a:spcAft>
                <a:spcPts val="600"/>
              </a:spcAft>
              <a:buNone/>
            </a:pPr>
            <a:r>
              <a:rPr lang="es-PR" sz="4400" cap="small" dirty="0" smtClean="0">
                <a:latin typeface="+mn-lt"/>
              </a:rPr>
              <a:t>Sesión</a:t>
            </a:r>
            <a:r>
              <a:rPr lang="en-US" sz="4400" cap="small" dirty="0" smtClean="0">
                <a:latin typeface="+mn-lt"/>
              </a:rPr>
              <a:t> 4: </a:t>
            </a:r>
            <a:r>
              <a:rPr lang="en-US" sz="4400" dirty="0" err="1" smtClean="0"/>
              <a:t>Ponga</a:t>
            </a:r>
            <a:r>
              <a:rPr lang="en-US" sz="4400" dirty="0" smtClean="0"/>
              <a:t> a </a:t>
            </a:r>
            <a:r>
              <a:rPr lang="en-US" sz="4400" dirty="0" err="1" smtClean="0"/>
              <a:t>trabajar</a:t>
            </a:r>
            <a:r>
              <a:rPr lang="en-US" sz="4400" dirty="0" smtClean="0"/>
              <a:t> </a:t>
            </a:r>
            <a:r>
              <a:rPr lang="en-US" sz="4400" dirty="0" err="1" smtClean="0"/>
              <a:t>su</a:t>
            </a:r>
            <a:r>
              <a:rPr lang="en-US" sz="4400" dirty="0" smtClean="0"/>
              <a:t> </a:t>
            </a:r>
            <a:r>
              <a:rPr lang="en-US" sz="4400" dirty="0" err="1" smtClean="0"/>
              <a:t>dinero</a:t>
            </a:r>
            <a:endParaRPr lang="es-PR" sz="4400" cap="small" dirty="0" smtClean="0">
              <a:latin typeface="+mn-lt"/>
            </a:endParaRPr>
          </a:p>
          <a:p>
            <a:pPr marL="401638" indent="-234950" algn="ctr">
              <a:spcAft>
                <a:spcPts val="600"/>
              </a:spcAft>
              <a:buNone/>
            </a:pPr>
            <a:r>
              <a:rPr lang="es-PR" sz="3600" dirty="0" smtClean="0">
                <a:latin typeface="+mn-lt"/>
                <a:cs typeface="+mn-cs"/>
              </a:rPr>
              <a:t>22</a:t>
            </a:r>
            <a:r>
              <a:rPr kumimoji="0" lang="es-PR" sz="3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de </a:t>
            </a:r>
            <a:r>
              <a:rPr lang="es-PR" sz="3600" noProof="0" dirty="0" err="1" smtClean="0">
                <a:latin typeface="+mn-lt"/>
                <a:cs typeface="+mn-cs"/>
              </a:rPr>
              <a:t>marz</a:t>
            </a:r>
            <a:r>
              <a:rPr lang="es-PR" sz="3600" dirty="0" smtClean="0">
                <a:latin typeface="+mn-lt"/>
                <a:cs typeface="+mn-cs"/>
              </a:rPr>
              <a:t>o </a:t>
            </a:r>
            <a:r>
              <a:rPr kumimoji="0" lang="es-PR" sz="3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de 2015</a:t>
            </a:r>
            <a:endParaRPr kumimoji="0" lang="es-PR" sz="32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01638" lvl="0" indent="-23495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fr-FR" sz="2800" dirty="0" smtClean="0"/>
              <a:t>(2 </a:t>
            </a:r>
            <a:r>
              <a:rPr lang="fr-FR" sz="2800" dirty="0" err="1" smtClean="0"/>
              <a:t>Corintios</a:t>
            </a:r>
            <a:r>
              <a:rPr lang="fr-FR" sz="2800" dirty="0" smtClean="0"/>
              <a:t> 8:10-15; 9:1-5</a:t>
            </a:r>
            <a:r>
              <a:rPr lang="es-PR" sz="2800" dirty="0" smtClean="0"/>
              <a:t>)</a:t>
            </a:r>
            <a:endParaRPr kumimoji="0" lang="es-PR" sz="2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0" y="6273225"/>
            <a:ext cx="2438400" cy="584775"/>
          </a:xfrm>
          <a:prstGeom prst="rect">
            <a:avLst/>
          </a:prstGeom>
          <a:solidFill>
            <a:schemeClr val="bg1">
              <a:lumMod val="95000"/>
              <a:lumOff val="5000"/>
              <a:alpha val="7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spcAft>
                <a:spcPts val="1200"/>
              </a:spcAft>
            </a:pPr>
            <a:r>
              <a:rPr lang="es-PR" sz="1600" dirty="0">
                <a:latin typeface="Arial" charset="0"/>
              </a:rPr>
              <a:t>Iglesia Bíblica Bautista de </a:t>
            </a:r>
            <a:r>
              <a:rPr lang="es-PR" sz="1600" dirty="0" smtClean="0">
                <a:latin typeface="Arial" charset="0"/>
              </a:rPr>
              <a:t>Aguadilla</a:t>
            </a:r>
            <a:endParaRPr lang="es-PR" sz="1600" dirty="0">
              <a:latin typeface="Arial" charset="0"/>
            </a:endParaRPr>
          </a:p>
        </p:txBody>
      </p:sp>
      <p:pic>
        <p:nvPicPr>
          <p:cNvPr id="10" name="Picture 6" descr="jesus_fish_lg_clr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1828800" y="6604575"/>
            <a:ext cx="533400" cy="26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0" y="0"/>
            <a:ext cx="647700" cy="552450"/>
          </a:xfrm>
          <a:prstGeom prst="rect">
            <a:avLst/>
          </a:prstGeom>
          <a:solidFill>
            <a:schemeClr val="accent1">
              <a:alpha val="42000"/>
            </a:schemeClr>
          </a:solidFill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build="p" animBg="1"/>
      <p:bldP spid="9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10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0" y="2057400"/>
            <a:ext cx="8382000" cy="3731118"/>
          </a:xfrm>
        </p:spPr>
        <p:txBody>
          <a:bodyPr/>
          <a:lstStyle/>
          <a:p>
            <a:r>
              <a:rPr lang="es-ES" dirty="0"/>
              <a:t>Terminen lo que </a:t>
            </a:r>
            <a:r>
              <a:rPr lang="es-ES" dirty="0" smtClean="0"/>
              <a:t>comenzaron.</a:t>
            </a:r>
          </a:p>
          <a:p>
            <a:pPr lvl="1"/>
            <a:r>
              <a:rPr lang="es-ES" i="1" dirty="0" smtClean="0"/>
              <a:t>“Desde </a:t>
            </a:r>
            <a:r>
              <a:rPr lang="es-ES" i="1" dirty="0"/>
              <a:t>el año pasado” </a:t>
            </a:r>
            <a:r>
              <a:rPr lang="es-ES" dirty="0"/>
              <a:t>los corintios habían decidido participar en la ofrenda y habían comenzado a apartar sus contribuciones, pero con el tiempo habían perdido el ánimo. </a:t>
            </a:r>
            <a:endParaRPr lang="es-ES" dirty="0" smtClean="0"/>
          </a:p>
          <a:p>
            <a:pPr lvl="1"/>
            <a:r>
              <a:rPr lang="es-ES" dirty="0" smtClean="0"/>
              <a:t>Los </a:t>
            </a:r>
            <a:r>
              <a:rPr lang="es-ES" dirty="0"/>
              <a:t>expertos dicen que </a:t>
            </a:r>
            <a:r>
              <a:rPr lang="es-ES" dirty="0" smtClean="0"/>
              <a:t>[la </a:t>
            </a:r>
            <a:r>
              <a:rPr lang="es-ES" dirty="0"/>
              <a:t>frase </a:t>
            </a:r>
            <a:r>
              <a:rPr lang="es-ES" dirty="0" smtClean="0"/>
              <a:t>cronológica] puede </a:t>
            </a:r>
            <a:r>
              <a:rPr lang="es-ES" dirty="0"/>
              <a:t>significar tan poco como “desde hace un mes”, como podría significar hasta 23 meses antes. Sea cual fuere el lapso, ya era tiempo de cumplir con la promesa</a:t>
            </a:r>
            <a:r>
              <a:rPr lang="es-ES" dirty="0" smtClean="0"/>
              <a:t>. (Lloyd)</a:t>
            </a:r>
            <a:endParaRPr lang="es-ES" dirty="0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>
          <a:xfrm>
            <a:off x="1676400" y="671512"/>
            <a:ext cx="4953000" cy="1004888"/>
          </a:xfrm>
        </p:spPr>
        <p:txBody>
          <a:bodyPr/>
          <a:lstStyle/>
          <a:p>
            <a:r>
              <a:rPr lang="fr-FR" dirty="0" smtClean="0"/>
              <a:t>2 </a:t>
            </a:r>
            <a:r>
              <a:rPr lang="fr-FR" dirty="0" err="1" smtClean="0"/>
              <a:t>Corintios</a:t>
            </a:r>
            <a:r>
              <a:rPr lang="fr-FR" dirty="0" smtClean="0"/>
              <a:t> 8:10-11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15835067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52400"/>
            <a:ext cx="9144000" cy="6543675"/>
          </a:xfrm>
          <a:prstGeom prst="rect">
            <a:avLst/>
          </a:prstGeom>
        </p:spPr>
      </p:pic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solidFill>
                  <a:schemeClr val="bg1">
                    <a:lumMod val="85000"/>
                  </a:schemeClr>
                </a:solidFill>
              </a:rPr>
              <a:t>Pasaje bíblico</a:t>
            </a:r>
            <a:endParaRPr lang="es-PR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85800" y="2925618"/>
            <a:ext cx="8001000" cy="1570182"/>
          </a:xfrm>
          <a:prstGeom prst="rect">
            <a:avLst/>
          </a:prstGeom>
          <a:solidFill>
            <a:srgbClr val="FFFFD1">
              <a:alpha val="50000"/>
            </a:srgbClr>
          </a:solidFill>
          <a:ln w="9525">
            <a:noFill/>
            <a:miter lim="800000"/>
            <a:headEnd/>
            <a:tailEnd/>
          </a:ln>
          <a:effectLst>
            <a:softEdge rad="317500"/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4800" dirty="0">
                <a:latin typeface="David" panose="020E0502060401010101" pitchFamily="34" charset="-79"/>
                <a:cs typeface="David" panose="020E0502060401010101" pitchFamily="34" charset="-79"/>
              </a:rPr>
              <a:t>2 </a:t>
            </a:r>
            <a:r>
              <a:rPr lang="en-US" sz="4800" dirty="0" err="1">
                <a:latin typeface="David" panose="020E0502060401010101" pitchFamily="34" charset="-79"/>
                <a:cs typeface="David" panose="020E0502060401010101" pitchFamily="34" charset="-79"/>
              </a:rPr>
              <a:t>Corintios</a:t>
            </a:r>
            <a:r>
              <a:rPr lang="es-PR" sz="4800" dirty="0">
                <a:latin typeface="David" panose="020E0502060401010101" pitchFamily="34" charset="-79"/>
                <a:cs typeface="David" panose="020E0502060401010101" pitchFamily="34" charset="-79"/>
              </a:rPr>
              <a:t> </a:t>
            </a:r>
            <a:r>
              <a:rPr lang="es-PR" sz="4800" dirty="0" smtClean="0">
                <a:latin typeface="David" panose="020E0502060401010101" pitchFamily="34" charset="-79"/>
                <a:cs typeface="David" panose="020E0502060401010101" pitchFamily="34" charset="-79"/>
              </a:rPr>
              <a:t>8:12-15</a:t>
            </a:r>
            <a:endParaRPr lang="es-ES" sz="48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424994328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12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799" y="2057400"/>
            <a:ext cx="8229601" cy="3731118"/>
          </a:xfrm>
        </p:spPr>
        <p:txBody>
          <a:bodyPr/>
          <a:lstStyle/>
          <a:p>
            <a:pPr marL="0" indent="0">
              <a:buNone/>
            </a:pPr>
            <a:r>
              <a:rPr lang="es-ES" dirty="0"/>
              <a:t>“Porque si primero hay la voluntad dispuesta, será acepta según lo que uno tiene, no según lo que no tiene. Porque no digo esto para que haya para otros holgura, y para vosotros estrechez, sino para que en este tiempo, con igualdad, la abundancia vuestra supla la escasez de ellos, para que también la abundancia de ellos supla la necesidad </a:t>
            </a:r>
            <a:r>
              <a:rPr lang="es-ES" dirty="0" smtClean="0"/>
              <a:t>vuestra...”</a:t>
            </a:r>
            <a:endParaRPr lang="es-ES" dirty="0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600200" y="671512"/>
            <a:ext cx="6934201" cy="1004888"/>
          </a:xfrm>
        </p:spPr>
        <p:txBody>
          <a:bodyPr/>
          <a:lstStyle/>
          <a:p>
            <a:r>
              <a:rPr lang="fr-FR" dirty="0" smtClean="0"/>
              <a:t>2 </a:t>
            </a:r>
            <a:r>
              <a:rPr lang="fr-FR" dirty="0" err="1" smtClean="0"/>
              <a:t>Corintios</a:t>
            </a:r>
            <a:r>
              <a:rPr lang="fr-FR" dirty="0" smtClean="0"/>
              <a:t> 8:12-15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90705288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13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799" y="2057400"/>
            <a:ext cx="8229601" cy="3731118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/>
              <a:t>“</a:t>
            </a:r>
            <a:r>
              <a:rPr lang="es-ES" dirty="0"/>
              <a:t>...</a:t>
            </a:r>
            <a:r>
              <a:rPr lang="es-ES" dirty="0" smtClean="0"/>
              <a:t>para </a:t>
            </a:r>
            <a:r>
              <a:rPr lang="es-ES" dirty="0"/>
              <a:t>que haya igualdad, como está escrito: El que recogió mucho, no tuvo más, y el que poco, no tuvo menos</a:t>
            </a:r>
            <a:r>
              <a:rPr lang="es-ES" dirty="0" smtClean="0"/>
              <a:t>.”</a:t>
            </a:r>
            <a:endParaRPr lang="es-ES" dirty="0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600200" y="671512"/>
            <a:ext cx="6934201" cy="1004888"/>
          </a:xfrm>
        </p:spPr>
        <p:txBody>
          <a:bodyPr/>
          <a:lstStyle/>
          <a:p>
            <a:r>
              <a:rPr lang="fr-FR" dirty="0" smtClean="0"/>
              <a:t>2 </a:t>
            </a:r>
            <a:r>
              <a:rPr lang="fr-FR" dirty="0" err="1" smtClean="0"/>
              <a:t>Corintios</a:t>
            </a:r>
            <a:r>
              <a:rPr lang="fr-FR" dirty="0" smtClean="0"/>
              <a:t> 8:12-15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78716372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14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799" y="2057400"/>
            <a:ext cx="8229601" cy="3731118"/>
          </a:xfrm>
        </p:spPr>
        <p:txBody>
          <a:bodyPr/>
          <a:lstStyle/>
          <a:p>
            <a:r>
              <a:rPr lang="es-ES" dirty="0"/>
              <a:t>Ofrenden voluntariamente, </a:t>
            </a:r>
            <a:r>
              <a:rPr lang="es-ES" dirty="0" smtClean="0"/>
              <a:t>(</a:t>
            </a:r>
            <a:r>
              <a:rPr lang="es-ES" dirty="0" smtClean="0">
                <a:solidFill>
                  <a:schemeClr val="tx2"/>
                </a:solidFill>
              </a:rPr>
              <a:t>v</a:t>
            </a:r>
            <a:r>
              <a:rPr lang="es-ES" dirty="0">
                <a:solidFill>
                  <a:schemeClr val="tx2"/>
                </a:solidFill>
              </a:rPr>
              <a:t>. </a:t>
            </a:r>
            <a:r>
              <a:rPr lang="es-ES" dirty="0" smtClean="0">
                <a:solidFill>
                  <a:schemeClr val="tx2"/>
                </a:solidFill>
              </a:rPr>
              <a:t>12a</a:t>
            </a:r>
            <a:r>
              <a:rPr lang="es-ES" dirty="0" smtClean="0"/>
              <a:t>). </a:t>
            </a:r>
            <a:endParaRPr lang="es-ES" i="1" dirty="0"/>
          </a:p>
          <a:p>
            <a:r>
              <a:rPr lang="es-ES" dirty="0"/>
              <a:t>Ofrenden proporcionalmente, </a:t>
            </a:r>
            <a:r>
              <a:rPr lang="es-ES" dirty="0" smtClean="0"/>
              <a:t>(</a:t>
            </a:r>
            <a:r>
              <a:rPr lang="es-ES" dirty="0" smtClean="0">
                <a:solidFill>
                  <a:schemeClr val="tx2"/>
                </a:solidFill>
              </a:rPr>
              <a:t>v</a:t>
            </a:r>
            <a:r>
              <a:rPr lang="es-ES" dirty="0">
                <a:solidFill>
                  <a:schemeClr val="tx2"/>
                </a:solidFill>
              </a:rPr>
              <a:t>. </a:t>
            </a:r>
            <a:r>
              <a:rPr lang="es-ES" dirty="0" smtClean="0">
                <a:solidFill>
                  <a:schemeClr val="tx2"/>
                </a:solidFill>
              </a:rPr>
              <a:t>12b</a:t>
            </a:r>
            <a:r>
              <a:rPr lang="es-ES" dirty="0" smtClean="0"/>
              <a:t>). </a:t>
            </a:r>
          </a:p>
          <a:p>
            <a:pPr lvl="1"/>
            <a:r>
              <a:rPr lang="es-ES" dirty="0" smtClean="0"/>
              <a:t>La </a:t>
            </a:r>
            <a:r>
              <a:rPr lang="es-ES" dirty="0"/>
              <a:t>contribución ha de estar de acuerdo con lo que uno tiene (</a:t>
            </a:r>
            <a:r>
              <a:rPr lang="es-ES" dirty="0">
                <a:solidFill>
                  <a:schemeClr val="tx2"/>
                </a:solidFill>
              </a:rPr>
              <a:t>v. 12b</a:t>
            </a:r>
            <a:r>
              <a:rPr lang="es-ES" dirty="0"/>
              <a:t>), o conforme a lo que uno tenga (</a:t>
            </a:r>
            <a:r>
              <a:rPr lang="es-ES" dirty="0">
                <a:solidFill>
                  <a:schemeClr val="tx2"/>
                </a:solidFill>
              </a:rPr>
              <a:t>v. 11c</a:t>
            </a:r>
            <a:r>
              <a:rPr lang="es-ES" dirty="0"/>
              <a:t>). </a:t>
            </a:r>
            <a:endParaRPr lang="es-ES" dirty="0" smtClean="0"/>
          </a:p>
          <a:p>
            <a:pPr lvl="1"/>
            <a:r>
              <a:rPr lang="es-ES" dirty="0" smtClean="0">
                <a:solidFill>
                  <a:schemeClr val="tx2"/>
                </a:solidFill>
              </a:rPr>
              <a:t>1 Corintios </a:t>
            </a:r>
            <a:r>
              <a:rPr lang="es-ES" dirty="0">
                <a:solidFill>
                  <a:schemeClr val="tx2"/>
                </a:solidFill>
              </a:rPr>
              <a:t>16:2</a:t>
            </a:r>
            <a:r>
              <a:rPr lang="es-ES" dirty="0"/>
              <a:t> enseña que la ofrenda debe de estar de acuerdo con la prosperidad que el Señor ha enviado. A mayor prosperidad, se demanda mayor ofrenda. Del que tiene poco, se espera poco. </a:t>
            </a:r>
            <a:r>
              <a:rPr lang="es-ES" dirty="0" smtClean="0"/>
              <a:t>(Lloyd)</a:t>
            </a:r>
            <a:endParaRPr lang="es-ES" dirty="0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>
          <a:xfrm>
            <a:off x="1600200" y="671512"/>
            <a:ext cx="6934201" cy="1004888"/>
          </a:xfrm>
        </p:spPr>
        <p:txBody>
          <a:bodyPr/>
          <a:lstStyle/>
          <a:p>
            <a:r>
              <a:rPr lang="fr-FR" dirty="0" smtClean="0"/>
              <a:t>2 </a:t>
            </a:r>
            <a:r>
              <a:rPr lang="fr-FR" dirty="0" err="1" smtClean="0"/>
              <a:t>Corintios</a:t>
            </a:r>
            <a:r>
              <a:rPr lang="fr-FR" dirty="0" smtClean="0"/>
              <a:t> 8:12-15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1433234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15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799" y="2057400"/>
            <a:ext cx="8229601" cy="3731118"/>
          </a:xfrm>
        </p:spPr>
        <p:txBody>
          <a:bodyPr/>
          <a:lstStyle/>
          <a:p>
            <a:r>
              <a:rPr lang="es-ES" dirty="0"/>
              <a:t>Recuerden la reciprocidad, </a:t>
            </a:r>
            <a:r>
              <a:rPr lang="es-ES" dirty="0" smtClean="0"/>
              <a:t>(</a:t>
            </a:r>
            <a:r>
              <a:rPr lang="es-ES" dirty="0" smtClean="0">
                <a:solidFill>
                  <a:schemeClr val="tx2"/>
                </a:solidFill>
              </a:rPr>
              <a:t>vv</a:t>
            </a:r>
            <a:r>
              <a:rPr lang="es-ES" dirty="0">
                <a:solidFill>
                  <a:schemeClr val="tx2"/>
                </a:solidFill>
              </a:rPr>
              <a:t>. </a:t>
            </a:r>
            <a:r>
              <a:rPr lang="es-ES" dirty="0" smtClean="0">
                <a:solidFill>
                  <a:schemeClr val="tx2"/>
                </a:solidFill>
              </a:rPr>
              <a:t>13–15</a:t>
            </a:r>
            <a:r>
              <a:rPr lang="en-US" dirty="0" smtClean="0"/>
              <a:t>)</a:t>
            </a:r>
            <a:r>
              <a:rPr lang="es-ES" dirty="0" smtClean="0"/>
              <a:t>. </a:t>
            </a:r>
          </a:p>
          <a:p>
            <a:r>
              <a:rPr lang="es-ES" dirty="0" smtClean="0"/>
              <a:t>La </a:t>
            </a:r>
            <a:r>
              <a:rPr lang="es-ES" dirty="0"/>
              <a:t>expresión igualdad en estos textos no se refiere a que todos tengan la misma cantidad, sino iguales oportunidades. </a:t>
            </a:r>
            <a:endParaRPr lang="es-ES" dirty="0" smtClean="0"/>
          </a:p>
          <a:p>
            <a:r>
              <a:rPr lang="es-ES" dirty="0" smtClean="0"/>
              <a:t>La </a:t>
            </a:r>
            <a:r>
              <a:rPr lang="es-ES" dirty="0"/>
              <a:t>meta no es empobrecer a algunos y enriquecer a otros, sino suplir la necesidad de todos</a:t>
            </a:r>
            <a:r>
              <a:rPr lang="es-ES" dirty="0" smtClean="0"/>
              <a:t>. (Lloyd)</a:t>
            </a:r>
            <a:endParaRPr lang="es-ES" dirty="0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>
          <a:xfrm>
            <a:off x="1600200" y="671512"/>
            <a:ext cx="6934201" cy="1004888"/>
          </a:xfrm>
        </p:spPr>
        <p:txBody>
          <a:bodyPr/>
          <a:lstStyle/>
          <a:p>
            <a:r>
              <a:rPr lang="fr-FR" dirty="0" smtClean="0"/>
              <a:t>2 </a:t>
            </a:r>
            <a:r>
              <a:rPr lang="fr-FR" dirty="0" err="1" smtClean="0"/>
              <a:t>Corintios</a:t>
            </a:r>
            <a:r>
              <a:rPr lang="fr-FR" dirty="0" smtClean="0"/>
              <a:t> 8:12-15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17383956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16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799" y="2057400"/>
            <a:ext cx="8229601" cy="3731118"/>
          </a:xfrm>
        </p:spPr>
        <p:txBody>
          <a:bodyPr/>
          <a:lstStyle/>
          <a:p>
            <a:r>
              <a:rPr lang="es-ES" dirty="0" smtClean="0"/>
              <a:t>Cuando </a:t>
            </a:r>
            <a:r>
              <a:rPr lang="es-ES" dirty="0"/>
              <a:t>Pablo escribió estas palabras, los santos de Judea necesitaban la ayuda de los corintios. </a:t>
            </a:r>
            <a:endParaRPr lang="es-ES" dirty="0" smtClean="0"/>
          </a:p>
          <a:p>
            <a:r>
              <a:rPr lang="es-ES" dirty="0" smtClean="0"/>
              <a:t>Veinte </a:t>
            </a:r>
            <a:r>
              <a:rPr lang="es-ES" dirty="0"/>
              <a:t>años después, un terremoto hizo estragos en Corinto y los corintios necesitaron del socorro de los judíos. </a:t>
            </a:r>
            <a:endParaRPr lang="es-ES" dirty="0" smtClean="0"/>
          </a:p>
          <a:p>
            <a:r>
              <a:rPr lang="es-ES" dirty="0" smtClean="0"/>
              <a:t>A </a:t>
            </a:r>
            <a:r>
              <a:rPr lang="es-ES" dirty="0"/>
              <a:t>quienes ayudo ahora estarán dispuestos a ayudarme en el futuro porque somos iguales</a:t>
            </a:r>
            <a:r>
              <a:rPr lang="es-ES" dirty="0" smtClean="0"/>
              <a:t>. (Lloyd)</a:t>
            </a:r>
            <a:endParaRPr lang="es-ES" dirty="0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>
          <a:xfrm>
            <a:off x="1600200" y="671512"/>
            <a:ext cx="6934201" cy="1004888"/>
          </a:xfrm>
        </p:spPr>
        <p:txBody>
          <a:bodyPr/>
          <a:lstStyle/>
          <a:p>
            <a:r>
              <a:rPr lang="fr-FR" dirty="0" smtClean="0"/>
              <a:t>2 </a:t>
            </a:r>
            <a:r>
              <a:rPr lang="fr-FR" dirty="0" err="1" smtClean="0"/>
              <a:t>Corintios</a:t>
            </a:r>
            <a:r>
              <a:rPr lang="fr-FR" dirty="0" smtClean="0"/>
              <a:t> 8:12-15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99525061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52400"/>
            <a:ext cx="9144000" cy="6543675"/>
          </a:xfrm>
          <a:prstGeom prst="rect">
            <a:avLst/>
          </a:prstGeom>
        </p:spPr>
      </p:pic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solidFill>
                  <a:schemeClr val="bg1">
                    <a:lumMod val="85000"/>
                  </a:schemeClr>
                </a:solidFill>
              </a:rPr>
              <a:t>Pasaje bíblico</a:t>
            </a:r>
            <a:endParaRPr lang="es-PR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85800" y="2925618"/>
            <a:ext cx="8001000" cy="1570182"/>
          </a:xfrm>
          <a:prstGeom prst="rect">
            <a:avLst/>
          </a:prstGeom>
          <a:solidFill>
            <a:srgbClr val="FFFFD1">
              <a:alpha val="50000"/>
            </a:srgbClr>
          </a:solidFill>
          <a:ln w="9525">
            <a:noFill/>
            <a:miter lim="800000"/>
            <a:headEnd/>
            <a:tailEnd/>
          </a:ln>
          <a:effectLst>
            <a:softEdge rad="317500"/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4800" dirty="0">
                <a:latin typeface="David" panose="020E0502060401010101" pitchFamily="34" charset="-79"/>
                <a:cs typeface="David" panose="020E0502060401010101" pitchFamily="34" charset="-79"/>
              </a:rPr>
              <a:t>2 </a:t>
            </a:r>
            <a:r>
              <a:rPr lang="en-US" sz="4800" dirty="0" err="1">
                <a:latin typeface="David" panose="020E0502060401010101" pitchFamily="34" charset="-79"/>
                <a:cs typeface="David" panose="020E0502060401010101" pitchFamily="34" charset="-79"/>
              </a:rPr>
              <a:t>Corintios</a:t>
            </a:r>
            <a:r>
              <a:rPr lang="es-PR" sz="4800" dirty="0">
                <a:latin typeface="David" panose="020E0502060401010101" pitchFamily="34" charset="-79"/>
                <a:cs typeface="David" panose="020E0502060401010101" pitchFamily="34" charset="-79"/>
              </a:rPr>
              <a:t> </a:t>
            </a:r>
            <a:r>
              <a:rPr lang="es-PR" sz="4800" dirty="0" smtClean="0">
                <a:latin typeface="David" panose="020E0502060401010101" pitchFamily="34" charset="-79"/>
                <a:cs typeface="David" panose="020E0502060401010101" pitchFamily="34" charset="-79"/>
              </a:rPr>
              <a:t>9:1-5</a:t>
            </a:r>
            <a:endParaRPr lang="es-ES" sz="48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67505598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18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799" y="2057400"/>
            <a:ext cx="8229601" cy="3731118"/>
          </a:xfrm>
        </p:spPr>
        <p:txBody>
          <a:bodyPr/>
          <a:lstStyle/>
          <a:p>
            <a:pPr marL="0" indent="0">
              <a:buNone/>
            </a:pPr>
            <a:r>
              <a:rPr lang="es-ES" dirty="0"/>
              <a:t>“Cuanto a la ministración para los santos, es por demás que yo os escriba</a:t>
            </a:r>
            <a:r>
              <a:rPr lang="es-ES" dirty="0" smtClean="0"/>
              <a:t>; pues </a:t>
            </a:r>
            <a:r>
              <a:rPr lang="es-ES" dirty="0"/>
              <a:t>conozco vuestra buena voluntad, de la cual yo me glorío entre los de Macedonia, que </a:t>
            </a:r>
            <a:r>
              <a:rPr lang="es-ES" dirty="0" err="1"/>
              <a:t>Acaya</a:t>
            </a:r>
            <a:r>
              <a:rPr lang="es-ES" dirty="0"/>
              <a:t> está preparada desde el año pasado; y vuestro celo ha estimulado a la mayoría</a:t>
            </a:r>
            <a:r>
              <a:rPr lang="es-ES" dirty="0" smtClean="0"/>
              <a:t>. Pero </a:t>
            </a:r>
            <a:r>
              <a:rPr lang="es-ES" dirty="0"/>
              <a:t>he enviado a los hermanos, para que nuestro gloriarnos de vosotros no sea vano en esta </a:t>
            </a:r>
            <a:r>
              <a:rPr lang="es-ES" dirty="0" smtClean="0"/>
              <a:t>parte...”</a:t>
            </a:r>
            <a:endParaRPr lang="es-ES" dirty="0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600200" y="671512"/>
            <a:ext cx="6934201" cy="1004888"/>
          </a:xfrm>
        </p:spPr>
        <p:txBody>
          <a:bodyPr/>
          <a:lstStyle/>
          <a:p>
            <a:r>
              <a:rPr lang="fr-FR" dirty="0" smtClean="0"/>
              <a:t>2 </a:t>
            </a:r>
            <a:r>
              <a:rPr lang="fr-FR" dirty="0" err="1" smtClean="0"/>
              <a:t>Corintios</a:t>
            </a:r>
            <a:r>
              <a:rPr lang="fr-FR" dirty="0" smtClean="0"/>
              <a:t> 9:1-5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63547159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19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799" y="2057400"/>
            <a:ext cx="8229601" cy="3731118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/>
              <a:t>“</a:t>
            </a:r>
            <a:r>
              <a:rPr lang="es-ES" dirty="0"/>
              <a:t>...</a:t>
            </a:r>
            <a:r>
              <a:rPr lang="es-ES" dirty="0" smtClean="0"/>
              <a:t>para </a:t>
            </a:r>
            <a:r>
              <a:rPr lang="es-ES" dirty="0"/>
              <a:t>que como lo he dicho, estéis preparados</a:t>
            </a:r>
            <a:r>
              <a:rPr lang="es-ES" dirty="0" smtClean="0"/>
              <a:t>; no </a:t>
            </a:r>
            <a:r>
              <a:rPr lang="es-ES" dirty="0"/>
              <a:t>sea que si vinieren conmigo algunos macedonios, y os hallaren desprevenidos, nos avergoncemos nosotros, por no decir vosotros, de esta nuestra confianza</a:t>
            </a:r>
            <a:r>
              <a:rPr lang="es-ES" dirty="0" smtClean="0"/>
              <a:t>. Por </a:t>
            </a:r>
            <a:r>
              <a:rPr lang="es-ES" dirty="0"/>
              <a:t>tanto, tuve por necesario exhortar a los hermanos que fuesen primero a vosotros y preparasen primero vuestra generosidad antes </a:t>
            </a:r>
            <a:r>
              <a:rPr lang="es-ES" dirty="0" smtClean="0"/>
              <a:t>prometida...”</a:t>
            </a:r>
            <a:endParaRPr lang="es-ES" dirty="0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600200" y="671512"/>
            <a:ext cx="6934201" cy="1004888"/>
          </a:xfrm>
        </p:spPr>
        <p:txBody>
          <a:bodyPr/>
          <a:lstStyle/>
          <a:p>
            <a:r>
              <a:rPr lang="fr-FR" dirty="0" smtClean="0"/>
              <a:t>2 </a:t>
            </a:r>
            <a:r>
              <a:rPr lang="fr-FR" dirty="0" err="1" smtClean="0"/>
              <a:t>Corintios</a:t>
            </a:r>
            <a:r>
              <a:rPr lang="fr-FR" dirty="0" smtClean="0"/>
              <a:t> 9:1-5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56166706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15" t="55557" r="25562" b="3333"/>
          <a:stretch/>
        </p:blipFill>
        <p:spPr>
          <a:xfrm>
            <a:off x="5029200" y="1676400"/>
            <a:ext cx="4114800" cy="3581400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3826" y="6392993"/>
            <a:ext cx="9136349" cy="46500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10" t="93333" b="2996"/>
          <a:stretch/>
        </p:blipFill>
        <p:spPr>
          <a:xfrm>
            <a:off x="0" y="5257801"/>
            <a:ext cx="9144000" cy="68580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88" b="44444"/>
          <a:stretch/>
        </p:blipFill>
        <p:spPr>
          <a:xfrm>
            <a:off x="0" y="0"/>
            <a:ext cx="5019870" cy="394322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695" r="9586" b="-56"/>
          <a:stretch/>
        </p:blipFill>
        <p:spPr>
          <a:xfrm>
            <a:off x="0" y="6400800"/>
            <a:ext cx="9144000" cy="4572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10" t="93333" b="2996"/>
          <a:stretch/>
        </p:blipFill>
        <p:spPr>
          <a:xfrm>
            <a:off x="0" y="5715000"/>
            <a:ext cx="9144000" cy="68580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10" t="93333" r="22328" b="5036"/>
          <a:stretch/>
        </p:blipFill>
        <p:spPr>
          <a:xfrm>
            <a:off x="0" y="6096000"/>
            <a:ext cx="7010400" cy="30480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09" t="93333" r="8772" b="3812"/>
          <a:stretch/>
        </p:blipFill>
        <p:spPr>
          <a:xfrm>
            <a:off x="838200" y="5334000"/>
            <a:ext cx="8305800" cy="533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431817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20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799" y="2057400"/>
            <a:ext cx="8229601" cy="3731118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/>
              <a:t>“...para </a:t>
            </a:r>
            <a:r>
              <a:rPr lang="es-ES" dirty="0"/>
              <a:t>que esté lista como de generosidad, y no como de exigencia nuestra</a:t>
            </a:r>
            <a:r>
              <a:rPr lang="es-ES" dirty="0" smtClean="0"/>
              <a:t>.”</a:t>
            </a:r>
            <a:endParaRPr lang="es-ES" dirty="0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600200" y="671512"/>
            <a:ext cx="6934201" cy="1004888"/>
          </a:xfrm>
        </p:spPr>
        <p:txBody>
          <a:bodyPr/>
          <a:lstStyle/>
          <a:p>
            <a:r>
              <a:rPr lang="fr-FR" dirty="0" smtClean="0"/>
              <a:t>2 </a:t>
            </a:r>
            <a:r>
              <a:rPr lang="fr-FR" dirty="0" err="1" smtClean="0"/>
              <a:t>Corintios</a:t>
            </a:r>
            <a:r>
              <a:rPr lang="fr-FR" dirty="0" smtClean="0"/>
              <a:t> 9:1-5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61910849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21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799" y="2057400"/>
            <a:ext cx="8229601" cy="3731118"/>
          </a:xfrm>
        </p:spPr>
        <p:txBody>
          <a:bodyPr/>
          <a:lstStyle/>
          <a:p>
            <a:r>
              <a:rPr lang="es-ES" dirty="0" smtClean="0"/>
              <a:t>Confianza </a:t>
            </a:r>
            <a:r>
              <a:rPr lang="es-ES" dirty="0"/>
              <a:t>de Pablo en los </a:t>
            </a:r>
            <a:r>
              <a:rPr lang="es-ES" dirty="0" smtClean="0"/>
              <a:t>corintios, </a:t>
            </a:r>
            <a:r>
              <a:rPr lang="es-ES" i="1" dirty="0" smtClean="0"/>
              <a:t>En </a:t>
            </a:r>
            <a:r>
              <a:rPr lang="es-ES" i="1" dirty="0"/>
              <a:t>su aprendizaje,</a:t>
            </a:r>
            <a:r>
              <a:rPr lang="es-ES" dirty="0"/>
              <a:t> </a:t>
            </a:r>
            <a:r>
              <a:rPr lang="es-ES" dirty="0" smtClean="0"/>
              <a:t>(</a:t>
            </a:r>
            <a:r>
              <a:rPr lang="es-ES" dirty="0" smtClean="0">
                <a:solidFill>
                  <a:schemeClr val="tx2"/>
                </a:solidFill>
              </a:rPr>
              <a:t>v</a:t>
            </a:r>
            <a:r>
              <a:rPr lang="es-ES" dirty="0">
                <a:solidFill>
                  <a:schemeClr val="tx2"/>
                </a:solidFill>
              </a:rPr>
              <a:t>. </a:t>
            </a:r>
            <a:r>
              <a:rPr lang="es-ES" dirty="0" smtClean="0">
                <a:solidFill>
                  <a:schemeClr val="tx2"/>
                </a:solidFill>
              </a:rPr>
              <a:t>1</a:t>
            </a:r>
            <a:r>
              <a:rPr lang="es-ES" dirty="0" smtClean="0"/>
              <a:t>). </a:t>
            </a:r>
          </a:p>
          <a:p>
            <a:r>
              <a:rPr lang="es-ES" dirty="0" smtClean="0"/>
              <a:t>Pablo </a:t>
            </a:r>
            <a:r>
              <a:rPr lang="es-ES" dirty="0"/>
              <a:t>escribe que sería superfluo volver a darles toda la instrucción acerca de la ofrenda para los santos. </a:t>
            </a:r>
            <a:endParaRPr lang="es-ES" dirty="0" smtClean="0"/>
          </a:p>
          <a:p>
            <a:r>
              <a:rPr lang="es-ES" dirty="0" smtClean="0"/>
              <a:t>Durante </a:t>
            </a:r>
            <a:r>
              <a:rPr lang="es-ES" dirty="0"/>
              <a:t>su primera visita les había enseñado respecto a ese asunto</a:t>
            </a:r>
            <a:r>
              <a:rPr lang="es-ES" dirty="0" smtClean="0"/>
              <a:t>. (Lloyd)</a:t>
            </a:r>
            <a:endParaRPr lang="es-ES" dirty="0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>
          <a:xfrm>
            <a:off x="1600200" y="671512"/>
            <a:ext cx="6934201" cy="1004888"/>
          </a:xfrm>
        </p:spPr>
        <p:txBody>
          <a:bodyPr/>
          <a:lstStyle/>
          <a:p>
            <a:r>
              <a:rPr lang="fr-FR" dirty="0" smtClean="0"/>
              <a:t>2 </a:t>
            </a:r>
            <a:r>
              <a:rPr lang="fr-FR" dirty="0" err="1" smtClean="0"/>
              <a:t>Corintios</a:t>
            </a:r>
            <a:r>
              <a:rPr lang="fr-FR" dirty="0" smtClean="0"/>
              <a:t> 9:1-5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87202204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22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799" y="2057400"/>
            <a:ext cx="8229601" cy="3731118"/>
          </a:xfrm>
        </p:spPr>
        <p:txBody>
          <a:bodyPr/>
          <a:lstStyle/>
          <a:p>
            <a:r>
              <a:rPr lang="es-ES" dirty="0" smtClean="0"/>
              <a:t>Confianza </a:t>
            </a:r>
            <a:r>
              <a:rPr lang="es-ES" dirty="0"/>
              <a:t>de Pablo en los </a:t>
            </a:r>
            <a:r>
              <a:rPr lang="es-ES" dirty="0" smtClean="0"/>
              <a:t>corintios, </a:t>
            </a:r>
            <a:r>
              <a:rPr lang="es-ES" i="1" dirty="0" smtClean="0"/>
              <a:t>En </a:t>
            </a:r>
            <a:r>
              <a:rPr lang="es-ES" i="1" dirty="0"/>
              <a:t>su aprendizaje,</a:t>
            </a:r>
            <a:r>
              <a:rPr lang="es-ES" dirty="0"/>
              <a:t> </a:t>
            </a:r>
            <a:r>
              <a:rPr lang="es-ES" dirty="0" smtClean="0"/>
              <a:t>(</a:t>
            </a:r>
            <a:r>
              <a:rPr lang="es-ES" dirty="0" smtClean="0">
                <a:solidFill>
                  <a:schemeClr val="tx2"/>
                </a:solidFill>
              </a:rPr>
              <a:t>v</a:t>
            </a:r>
            <a:r>
              <a:rPr lang="es-ES" dirty="0">
                <a:solidFill>
                  <a:schemeClr val="tx2"/>
                </a:solidFill>
              </a:rPr>
              <a:t>. </a:t>
            </a:r>
            <a:r>
              <a:rPr lang="es-ES" dirty="0" smtClean="0">
                <a:solidFill>
                  <a:schemeClr val="tx2"/>
                </a:solidFill>
              </a:rPr>
              <a:t>1</a:t>
            </a:r>
            <a:r>
              <a:rPr lang="es-ES" dirty="0" smtClean="0"/>
              <a:t>). </a:t>
            </a:r>
          </a:p>
          <a:p>
            <a:r>
              <a:rPr lang="es-ES" dirty="0" smtClean="0"/>
              <a:t>Parece </a:t>
            </a:r>
            <a:r>
              <a:rPr lang="es-ES" dirty="0"/>
              <a:t>que los hermanos no entendieron bien su explicación y le pidieron una aclaración (</a:t>
            </a:r>
            <a:r>
              <a:rPr lang="es-ES" dirty="0">
                <a:solidFill>
                  <a:schemeClr val="tx2"/>
                </a:solidFill>
              </a:rPr>
              <a:t>1 Corintios 7:1; 16; 1</a:t>
            </a:r>
            <a:r>
              <a:rPr lang="es-ES" dirty="0"/>
              <a:t>), por lo que el apóstol les dio instrucciones detalladas en </a:t>
            </a:r>
            <a:r>
              <a:rPr lang="es-ES" dirty="0">
                <a:solidFill>
                  <a:schemeClr val="tx2"/>
                </a:solidFill>
              </a:rPr>
              <a:t>1 Corintios 16:1–4</a:t>
            </a:r>
            <a:r>
              <a:rPr lang="es-ES" dirty="0"/>
              <a:t>. </a:t>
            </a:r>
            <a:endParaRPr lang="es-ES" dirty="0" smtClean="0"/>
          </a:p>
          <a:p>
            <a:r>
              <a:rPr lang="es-ES" dirty="0" smtClean="0"/>
              <a:t>Sólo </a:t>
            </a:r>
            <a:r>
              <a:rPr lang="es-ES" dirty="0"/>
              <a:t>les faltaba poner en práctica lo aprendido</a:t>
            </a:r>
            <a:r>
              <a:rPr lang="es-ES" dirty="0" smtClean="0"/>
              <a:t>. (Lloyd)</a:t>
            </a:r>
            <a:endParaRPr lang="es-ES" dirty="0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>
          <a:xfrm>
            <a:off x="1600200" y="671512"/>
            <a:ext cx="6934201" cy="1004888"/>
          </a:xfrm>
        </p:spPr>
        <p:txBody>
          <a:bodyPr/>
          <a:lstStyle/>
          <a:p>
            <a:r>
              <a:rPr lang="fr-FR" dirty="0" smtClean="0"/>
              <a:t>2 </a:t>
            </a:r>
            <a:r>
              <a:rPr lang="fr-FR" dirty="0" err="1" smtClean="0"/>
              <a:t>Corintios</a:t>
            </a:r>
            <a:r>
              <a:rPr lang="fr-FR" dirty="0" smtClean="0"/>
              <a:t> 9:1-5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3302086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23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799" y="2057400"/>
            <a:ext cx="8229601" cy="3731118"/>
          </a:xfrm>
        </p:spPr>
        <p:txBody>
          <a:bodyPr/>
          <a:lstStyle/>
          <a:p>
            <a:r>
              <a:rPr lang="es-ES" dirty="0" smtClean="0"/>
              <a:t>Confianza </a:t>
            </a:r>
            <a:r>
              <a:rPr lang="es-ES" dirty="0"/>
              <a:t>de Pablo en los </a:t>
            </a:r>
            <a:r>
              <a:rPr lang="es-ES" dirty="0" smtClean="0"/>
              <a:t>corintios, </a:t>
            </a:r>
            <a:r>
              <a:rPr lang="es-ES" i="1" dirty="0" smtClean="0"/>
              <a:t>en </a:t>
            </a:r>
            <a:r>
              <a:rPr lang="es-ES" i="1" dirty="0"/>
              <a:t>su disposición, </a:t>
            </a:r>
            <a:r>
              <a:rPr lang="es-ES" dirty="0" smtClean="0"/>
              <a:t>(</a:t>
            </a:r>
            <a:r>
              <a:rPr lang="es-ES" dirty="0" smtClean="0">
                <a:solidFill>
                  <a:schemeClr val="tx2"/>
                </a:solidFill>
              </a:rPr>
              <a:t>v</a:t>
            </a:r>
            <a:r>
              <a:rPr lang="es-ES" dirty="0">
                <a:solidFill>
                  <a:schemeClr val="tx2"/>
                </a:solidFill>
              </a:rPr>
              <a:t>. </a:t>
            </a:r>
            <a:r>
              <a:rPr lang="es-ES" dirty="0" smtClean="0">
                <a:solidFill>
                  <a:schemeClr val="tx2"/>
                </a:solidFill>
              </a:rPr>
              <a:t>2a</a:t>
            </a:r>
            <a:r>
              <a:rPr lang="es-ES" dirty="0" smtClean="0"/>
              <a:t>). </a:t>
            </a:r>
          </a:p>
          <a:p>
            <a:r>
              <a:rPr lang="es-ES" dirty="0" smtClean="0"/>
              <a:t>Pablo sabía </a:t>
            </a:r>
            <a:r>
              <a:rPr lang="es-ES" dirty="0"/>
              <a:t>que los hermanos actuaban de buena voluntad y que habían comenzado a reunir la ofrenda con mucho entusiasmo. </a:t>
            </a:r>
            <a:endParaRPr lang="es-ES" dirty="0" smtClean="0"/>
          </a:p>
          <a:p>
            <a:r>
              <a:rPr lang="es-ES" dirty="0" smtClean="0"/>
              <a:t>Los </a:t>
            </a:r>
            <a:r>
              <a:rPr lang="es-ES" dirty="0"/>
              <a:t>corintios todavía conservaban esa disposición y en ella confiaba Pablo</a:t>
            </a:r>
            <a:r>
              <a:rPr lang="es-ES" dirty="0" smtClean="0"/>
              <a:t>. (Lloyd)</a:t>
            </a:r>
            <a:endParaRPr lang="es-ES" dirty="0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>
          <a:xfrm>
            <a:off x="1600200" y="671512"/>
            <a:ext cx="6934201" cy="1004888"/>
          </a:xfrm>
        </p:spPr>
        <p:txBody>
          <a:bodyPr/>
          <a:lstStyle/>
          <a:p>
            <a:r>
              <a:rPr lang="fr-FR" dirty="0" smtClean="0"/>
              <a:t>2 </a:t>
            </a:r>
            <a:r>
              <a:rPr lang="fr-FR" dirty="0" err="1" smtClean="0"/>
              <a:t>Corintios</a:t>
            </a:r>
            <a:r>
              <a:rPr lang="fr-FR" dirty="0" smtClean="0"/>
              <a:t> 9:1-5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76514018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24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799" y="2057400"/>
            <a:ext cx="8229601" cy="3731118"/>
          </a:xfrm>
        </p:spPr>
        <p:txBody>
          <a:bodyPr/>
          <a:lstStyle/>
          <a:p>
            <a:r>
              <a:rPr lang="es-ES" dirty="0" smtClean="0"/>
              <a:t>Confianza </a:t>
            </a:r>
            <a:r>
              <a:rPr lang="es-ES" dirty="0"/>
              <a:t>de Pablo en los </a:t>
            </a:r>
            <a:r>
              <a:rPr lang="es-ES" dirty="0" smtClean="0"/>
              <a:t>corintios, </a:t>
            </a:r>
            <a:r>
              <a:rPr lang="es-ES" i="1" dirty="0" smtClean="0"/>
              <a:t>En </a:t>
            </a:r>
            <a:r>
              <a:rPr lang="es-ES" i="1" dirty="0"/>
              <a:t>su ejemplo, </a:t>
            </a:r>
            <a:r>
              <a:rPr lang="es-ES" dirty="0" smtClean="0"/>
              <a:t>(</a:t>
            </a:r>
            <a:r>
              <a:rPr lang="es-ES" dirty="0" smtClean="0">
                <a:solidFill>
                  <a:schemeClr val="tx2"/>
                </a:solidFill>
              </a:rPr>
              <a:t>v. 2b</a:t>
            </a:r>
            <a:r>
              <a:rPr lang="es-ES" dirty="0" smtClean="0"/>
              <a:t>). </a:t>
            </a:r>
          </a:p>
          <a:p>
            <a:r>
              <a:rPr lang="es-ES" dirty="0" smtClean="0"/>
              <a:t>Esa </a:t>
            </a:r>
            <a:r>
              <a:rPr lang="es-ES" dirty="0"/>
              <a:t>buena voluntad fue la base de la jactancia de Pablo ante los macedonios. </a:t>
            </a:r>
            <a:endParaRPr lang="es-ES" dirty="0" smtClean="0"/>
          </a:p>
          <a:p>
            <a:r>
              <a:rPr lang="es-ES" dirty="0" smtClean="0"/>
              <a:t>Desde </a:t>
            </a:r>
            <a:r>
              <a:rPr lang="es-ES" dirty="0"/>
              <a:t>el año anterior, el apóstol había usado el ejemplo de la buena disposición de los corintios. </a:t>
            </a:r>
            <a:endParaRPr lang="es-ES" dirty="0" smtClean="0"/>
          </a:p>
          <a:p>
            <a:r>
              <a:rPr lang="es-ES" dirty="0" smtClean="0"/>
              <a:t>Y</a:t>
            </a:r>
            <a:r>
              <a:rPr lang="es-ES" dirty="0"/>
              <a:t>, ¿cuál fue el resultado</a:t>
            </a:r>
            <a:r>
              <a:rPr lang="es-ES" dirty="0" smtClean="0"/>
              <a:t>? (Lloyd)</a:t>
            </a:r>
            <a:endParaRPr lang="es-ES" dirty="0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>
          <a:xfrm>
            <a:off x="1600200" y="671512"/>
            <a:ext cx="6934201" cy="1004888"/>
          </a:xfrm>
        </p:spPr>
        <p:txBody>
          <a:bodyPr/>
          <a:lstStyle/>
          <a:p>
            <a:r>
              <a:rPr lang="fr-FR" dirty="0" smtClean="0"/>
              <a:t>2 </a:t>
            </a:r>
            <a:r>
              <a:rPr lang="fr-FR" dirty="0" err="1" smtClean="0"/>
              <a:t>Corintios</a:t>
            </a:r>
            <a:r>
              <a:rPr lang="fr-FR" dirty="0" smtClean="0"/>
              <a:t> 9:1-5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97502520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25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799" y="2057400"/>
            <a:ext cx="8229601" cy="3731118"/>
          </a:xfrm>
        </p:spPr>
        <p:txBody>
          <a:bodyPr/>
          <a:lstStyle/>
          <a:p>
            <a:r>
              <a:rPr lang="es-ES" dirty="0"/>
              <a:t>El fruto del ejemplo </a:t>
            </a:r>
            <a:r>
              <a:rPr lang="es-ES" dirty="0" smtClean="0"/>
              <a:t>(</a:t>
            </a:r>
            <a:r>
              <a:rPr lang="es-ES" dirty="0" smtClean="0">
                <a:solidFill>
                  <a:schemeClr val="tx2"/>
                </a:solidFill>
              </a:rPr>
              <a:t>9:2b</a:t>
            </a:r>
            <a:r>
              <a:rPr lang="es-ES" dirty="0" smtClean="0"/>
              <a:t>)</a:t>
            </a:r>
            <a:endParaRPr lang="es-ES" dirty="0"/>
          </a:p>
          <a:p>
            <a:r>
              <a:rPr lang="es-ES" dirty="0"/>
              <a:t>La jactancia de Pablo dio el resultado deseado. </a:t>
            </a:r>
            <a:endParaRPr lang="es-ES" dirty="0" smtClean="0"/>
          </a:p>
          <a:p>
            <a:r>
              <a:rPr lang="es-ES" dirty="0" smtClean="0"/>
              <a:t>El </a:t>
            </a:r>
            <a:r>
              <a:rPr lang="es-ES" dirty="0"/>
              <a:t>celo de los corintios había servido como estímulo a los macedonios, y la mayoría de ellos siguió el ejemplo dado. </a:t>
            </a:r>
            <a:endParaRPr lang="es-ES" dirty="0" smtClean="0"/>
          </a:p>
          <a:p>
            <a:r>
              <a:rPr lang="es-ES" dirty="0" smtClean="0"/>
              <a:t>Este </a:t>
            </a:r>
            <a:r>
              <a:rPr lang="es-ES" dirty="0"/>
              <a:t>resultado se describe en </a:t>
            </a:r>
            <a:r>
              <a:rPr lang="es-ES" dirty="0">
                <a:solidFill>
                  <a:schemeClr val="tx2"/>
                </a:solidFill>
              </a:rPr>
              <a:t>2 Corintios 8:1–5</a:t>
            </a:r>
            <a:r>
              <a:rPr lang="es-ES" dirty="0" smtClean="0"/>
              <a:t>. (Lloyd)</a:t>
            </a:r>
            <a:endParaRPr lang="es-ES" dirty="0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>
          <a:xfrm>
            <a:off x="1600200" y="671512"/>
            <a:ext cx="6934201" cy="1004888"/>
          </a:xfrm>
        </p:spPr>
        <p:txBody>
          <a:bodyPr/>
          <a:lstStyle/>
          <a:p>
            <a:r>
              <a:rPr lang="fr-FR" dirty="0" smtClean="0"/>
              <a:t>2 </a:t>
            </a:r>
            <a:r>
              <a:rPr lang="fr-FR" dirty="0" err="1" smtClean="0"/>
              <a:t>Corintios</a:t>
            </a:r>
            <a:r>
              <a:rPr lang="fr-FR" dirty="0" smtClean="0"/>
              <a:t> 9:1-5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29458734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26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799" y="2057400"/>
            <a:ext cx="8229601" cy="3731118"/>
          </a:xfrm>
        </p:spPr>
        <p:txBody>
          <a:bodyPr/>
          <a:lstStyle/>
          <a:p>
            <a:r>
              <a:rPr lang="es-ES" dirty="0"/>
              <a:t>La preocupación de Pablo </a:t>
            </a:r>
            <a:r>
              <a:rPr lang="es-ES" dirty="0" smtClean="0"/>
              <a:t>(</a:t>
            </a:r>
            <a:r>
              <a:rPr lang="es-ES" dirty="0" smtClean="0">
                <a:solidFill>
                  <a:schemeClr val="tx2"/>
                </a:solidFill>
              </a:rPr>
              <a:t>9:3–4</a:t>
            </a:r>
            <a:r>
              <a:rPr lang="es-ES" dirty="0" smtClean="0"/>
              <a:t>)</a:t>
            </a:r>
            <a:endParaRPr lang="es-ES" dirty="0"/>
          </a:p>
          <a:p>
            <a:r>
              <a:rPr lang="es-ES" dirty="0"/>
              <a:t>Aun en medio de su confianza, el apóstol expresa preocupación. </a:t>
            </a:r>
            <a:endParaRPr lang="es-ES" dirty="0" smtClean="0"/>
          </a:p>
          <a:p>
            <a:r>
              <a:rPr lang="es-ES" dirty="0" smtClean="0"/>
              <a:t>Tito </a:t>
            </a:r>
            <a:r>
              <a:rPr lang="es-ES" dirty="0"/>
              <a:t>le había dado la noticia de que los corintios habían comenzado bien, pero que ya no estaban tan animados. </a:t>
            </a:r>
            <a:endParaRPr lang="es-ES" dirty="0" smtClean="0"/>
          </a:p>
          <a:p>
            <a:r>
              <a:rPr lang="es-ES" dirty="0" smtClean="0"/>
              <a:t>Se </a:t>
            </a:r>
            <a:r>
              <a:rPr lang="es-ES" dirty="0"/>
              <a:t>habían desalentado, y las ofrendas habían bajado notablemente. </a:t>
            </a:r>
            <a:r>
              <a:rPr lang="es-ES" dirty="0" smtClean="0"/>
              <a:t>(Lloyd)</a:t>
            </a:r>
            <a:endParaRPr lang="es-ES" dirty="0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>
          <a:xfrm>
            <a:off x="1600200" y="671512"/>
            <a:ext cx="6934201" cy="1004888"/>
          </a:xfrm>
        </p:spPr>
        <p:txBody>
          <a:bodyPr/>
          <a:lstStyle/>
          <a:p>
            <a:r>
              <a:rPr lang="fr-FR" dirty="0" smtClean="0"/>
              <a:t>2 </a:t>
            </a:r>
            <a:r>
              <a:rPr lang="fr-FR" dirty="0" err="1" smtClean="0"/>
              <a:t>Corintios</a:t>
            </a:r>
            <a:r>
              <a:rPr lang="fr-FR" dirty="0" smtClean="0"/>
              <a:t> 9:1-5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01004718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27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799" y="2057400"/>
            <a:ext cx="8229601" cy="3731118"/>
          </a:xfrm>
        </p:spPr>
        <p:txBody>
          <a:bodyPr/>
          <a:lstStyle/>
          <a:p>
            <a:r>
              <a:rPr lang="es-ES" dirty="0" smtClean="0"/>
              <a:t>El </a:t>
            </a:r>
            <a:r>
              <a:rPr lang="es-ES" dirty="0"/>
              <a:t>apóstol denota inquietud </a:t>
            </a:r>
            <a:r>
              <a:rPr lang="es-ES" dirty="0" smtClean="0"/>
              <a:t>en</a:t>
            </a:r>
            <a:r>
              <a:rPr lang="es-ES" i="1" dirty="0" smtClean="0"/>
              <a:t> </a:t>
            </a:r>
            <a:r>
              <a:rPr lang="es-ES" i="1" dirty="0"/>
              <a:t>que no estuviesen preparados,</a:t>
            </a:r>
            <a:r>
              <a:rPr lang="es-ES" dirty="0"/>
              <a:t> </a:t>
            </a:r>
            <a:r>
              <a:rPr lang="es-ES" dirty="0" smtClean="0"/>
              <a:t>(</a:t>
            </a:r>
            <a:r>
              <a:rPr lang="es-ES" dirty="0" smtClean="0">
                <a:solidFill>
                  <a:schemeClr val="tx2"/>
                </a:solidFill>
              </a:rPr>
              <a:t>v</a:t>
            </a:r>
            <a:r>
              <a:rPr lang="es-ES" dirty="0">
                <a:solidFill>
                  <a:schemeClr val="tx2"/>
                </a:solidFill>
              </a:rPr>
              <a:t>. </a:t>
            </a:r>
            <a:r>
              <a:rPr lang="es-ES" dirty="0" smtClean="0">
                <a:solidFill>
                  <a:schemeClr val="tx2"/>
                </a:solidFill>
              </a:rPr>
              <a:t>3</a:t>
            </a:r>
            <a:r>
              <a:rPr lang="es-ES" dirty="0" smtClean="0"/>
              <a:t>). </a:t>
            </a:r>
          </a:p>
          <a:p>
            <a:r>
              <a:rPr lang="es-ES" dirty="0" smtClean="0"/>
              <a:t>Si esto </a:t>
            </a:r>
            <a:r>
              <a:rPr lang="es-ES" dirty="0"/>
              <a:t>resultara ser verdad, </a:t>
            </a:r>
            <a:r>
              <a:rPr lang="es-ES" dirty="0" smtClean="0"/>
              <a:t>el </a:t>
            </a:r>
            <a:r>
              <a:rPr lang="es-ES" dirty="0"/>
              <a:t>ejemplo puesto por Pablo </a:t>
            </a:r>
            <a:r>
              <a:rPr lang="es-ES" dirty="0" smtClean="0"/>
              <a:t>no sería valido </a:t>
            </a:r>
            <a:r>
              <a:rPr lang="es-ES" dirty="0"/>
              <a:t>para la región de Macedonia (“en esta parte”). Por </a:t>
            </a:r>
            <a:r>
              <a:rPr lang="es-ES" dirty="0" smtClean="0"/>
              <a:t>esto, </a:t>
            </a:r>
            <a:r>
              <a:rPr lang="es-ES" dirty="0"/>
              <a:t>él les había dicho repetidamente que estuvieran preparados. </a:t>
            </a:r>
            <a:r>
              <a:rPr lang="es-ES" dirty="0" smtClean="0"/>
              <a:t>La </a:t>
            </a:r>
            <a:r>
              <a:rPr lang="es-ES" dirty="0"/>
              <a:t>intención no bastaba, tenían que cumplir y apartar su ofrenda completa</a:t>
            </a:r>
            <a:r>
              <a:rPr lang="es-ES" dirty="0" smtClean="0"/>
              <a:t>. (Lloyd)</a:t>
            </a:r>
            <a:endParaRPr lang="es-ES" dirty="0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>
          <a:xfrm>
            <a:off x="1600200" y="671512"/>
            <a:ext cx="6934201" cy="1004888"/>
          </a:xfrm>
        </p:spPr>
        <p:txBody>
          <a:bodyPr/>
          <a:lstStyle/>
          <a:p>
            <a:r>
              <a:rPr lang="fr-FR" dirty="0" smtClean="0"/>
              <a:t>2 </a:t>
            </a:r>
            <a:r>
              <a:rPr lang="fr-FR" dirty="0" err="1" smtClean="0"/>
              <a:t>Corintios</a:t>
            </a:r>
            <a:r>
              <a:rPr lang="fr-FR" dirty="0" smtClean="0"/>
              <a:t> 9:1-5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82611692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28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799" y="2057400"/>
            <a:ext cx="8229601" cy="3731118"/>
          </a:xfrm>
        </p:spPr>
        <p:txBody>
          <a:bodyPr/>
          <a:lstStyle/>
          <a:p>
            <a:r>
              <a:rPr lang="es-ES" dirty="0" smtClean="0"/>
              <a:t>El </a:t>
            </a:r>
            <a:r>
              <a:rPr lang="es-ES" dirty="0"/>
              <a:t>apóstol denota inquietud </a:t>
            </a:r>
            <a:r>
              <a:rPr lang="es-ES" i="1" dirty="0" smtClean="0"/>
              <a:t>de </a:t>
            </a:r>
            <a:r>
              <a:rPr lang="es-ES" i="1" dirty="0"/>
              <a:t>que fuesen avergonzados,</a:t>
            </a:r>
            <a:r>
              <a:rPr lang="es-ES" dirty="0"/>
              <a:t> </a:t>
            </a:r>
            <a:r>
              <a:rPr lang="es-ES" dirty="0" smtClean="0"/>
              <a:t>(</a:t>
            </a:r>
            <a:r>
              <a:rPr lang="es-ES" dirty="0" smtClean="0">
                <a:solidFill>
                  <a:schemeClr val="tx2"/>
                </a:solidFill>
              </a:rPr>
              <a:t>v</a:t>
            </a:r>
            <a:r>
              <a:rPr lang="es-ES" dirty="0">
                <a:solidFill>
                  <a:schemeClr val="tx2"/>
                </a:solidFill>
              </a:rPr>
              <a:t>. </a:t>
            </a:r>
            <a:r>
              <a:rPr lang="es-ES" dirty="0" smtClean="0">
                <a:solidFill>
                  <a:schemeClr val="tx2"/>
                </a:solidFill>
              </a:rPr>
              <a:t>4</a:t>
            </a:r>
            <a:r>
              <a:rPr lang="es-ES" dirty="0" smtClean="0"/>
              <a:t>). </a:t>
            </a:r>
          </a:p>
          <a:p>
            <a:r>
              <a:rPr lang="es-ES" dirty="0" smtClean="0"/>
              <a:t>Se </a:t>
            </a:r>
            <a:r>
              <a:rPr lang="es-ES" dirty="0"/>
              <a:t>había gloriado tanto en ellos y su buena voluntad de ofrendar, que su confianza defraudada causaría una gran vergüenza primeramente a Pablo y después a los corintios</a:t>
            </a:r>
            <a:r>
              <a:rPr lang="es-ES" dirty="0" smtClean="0"/>
              <a:t>. (Lloyd)</a:t>
            </a:r>
            <a:endParaRPr lang="es-ES" dirty="0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>
          <a:xfrm>
            <a:off x="1600200" y="671512"/>
            <a:ext cx="6934201" cy="1004888"/>
          </a:xfrm>
        </p:spPr>
        <p:txBody>
          <a:bodyPr/>
          <a:lstStyle/>
          <a:p>
            <a:r>
              <a:rPr lang="fr-FR" dirty="0" smtClean="0"/>
              <a:t>2 </a:t>
            </a:r>
            <a:r>
              <a:rPr lang="fr-FR" dirty="0" err="1" smtClean="0"/>
              <a:t>Corintios</a:t>
            </a:r>
            <a:r>
              <a:rPr lang="fr-FR" dirty="0" smtClean="0"/>
              <a:t> 9:1-5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27499034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29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799" y="2057400"/>
            <a:ext cx="8229601" cy="3731118"/>
          </a:xfrm>
        </p:spPr>
        <p:txBody>
          <a:bodyPr/>
          <a:lstStyle/>
          <a:p>
            <a:r>
              <a:rPr lang="es-ES" dirty="0"/>
              <a:t>La sabiduría de Pablo </a:t>
            </a:r>
            <a:r>
              <a:rPr lang="es-ES" dirty="0" smtClean="0"/>
              <a:t>(</a:t>
            </a:r>
            <a:r>
              <a:rPr lang="es-ES" dirty="0" smtClean="0">
                <a:solidFill>
                  <a:schemeClr val="tx2"/>
                </a:solidFill>
              </a:rPr>
              <a:t>9:5</a:t>
            </a:r>
            <a:r>
              <a:rPr lang="es-ES" dirty="0" smtClean="0"/>
              <a:t>)</a:t>
            </a:r>
            <a:endParaRPr lang="es-ES" dirty="0"/>
          </a:p>
          <a:p>
            <a:r>
              <a:rPr lang="es-ES" dirty="0"/>
              <a:t>Con el fin de evitar esta posibilidad, el apóstol despachó a Tito y sus dos compañeros (</a:t>
            </a:r>
            <a:r>
              <a:rPr lang="es-ES" dirty="0">
                <a:solidFill>
                  <a:schemeClr val="tx2"/>
                </a:solidFill>
              </a:rPr>
              <a:t>8:16–24</a:t>
            </a:r>
            <a:r>
              <a:rPr lang="es-ES" dirty="0"/>
              <a:t>). </a:t>
            </a:r>
            <a:endParaRPr lang="es-ES" dirty="0" smtClean="0"/>
          </a:p>
          <a:p>
            <a:r>
              <a:rPr lang="es-ES" dirty="0" smtClean="0"/>
              <a:t>Esta </a:t>
            </a:r>
            <a:r>
              <a:rPr lang="es-ES" dirty="0"/>
              <a:t>fue una acción muy sabia. </a:t>
            </a:r>
            <a:endParaRPr lang="es-ES" dirty="0" smtClean="0"/>
          </a:p>
          <a:p>
            <a:r>
              <a:rPr lang="es-ES" dirty="0" smtClean="0"/>
              <a:t>El </a:t>
            </a:r>
            <a:r>
              <a:rPr lang="es-ES" dirty="0"/>
              <a:t>ministerio de los tres estimularía a los corintios a cumplir con su promesa en forma generosa</a:t>
            </a:r>
            <a:r>
              <a:rPr lang="es-ES" dirty="0" smtClean="0"/>
              <a:t>. (Lloyd)</a:t>
            </a:r>
            <a:endParaRPr lang="es-ES" dirty="0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>
          <a:xfrm>
            <a:off x="1600200" y="671512"/>
            <a:ext cx="6934201" cy="1004888"/>
          </a:xfrm>
        </p:spPr>
        <p:txBody>
          <a:bodyPr/>
          <a:lstStyle/>
          <a:p>
            <a:r>
              <a:rPr lang="fr-FR" dirty="0" smtClean="0"/>
              <a:t>2 </a:t>
            </a:r>
            <a:r>
              <a:rPr lang="fr-FR" dirty="0" err="1" smtClean="0"/>
              <a:t>Corintios</a:t>
            </a:r>
            <a:r>
              <a:rPr lang="fr-FR" dirty="0" smtClean="0"/>
              <a:t> 9:1-5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58416282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3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n-US" dirty="0"/>
              <a:t>El </a:t>
            </a:r>
            <a:r>
              <a:rPr lang="es-PR" dirty="0" smtClean="0"/>
              <a:t>asunto</a:t>
            </a:r>
            <a:endParaRPr lang="es-PR" dirty="0"/>
          </a:p>
        </p:txBody>
      </p:sp>
      <p:sp>
        <p:nvSpPr>
          <p:cNvPr id="3153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2057400"/>
            <a:ext cx="5105400" cy="4643438"/>
          </a:xfrm>
          <a:solidFill>
            <a:schemeClr val="bg1">
              <a:alpha val="45000"/>
            </a:schemeClr>
          </a:solidFill>
        </p:spPr>
        <p:txBody>
          <a:bodyPr>
            <a:normAutofit/>
          </a:bodyPr>
          <a:lstStyle/>
          <a:p>
            <a:r>
              <a:rPr lang="en-US" sz="3600" dirty="0" err="1"/>
              <a:t>Esté</a:t>
            </a:r>
            <a:r>
              <a:rPr lang="en-US" sz="3600" dirty="0"/>
              <a:t> </a:t>
            </a:r>
            <a:r>
              <a:rPr lang="en-US" sz="3600" dirty="0" err="1"/>
              <a:t>preparado</a:t>
            </a:r>
            <a:r>
              <a:rPr lang="en-US" sz="3600" dirty="0"/>
              <a:t> para </a:t>
            </a:r>
            <a:r>
              <a:rPr lang="en-US" sz="3600" dirty="0" err="1"/>
              <a:t>dar</a:t>
            </a:r>
            <a:r>
              <a:rPr lang="en-US" sz="3600" dirty="0"/>
              <a:t> </a:t>
            </a:r>
            <a:r>
              <a:rPr lang="en-US" sz="3600" dirty="0" err="1"/>
              <a:t>cuando</a:t>
            </a:r>
            <a:r>
              <a:rPr lang="en-US" sz="3600" dirty="0"/>
              <a:t> </a:t>
            </a:r>
            <a:r>
              <a:rPr lang="en-US" sz="3600" dirty="0" err="1"/>
              <a:t>surja</a:t>
            </a:r>
            <a:r>
              <a:rPr lang="en-US" sz="3600" dirty="0"/>
              <a:t> </a:t>
            </a:r>
            <a:r>
              <a:rPr lang="en-US" sz="3600" dirty="0" err="1"/>
              <a:t>una</a:t>
            </a:r>
            <a:r>
              <a:rPr lang="en-US" sz="3600" dirty="0"/>
              <a:t> </a:t>
            </a:r>
            <a:r>
              <a:rPr lang="en-US" sz="3600" dirty="0" err="1"/>
              <a:t>necesidad</a:t>
            </a:r>
            <a:r>
              <a:rPr lang="en-US" sz="3600" dirty="0"/>
              <a:t>.</a:t>
            </a:r>
            <a:endParaRPr lang="es-PR" sz="3600" dirty="0"/>
          </a:p>
        </p:txBody>
      </p:sp>
      <p:pic>
        <p:nvPicPr>
          <p:cNvPr id="6" name="Picture 5" descr="j0400145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5638800" y="2212848"/>
            <a:ext cx="2615481" cy="3921307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30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799" y="2057400"/>
            <a:ext cx="8229601" cy="3731118"/>
          </a:xfrm>
        </p:spPr>
        <p:txBody>
          <a:bodyPr/>
          <a:lstStyle/>
          <a:p>
            <a:r>
              <a:rPr lang="es-ES" dirty="0"/>
              <a:t>La sabiduría de Pablo </a:t>
            </a:r>
            <a:r>
              <a:rPr lang="es-ES" dirty="0" smtClean="0"/>
              <a:t>(</a:t>
            </a:r>
            <a:r>
              <a:rPr lang="es-ES" dirty="0" smtClean="0">
                <a:solidFill>
                  <a:schemeClr val="tx2"/>
                </a:solidFill>
              </a:rPr>
              <a:t>9:5</a:t>
            </a:r>
            <a:r>
              <a:rPr lang="es-ES" dirty="0" smtClean="0"/>
              <a:t>)</a:t>
            </a:r>
            <a:endParaRPr lang="es-ES" dirty="0"/>
          </a:p>
          <a:p>
            <a:r>
              <a:rPr lang="es-ES" dirty="0" smtClean="0"/>
              <a:t>“</a:t>
            </a:r>
            <a:r>
              <a:rPr lang="es-ES" dirty="0"/>
              <a:t>generosidad” </a:t>
            </a:r>
            <a:r>
              <a:rPr lang="es-ES" dirty="0" smtClean="0"/>
              <a:t>y </a:t>
            </a:r>
            <a:r>
              <a:rPr lang="es-ES" dirty="0"/>
              <a:t>“generosamente” </a:t>
            </a:r>
            <a:r>
              <a:rPr lang="es-ES" dirty="0" smtClean="0"/>
              <a:t>son </a:t>
            </a:r>
            <a:r>
              <a:rPr lang="es-ES" dirty="0"/>
              <a:t>traducción de un vocablo griego del cual derivamos nuestra palabra “elogio” que significa “palabras de alabanza”. </a:t>
            </a:r>
            <a:endParaRPr lang="es-ES" dirty="0" smtClean="0"/>
          </a:p>
          <a:p>
            <a:r>
              <a:rPr lang="es-ES" dirty="0" smtClean="0"/>
              <a:t>En </a:t>
            </a:r>
            <a:r>
              <a:rPr lang="es-ES" dirty="0"/>
              <a:t>este contexto, la traducción más correcta es “bendición”. </a:t>
            </a:r>
            <a:r>
              <a:rPr lang="es-ES" dirty="0" smtClean="0"/>
              <a:t>La </a:t>
            </a:r>
            <a:r>
              <a:rPr lang="es-ES" dirty="0"/>
              <a:t>meta debe ser producir bendición abundante por medio de donativos generosos</a:t>
            </a:r>
            <a:r>
              <a:rPr lang="es-ES" dirty="0" smtClean="0"/>
              <a:t>. (Lloyd)</a:t>
            </a:r>
            <a:endParaRPr lang="es-ES" dirty="0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>
          <a:xfrm>
            <a:off x="1600200" y="671512"/>
            <a:ext cx="6934201" cy="1004888"/>
          </a:xfrm>
        </p:spPr>
        <p:txBody>
          <a:bodyPr/>
          <a:lstStyle/>
          <a:p>
            <a:r>
              <a:rPr lang="fr-FR" dirty="0" smtClean="0"/>
              <a:t>2 </a:t>
            </a:r>
            <a:r>
              <a:rPr lang="fr-FR" dirty="0" err="1" smtClean="0"/>
              <a:t>Corintios</a:t>
            </a:r>
            <a:r>
              <a:rPr lang="fr-FR" dirty="0" smtClean="0"/>
              <a:t> 9:1-5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03779337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31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799" y="2057400"/>
            <a:ext cx="8229601" cy="3731118"/>
          </a:xfrm>
        </p:spPr>
        <p:txBody>
          <a:bodyPr/>
          <a:lstStyle/>
          <a:p>
            <a:r>
              <a:rPr lang="es-ES" dirty="0"/>
              <a:t>La sabiduría de Pablo </a:t>
            </a:r>
            <a:r>
              <a:rPr lang="es-ES" dirty="0" smtClean="0"/>
              <a:t>(</a:t>
            </a:r>
            <a:r>
              <a:rPr lang="es-ES" dirty="0" smtClean="0">
                <a:solidFill>
                  <a:schemeClr val="tx2"/>
                </a:solidFill>
              </a:rPr>
              <a:t>9:5</a:t>
            </a:r>
            <a:r>
              <a:rPr lang="es-ES" dirty="0" smtClean="0"/>
              <a:t>)</a:t>
            </a:r>
            <a:endParaRPr lang="es-ES" dirty="0"/>
          </a:p>
          <a:p>
            <a:r>
              <a:rPr lang="es-ES" dirty="0" smtClean="0"/>
              <a:t>Su </a:t>
            </a:r>
            <a:r>
              <a:rPr lang="es-ES" dirty="0"/>
              <a:t>sabiduría evitaría que llegara a Corinto para exigir que ofrendaran. </a:t>
            </a:r>
            <a:endParaRPr lang="es-ES" dirty="0" smtClean="0"/>
          </a:p>
          <a:p>
            <a:r>
              <a:rPr lang="es-ES" dirty="0" smtClean="0"/>
              <a:t>El </a:t>
            </a:r>
            <a:r>
              <a:rPr lang="es-ES" dirty="0"/>
              <a:t>vocablo “exigencia” puede traducirse “codicia”. </a:t>
            </a:r>
            <a:endParaRPr lang="es-ES" dirty="0" smtClean="0"/>
          </a:p>
          <a:p>
            <a:r>
              <a:rPr lang="es-ES" dirty="0" smtClean="0"/>
              <a:t>Él </a:t>
            </a:r>
            <a:r>
              <a:rPr lang="es-ES" dirty="0"/>
              <a:t>quería eliminar toda posibilidad de que lo acusaran de ser codicioso o avaro</a:t>
            </a:r>
            <a:r>
              <a:rPr lang="es-ES" dirty="0" smtClean="0"/>
              <a:t>. (Lloyd)</a:t>
            </a:r>
            <a:endParaRPr lang="es-ES" dirty="0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>
          <a:xfrm>
            <a:off x="1600200" y="671512"/>
            <a:ext cx="6934201" cy="1004888"/>
          </a:xfrm>
        </p:spPr>
        <p:txBody>
          <a:bodyPr/>
          <a:lstStyle/>
          <a:p>
            <a:r>
              <a:rPr lang="fr-FR" dirty="0" smtClean="0"/>
              <a:t>2 </a:t>
            </a:r>
            <a:r>
              <a:rPr lang="fr-FR" dirty="0" err="1" smtClean="0"/>
              <a:t>Corintios</a:t>
            </a:r>
            <a:r>
              <a:rPr lang="fr-FR" dirty="0" smtClean="0"/>
              <a:t> 9:1-5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25728978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AE468-7CC2-4E24-8F01-FEA7AC0A89BC}" type="slidenum">
              <a:rPr lang="en-US"/>
              <a:pPr/>
              <a:t>32</a:t>
            </a:fld>
            <a:endParaRPr lang="en-US" dirty="0"/>
          </a:p>
        </p:txBody>
      </p:sp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/>
              <a:t>Recursos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2246313"/>
            <a:ext cx="8305800" cy="4230687"/>
          </a:xfrm>
        </p:spPr>
        <p:txBody>
          <a:bodyPr/>
          <a:lstStyle/>
          <a:p>
            <a:pPr marL="342900" lvl="1" indent="-342900">
              <a:lnSpc>
                <a:spcPct val="90000"/>
              </a:lnSpc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PR" sz="1600" dirty="0" smtClean="0"/>
              <a:t>Floyd, </a:t>
            </a:r>
            <a:r>
              <a:rPr lang="es-PR" sz="1600" dirty="0" err="1" smtClean="0"/>
              <a:t>Ronie</a:t>
            </a:r>
            <a:r>
              <a:rPr lang="es-PR" sz="1600" dirty="0" smtClean="0"/>
              <a:t>. </a:t>
            </a:r>
            <a:r>
              <a:rPr lang="es-PR" sz="1600" dirty="0"/>
              <a:t>y</a:t>
            </a:r>
            <a:r>
              <a:rPr lang="es-PR" sz="1600" dirty="0" smtClean="0"/>
              <a:t> David Francis, </a:t>
            </a:r>
            <a:r>
              <a:rPr lang="es-PR" sz="1600" dirty="0"/>
              <a:t>e</a:t>
            </a:r>
            <a:r>
              <a:rPr lang="es-PR" sz="1600" dirty="0" smtClean="0"/>
              <a:t>ds. </a:t>
            </a:r>
            <a:r>
              <a:rPr lang="es-PR" sz="1600" i="1" dirty="0" smtClean="0"/>
              <a:t>Estudios Bíblicos para la Vida para Adultos, </a:t>
            </a:r>
            <a:r>
              <a:rPr lang="es-PR" sz="1600" dirty="0" smtClean="0"/>
              <a:t>Primavera 2015,</a:t>
            </a:r>
            <a:r>
              <a:rPr lang="es-PR" sz="1600" i="1" dirty="0" smtClean="0"/>
              <a:t>  </a:t>
            </a:r>
            <a:r>
              <a:rPr lang="es-PR" sz="1600" dirty="0" smtClean="0"/>
              <a:t>Vol. 1, Núm. 3.</a:t>
            </a:r>
            <a:r>
              <a:rPr lang="es-PR" sz="1600" i="1" dirty="0" smtClean="0"/>
              <a:t>  </a:t>
            </a:r>
            <a:r>
              <a:rPr lang="es-PR" sz="1600" dirty="0" smtClean="0"/>
              <a:t>Nashville, TN: </a:t>
            </a:r>
            <a:r>
              <a:rPr lang="es-PR" sz="1600" dirty="0" err="1" smtClean="0"/>
              <a:t>Lifeway</a:t>
            </a:r>
            <a:r>
              <a:rPr lang="es-PR" sz="1600" dirty="0" smtClean="0"/>
              <a:t> </a:t>
            </a:r>
            <a:r>
              <a:rPr lang="es-PR" sz="1600" dirty="0" err="1" smtClean="0"/>
              <a:t>Church</a:t>
            </a:r>
            <a:r>
              <a:rPr lang="es-PR" sz="1600" dirty="0" smtClean="0"/>
              <a:t> </a:t>
            </a:r>
            <a:r>
              <a:rPr lang="es-PR" sz="1600" dirty="0" err="1" smtClean="0"/>
              <a:t>Resources</a:t>
            </a:r>
            <a:r>
              <a:rPr lang="es-PR" sz="1600" dirty="0" smtClean="0"/>
              <a:t>, 2015. 34-45.</a:t>
            </a:r>
          </a:p>
          <a:p>
            <a:pPr marL="342900" lvl="1" indent="-342900">
              <a:lnSpc>
                <a:spcPct val="90000"/>
              </a:lnSpc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ES" sz="1600" dirty="0"/>
              <a:t> Lloyd, Roberto. Estudios </a:t>
            </a:r>
            <a:r>
              <a:rPr lang="es-ES" sz="1600" dirty="0" err="1"/>
              <a:t>Bı́blicos</a:t>
            </a:r>
            <a:r>
              <a:rPr lang="es-ES" sz="1600" dirty="0"/>
              <a:t> ELA: El ministerio eficaz (2da Corintios). Puebla, Pue., </a:t>
            </a:r>
            <a:r>
              <a:rPr lang="es-ES" sz="1600" dirty="0" err="1"/>
              <a:t>México</a:t>
            </a:r>
            <a:r>
              <a:rPr lang="es-ES" sz="1600" dirty="0"/>
              <a:t>: Ediciones Las </a:t>
            </a:r>
            <a:r>
              <a:rPr lang="es-ES" sz="1600" dirty="0" err="1"/>
              <a:t>Américas</a:t>
            </a:r>
            <a:r>
              <a:rPr lang="es-ES" sz="1600" dirty="0"/>
              <a:t>, A. C., 2005.</a:t>
            </a:r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s-PR" sz="1600" dirty="0" smtClean="0"/>
              <a:t>Reina Valera Revisada (1960). Miami: Sociedades Bíblicas Unidas, 1998.</a:t>
            </a:r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s-PR" sz="1600" dirty="0">
                <a:hlinkClick r:id="rId2"/>
              </a:rPr>
              <a:t>http://blog.lifeway.com/eblifewayadultos</a:t>
            </a:r>
            <a:r>
              <a:rPr lang="es-PR" sz="1600" dirty="0" smtClean="0">
                <a:hlinkClick r:id="rId2"/>
              </a:rPr>
              <a:t>/</a:t>
            </a:r>
            <a:endParaRPr lang="es-PR" sz="1600" dirty="0" smtClean="0"/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s-PR" sz="1600" dirty="0">
                <a:hlinkClick r:id="rId3"/>
              </a:rPr>
              <a:t>http://</a:t>
            </a:r>
            <a:r>
              <a:rPr lang="es-PR" sz="1600" dirty="0" smtClean="0">
                <a:hlinkClick r:id="rId3"/>
              </a:rPr>
              <a:t>distantshores.org/resources/illustrations/sweet-publishing</a:t>
            </a:r>
            <a:r>
              <a:rPr lang="es-PR" sz="1600" dirty="0"/>
              <a:t> </a:t>
            </a:r>
            <a:r>
              <a:rPr lang="es-ES" sz="1600" dirty="0" smtClean="0"/>
              <a:t>(imágenes bíblicas).</a:t>
            </a:r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n-US" sz="1600" dirty="0">
                <a:hlinkClick r:id="rId4"/>
              </a:rPr>
              <a:t>http://</a:t>
            </a:r>
            <a:r>
              <a:rPr lang="en-US" sz="1600" dirty="0" smtClean="0">
                <a:hlinkClick r:id="rId4"/>
              </a:rPr>
              <a:t>st-takla.org/Gallery/Bible/Illustrations.html</a:t>
            </a:r>
            <a:r>
              <a:rPr lang="en-US" sz="1600" dirty="0" smtClean="0"/>
              <a:t> </a:t>
            </a:r>
            <a:r>
              <a:rPr lang="es-ES" sz="1600" dirty="0" smtClean="0">
                <a:latin typeface="+mj-lt"/>
              </a:rPr>
              <a:t>(imágenes bíblicas).</a:t>
            </a:r>
            <a:endParaRPr lang="en-US" sz="1600" dirty="0">
              <a:latin typeface="+mj-lt"/>
            </a:endParaRPr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endParaRPr lang="es-PR" sz="1600" dirty="0" smtClean="0"/>
          </a:p>
        </p:txBody>
      </p:sp>
      <p:pic>
        <p:nvPicPr>
          <p:cNvPr id="29700" name="Picture 4" descr="doveg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7620000" y="381000"/>
            <a:ext cx="1143000" cy="12954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76" r="2404"/>
          <a:stretch/>
        </p:blipFill>
        <p:spPr>
          <a:xfrm>
            <a:off x="0" y="712"/>
            <a:ext cx="9144000" cy="6857287"/>
          </a:xfrm>
          <a:prstGeom prst="rect">
            <a:avLst/>
          </a:prstGeom>
        </p:spPr>
      </p:pic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517849" y="304800"/>
            <a:ext cx="8153399" cy="571500"/>
          </a:xfrm>
          <a:solidFill>
            <a:schemeClr val="bg1">
              <a:lumMod val="85000"/>
              <a:lumOff val="15000"/>
              <a:alpha val="65000"/>
            </a:schemeClr>
          </a:solidFill>
          <a:ln/>
        </p:spPr>
        <p:txBody>
          <a:bodyPr anchor="ctr">
            <a:noAutofit/>
          </a:bodyPr>
          <a:lstStyle/>
          <a:p>
            <a:pPr algn="ctr"/>
            <a:r>
              <a:rPr lang="es-PR" dirty="0" smtClean="0">
                <a:solidFill>
                  <a:schemeClr val="tx1"/>
                </a:solidFill>
              </a:rPr>
              <a:t>Próximo Estudio Dominical</a:t>
            </a:r>
            <a:endParaRPr lang="es-PR" dirty="0">
              <a:solidFill>
                <a:schemeClr val="tx1"/>
              </a:solidFill>
            </a:endParaRPr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>
          <a:xfrm>
            <a:off x="517849" y="876300"/>
            <a:ext cx="8153400" cy="5600700"/>
          </a:xfrm>
          <a:solidFill>
            <a:schemeClr val="bg1">
              <a:lumMod val="85000"/>
              <a:lumOff val="15000"/>
              <a:alpha val="65000"/>
            </a:schemeClr>
          </a:solidFill>
          <a:ln/>
        </p:spPr>
        <p:txBody>
          <a:bodyPr anchor="ctr">
            <a:noAutofit/>
          </a:bodyPr>
          <a:lstStyle/>
          <a:p>
            <a:pPr marL="166688" lvl="0" indent="0" algn="ctr" fontAlgn="auto">
              <a:spcAft>
                <a:spcPts val="1200"/>
              </a:spcAft>
              <a:buNone/>
              <a:defRPr/>
            </a:pPr>
            <a:r>
              <a:rPr lang="es-PR" sz="4400" dirty="0" smtClean="0"/>
              <a:t>Primavera </a:t>
            </a:r>
            <a:r>
              <a:rPr lang="es-PR" sz="4400" kern="1200" dirty="0" smtClean="0"/>
              <a:t>2015/Tema</a:t>
            </a:r>
            <a:r>
              <a:rPr lang="es-PR" sz="4400" dirty="0" smtClean="0"/>
              <a:t>: </a:t>
            </a:r>
            <a:r>
              <a:rPr lang="es-PR" sz="4400" cap="small" dirty="0" smtClean="0"/>
              <a:t>Productivo: Gocémonos en lo que hacemos</a:t>
            </a:r>
            <a:endParaRPr lang="es-PR" sz="4400" kern="1200" cap="small" dirty="0"/>
          </a:p>
          <a:p>
            <a:pPr marL="401638" indent="-234950" algn="ctr">
              <a:spcAft>
                <a:spcPts val="600"/>
              </a:spcAft>
              <a:buNone/>
            </a:pPr>
            <a:r>
              <a:rPr lang="es-PR" sz="4000" cap="small" dirty="0" smtClean="0"/>
              <a:t>Sesión 5:</a:t>
            </a:r>
            <a:r>
              <a:rPr lang="en-US" sz="4000" cap="small" dirty="0" smtClean="0"/>
              <a:t> </a:t>
            </a:r>
            <a:r>
              <a:rPr lang="es-PR" sz="4000" cap="small" dirty="0" smtClean="0"/>
              <a:t>Ponga</a:t>
            </a:r>
            <a:r>
              <a:rPr lang="en-US" sz="4000" cap="small" dirty="0" smtClean="0"/>
              <a:t> </a:t>
            </a:r>
            <a:r>
              <a:rPr lang="es-PR" sz="4000" cap="small" dirty="0" smtClean="0"/>
              <a:t>en marcha su </a:t>
            </a:r>
            <a:r>
              <a:rPr lang="en-US" sz="4000" cap="small" dirty="0" smtClean="0"/>
              <a:t>plan</a:t>
            </a:r>
            <a:endParaRPr lang="es-PR" sz="4000" cap="small" dirty="0" smtClean="0"/>
          </a:p>
          <a:p>
            <a:pPr marL="401638" indent="-234950" algn="ctr">
              <a:spcAft>
                <a:spcPts val="600"/>
              </a:spcAft>
              <a:buNone/>
            </a:pPr>
            <a:r>
              <a:rPr lang="es-PR" sz="4000" kern="1200" dirty="0" smtClean="0"/>
              <a:t>29 </a:t>
            </a:r>
            <a:r>
              <a:rPr lang="es-PR" sz="4000" kern="1200" dirty="0"/>
              <a:t>de </a:t>
            </a:r>
            <a:r>
              <a:rPr lang="es-PR" sz="4000" dirty="0" smtClean="0"/>
              <a:t>marzo </a:t>
            </a:r>
            <a:r>
              <a:rPr lang="es-PR" sz="4000" kern="1200" dirty="0"/>
              <a:t>de </a:t>
            </a:r>
            <a:r>
              <a:rPr lang="es-PR" sz="4000" kern="1200" dirty="0" smtClean="0"/>
              <a:t>2015</a:t>
            </a:r>
            <a:endParaRPr lang="es-PR" sz="2800" kern="1200" dirty="0"/>
          </a:p>
          <a:p>
            <a:pPr marL="401638" indent="-234950" algn="ctr">
              <a:buNone/>
            </a:pPr>
            <a:r>
              <a:rPr lang="es-PR" dirty="0" smtClean="0"/>
              <a:t>Leer </a:t>
            </a:r>
            <a:r>
              <a:rPr lang="es-PR" dirty="0"/>
              <a:t>y meditar en</a:t>
            </a:r>
            <a:r>
              <a:rPr lang="es-PR" dirty="0" smtClean="0"/>
              <a:t>:</a:t>
            </a:r>
          </a:p>
          <a:p>
            <a:pPr marL="401638" indent="-234950" algn="ctr">
              <a:buNone/>
            </a:pPr>
            <a:r>
              <a:rPr lang="es-PR" dirty="0" smtClean="0"/>
              <a:t>(2 Corintios</a:t>
            </a:r>
            <a:r>
              <a:rPr lang="en-US" dirty="0" smtClean="0"/>
              <a:t> 9:6-13</a:t>
            </a:r>
            <a:r>
              <a:rPr lang="es-PR" dirty="0" smtClean="0"/>
              <a:t>)</a:t>
            </a:r>
            <a:endParaRPr lang="es-PR" dirty="0"/>
          </a:p>
        </p:txBody>
      </p:sp>
      <p:sp>
        <p:nvSpPr>
          <p:cNvPr id="11266" name="AutoShape 2" descr="data:image/jpeg;base64,/9j/4AAQSkZJRgABAQAAAQABAAD/2wCEAAkGBhQSERUUExQVFRUUGBcaFxcYGBcaHRcdGBgbHRgYGxgXHSYfHB0jGhkYHy8gIycpLCwsGh4xNTAqNSYrLCkBCQoKDgwOGg8PGi4lHyQ0NCwsLDQsLCwtLCwsLCwsLCksLCwsLCwsLCwsLCwsLCwsLCwsLCwsLCwsLCwsLCwsLP/AABEIALEBHAMBIgACEQEDEQH/xAAbAAACAgMBAAAAAAAAAAAAAAAEBQMGAAECB//EAEAQAAECAwUFBgMGBQQCAwAAAAECEQADIQQFEjFBIlFhcYEGEzKRobHB0fAjM0JicuEUUoKy8QdDkqIVUyTC0v/EABoBAAIDAQEAAAAAAAAAAAAAAAMEAQIFAAb/xAAwEQACAQMDAgUDAwQDAAAAAAABAgADESEEEjEiQRMyUXHwYZGxgcHRM0Lh8QUUI//aAAwDAQACEQMRAD8ArFmu1z6xzaZAKj+URYlWTAgfmELJlmz4mMYL3M0YmXIZJVlCa8gyVb1Mke5i022zAgJ6/AfGEdtsZWspSHCNeJz+XSLoLG8oxxA5FhSkD2glKQHLaZRpKyMwAeOjRxM2jUkxBJJzJxaDT1AOAHeBU2boIKmpwvlEa5ZOesHU2EqSBOTseFLnjr9PHCpaioK1O+CEWA6mD5NiAAcbI13xBcDiRzEc2yYiG6kCIF2Mnjxi1SLFSmWkTz7IlKNqj1A1PSLLWaVKiU6TZA+1E6bHtoYMCRU68t8OpyQHVhSniWfoIX2MJVOTmolWf+YIHZsyhtHNms7IDaN7x2gbLbjDyVYA1G0945VdNCevn/iIWg5F7SPEUYvIEjaSfqsNZVkoW3vHf/jgUpPIdTBkuyU4FvaCeA/eU8VfWLJtl2YimWdS2bWHS7OMnevoREtkkMkaNT0ifAI5neKIrTdyjnlSgiCfdCQXq5bWLF3JiH+Gdni4orwRBmoeRKLet1pMtaWO/kaVimm7yk5Yhy+Eer2+yUUOcUmdZmUaaxp6fTI6EWsYnV1DI0QOAAQkHe58gKuzDo8QTLNk0Op93ajrT1EZLsDJcVGo+IEI16T0DYxujVWqMREUEZxLZZ6pZxJPMbxuMNLXZKUZoX/wnCFw4YZjNrcQ4SgrDMlHCWqnR9afDyiC2KxFIAwzH30PWObI8vPI5/OJr2szsc6O4yIq1ekCGHt9ofzLjnvJLbMC8KlpUspDKenhOQbLFXjWLBZ+zqZKjNR9zOl0BrhxMa8G3xzc8yUuxlyMYzc6wLZO0M6RLKDhVLdkJU78QDurr8oXuzXQYtiXZAeoRXabvVZ1bKsSXpvD5PDWXeKSEF2JLEbuPLjGXonEgWiWQAn8Ct5pT8wOnOFllmEL8I2mxcBqBwOnKCnqFzzBLYS0YKYd2XEbvrdEJSYNTZqj+XDQ7+Z5e0RzpbnNv21gQOLy1ry43myQSfwppz/yYVpQShW5IHwf1eC78nbAf8SvRLn3aO7uA7ovpX4mKgy8QXmrDqxOwng2ZhXKlYVajKpB9jB06bjmuk+FwOZ8R6qLdIOVIUQywN/qIvB2vEtvsWIFZYMHI31AeEs0udwi035MZExv5QP+yQfjFaEqjvU5CKyDiD9x6wRIsxBHHKCpVnc10HODJNmpssW9OMVuWxJtYXghl4a0caGOJZUssp/rhBc2SCabW8jWJES30ZgN3Utxi4SUvOrHLzGJSQPrSAbytiUnCnaV7cTEtptLAhFT9ecQybAVjIAb9TvMNUqLOdqiBqVVQXJipVmXMIc4j6B4eXRc4ExJLOIMs9lCcvPfDG7ZX2nn7RtUtCtNdz5MyX1hdtqYEbosoCeVY6/hqEb4Ilpcn60ieXLcRJGBCAwUWdgBy9InErZjsoo/1WO0ZEfWUBqDqxCp5cwdUir/AKfr0ggIbq0aKT5iCJUl8s6RUi8kSJIpzjZk0aGabtAIClJSVZAkAnkCaxHbLIUlj9NFAQeJYqRzEFskfXSKVbbMyzHoFtlxUb0kbUaejOSJnawdIIiYSI7ky20cfGCxJjsSWhutSWqu1hEaNZqbbliv+DcmmdR8RA67sb6zh4mWXccInNlChHmtTpWonPHrPR6fULWGOZVF2AHPJ6603wRZ7nYHvPAk0/Mz+lXhrabM3KNzgUpTiqpgyN24q+UZta6jmaFIXMQIu9Eo4yKnwy9OClD4fQyWhClkzTmksToeG75xPbLPMTMOzjL5hz7CAU2JalgLcAkAliGD1Z4qLnLGGJAFgMQVVkORLj8qgoeWcG3auWkLSVOSU4aGjE04Z8oscm5pWAgJG793OvyiIXOEy8SRkS6dGB+DxJq3EFtzDLrWwwHI5PoflBabKku4DgtAUoFgdX+vhDGUkKSDAUYjEuRDr4luUp3JJ8zX2jfehNnmnXAs8mFI3fswpmpb+Vj1P+YUdop2CQQNSB0d/hFA3UJcjpi+6kZ8CGiySUbCSc2c8KOPeK7cxq+9h1/w8WFSjgBGfoKAQUG8Ha0SdpxhlpGq1B+Qc+5EIJKK8soIvO8lTZhKi4S4TwG/rnHFnS54PF7XgiZKmYaga5mCLPKUnM0LU37gBBCLPhDipP1WCQkAOdpR9OUXC+kr7zlaWGTPp9cIS2yaScCSWGbanUQ3ng5JO0ddwjUqQEhhGnpNCa3UTYRDVataXSMmAWOwHDUM/wBc4ZISAAI20doRG9Q0yUR0zErah6xzMaD7uG1zFYECRB9gYqbhF6vlkUvMI5sst/rhBKQzxHKQxDcPaOkqz6xn8zT4mDLk0dyRQ9I4A2YkRTEd8DYdUuDiamDLrB10J2w8AqOXWCLLOw13VMCcYIhF5lX7RXWlc2YqYsmapRA3JI0Z9KRZLita5lhkmacS04klWb4SQC5zLMH4RUu2N/Y5zyQUhhiVh8aqgt0wirO0BXT2pnykIlsDLAdlAUJJKtXbXrGVRulS7GalYb0sol2tQcU0Hxit3lJ2nhpdV7pngjwrFSl9+o4e0D29IePQaVhuuOJhalDtIMTiVpGGzNBRQ9Y5JjTJmUFkHdxoDDU5OH4PBCsngZawpJBpiHuP3hauquhUxmgSjhhNTgQaZjWALZZC2NOtFA1Y/vnBd2zCtBc1TQ/COpamNfCqiuG48xHlalO/aemRyJFY7o2EkucQBdz1yO+B59gIXLIJwuHBPFiPWHd1r2VS1Zyz/wBVGhHn7RJeNmow0OIdKtANohbzRsrOwzaIpSc9zn1zhlMFH5wMgOF/VDFNsm8T2NYFOvTIxOm04XHGBZiSmYN2JQ8zDGXYnFaxXbL3hfaT70cAk86qhNf21LSBvc8glR+MOL+8aX3D4wDbrO8niVh+oMLA9QhLdM5skpIloYV15mr+sR37bu7kAfimOG4BnPw6wysVjxAdNfrhCHttKAmy07kZbnUYZpwNTEQoQ7QxkycQppEFnQH+usPbFZXSwgwF4CRyEE01ju12hEvZ8Uwjw7ucA2m9mKkyc8ivdvw/OBJEllFy5ap89YYAtKExnKUWCjmoB/KJBG8DAcGjK6R7BFCqAJ5JmLMSZ1hPOOk+saA5nlGIMWtKyR98MbsVtGARkxeGd0pAUrVm61gNXymHo+cR1KR8I4b3jqUaxtIpzMZ/aafebWNlo7Sih5Qwl3YCnEtQQneSB7xKu6wUEy1BY4EH2gPiLCbDEwHsYFvKeyUpzx1ObUbPhV+ggqYlukJO1SgEy3LAhhzUpKfZ4HqelSYbS5eKL3Uxr3R3GXMSD/xLwNZbtSuV3hmkKJZIUaFqfhPsId2ywInSghLBYDpOTNlUZAjSE97WyXZZPdpImrU5USMnAq2n4eJjCFXfxNnb6wCUuZInAhLKBzCiQ2ZFdCNM4tdonhSUrGSgCOsUfvFMkA1qz7wS3oW6xYrhtJVZw9GURwD7TV4qjW/42qd9plf8hTGy8KK2jaqxwJgdnH1ujFTgejdXD04MRHoty3tPP7GsSRObVMIFH3v8IWmbVgdQRwyrE1tt6QUjEK5h4Wiel2cGmYbPj84z9TUs3MdoJdciEWeeUTCdFGv9WUMLSsDkaQinTgCavyr0hlZraForUt7a+TRjuRuNprJcAXhSV0CgWUgMfzIPyPw3Q9tUwEApyaF1wWdJxk6EAcH+hB9vSyXGmkKEZMaXIElnJ8LbvcRFZZFVR2me4Qdwr5RrvfEeB9opJiSdJBXLbLvCegc/CGRmtoejQLZB9okflPygoWUmIEsYVfEjaRR3SQehP/6gO3pwhXHu28s/SG17pqD+ryLQmtxpzb0BaM/vGe0Pu1SEpauIeVXin9rJmK1F9EpHpDmdeol7RFAkO2b5RTbZeSpsxa1ZqU7bgdOkOUbxetaMbAxPABzBN43vgQZSDtHxqGgP4RCe1W4ykoSnxLqTuGgEdXZapSVpM0FdKJH4ucNDpEW5hFmSxbfUNy/aCpCXVzUB6t8YsEi0CfKI/hpMoUZaqKBIphZqsCd2+K7ZZo7xD6zEP5gxem1zKuth7xyqSc2Lb2jkpyh3JmgOlbsDXduL74Fkl6FAYqNWcNlrlHohrj3ExDoAODFqZdIklpy4xY1WZBQ7AjyI5ceELLRdzMUqCuGSn5ZGDJrKZw2IF9FUGVzB0CGV2Jz6QD3RdiOfyg271Z8/nF3dXXpMrTRlbIjaXBt3WbEpOocwFJiO8b8/hkMis5qbpb/iPHUJ84QfAmgvrAu0V4KtFsVKRUST3csDLEKKV/yxEncgQ+7Od7LmSgsoIXiScLvsoUqr51Q/DrCnsZdmBK5ynJDucySzqPEu484M7KXsbRPnT1JwJkju5aTmXJK1K/MWSOAJjJd2apsQ4EfpooTe3Jhd5SwJquZim/6hS3lIA0c+QMWyfMxLKjqTFf7aSXlJPBQb+l394c1HkgtMf/SVWw9oFKlpBKgapfSmeWTwDfk1KmUCCVJLtwKR7NE1zynlEM5OJudfmY6l3AZiDMchI2SMNWFSakbowVQBria2/FjBbrKZhBOMKQxGDC5r4trQEDzi4XTZwoFRShJJpskPQOcJ8J0bKkU+03b3aUKqO9JwE0OFOGvByQ3AKi49mkvITUkgzA5f6o5iXUqLy1NgxtEvaC9piJgohW7EhJbc0I7XeE4rZaiSoBSmJCQ+WtSw9IO7TTFGaBjUQA+F6Jc0AAGbMTziuLxY2JLM7Od+6LU7jgy7oDyI2syguhjm1AI5wLLpk8T2k4kNrpAyOr6QmwWkEu3Zu0SWKcorIZWE0KgCw5nLWAbts3eTkIyClAE7t/pFtt1rEtFKJDgJAokDV8nNYIxCMAOYE0965jDslbXExJzBB9xDq0qBLc4qXZCYO8WAQQoEjoa/OLQuYHoY5mzF0XE4WoJFMh1ziG0oOB34+eXpEM2dnwiSfOoQeA8qRF5e1pBLU00fpNfL5wxFqam6FdlLrbcinUh4OQHc7zHSI1vbwUphWOr092hReKHS5yBSfVvjDq90DuS2evFi4ivz5mJKk7kjzFflGde5jQ4iLtbbAlMpAI2jiPRwB5uYra6TC3SMvKeVzVKegyfg0cz1OQ2efxaNSmm1QImx3MTJrb94Ac0pSPeHfZCzBSl0GJKaH/kSPaKsucVqJ1p7Vi9dnbAqShMw57WNOpCiUlPMAPzMdU6VF5VRc4jS3W5EhCFqBUCpQYVrgBHsroDvirYWWmmakkNoCQxflF8l3Ci1ySgkAviQvNOIAjLMeI0z5xVV3WZCsE7Z7teF/wCU0UOaSKjnxjqThc/eWZWfp+0cWaUszQVVl5bVaNlQwztrBDpDFwMKTQg50FIBtCAXGY3g7swSGOnGArvtiMJcrDHKh/eNa+LzOtmxjGfNNBUORnTnmPjE65ktfiajYSKEV3+UC2mf3gTQ4QXc6EcIms8orfCympkx84G0Kt5PYmUO8WCoEGnI0NOUGymUaCnPLmecA2dDAupiMkgjfB9hls+0XNf2MSmTKvgSQFEpC1jKWCa1qMh1Uwir2QmbMGKqiXPHeep94c9qJ2GUlIABmrbLQOSfPDAHZOVinuzgO56UHmX/AKYKzlV3GACbmCiW6wWcpRhdQGZHE1PJy8Z/BplkkBhTF0yJ9vKHUsJlhLgqWobKQzlmfPIBxXjBU2zpmJxBtQRvqxBbURnI4DXHM1agUrt7Ss9yDXF6RWO3ZKZIetVb9RnF9FxHEE94ly5qC7eXEc4A7X9lJSrLM2lGYhJUmoZyDskch6iG6lUFSIlTplXBnkViT9kHpUGnExf7fKRKsy0upsJBIDqJUjNvM56RRZ6ChIRmQE5Rce0g7uzywvcMXRKQRGTROTNF1ItPObVJUFpWSVaa6FqR6Ld9rkS7Cg/iw1qAXV4i5bIEluDVioWe095NIIAllNBmzcd5iRMtaEqCVLwqNAl2HFQESzA8yEUg3EDvOYhSyRiLtVnyDfCEKdqYogUyDxabpllBKZkskEkpmOHHAuag14j2GnXSy3S2F/5khuTmBhwt4yCzRcJDUPH0gKVMcKOlYbT7umFRZmajn5Qrm3PMQkklJAc0MTTZTyZdiRwIJKtBlqx6pqOkWS8CJkvYIwlBLpZnNahOW4uBFdTdU1aMQQSnUhtODufKG1z26XLs82WokKUQUgPtBmIpllrvg1RQbEciA8QqLes1MlpErYBwrTmKEE+IPEfZ6/VSFiVMP2aiwP8AKfkdfPfFhnWMS5MphQJy4kA/GKjbrIAS+WJYfgwq3UQHT1RUup4l61OyhhzLxOmVbiPeNzkkurRzFf7O3iZktAJ2kEJJ31ofKnSH9uWyTmWd+lY7aQxUwAIOROrt+9q1Q3kx+EFSUljzPvCG7bYVKTvCwPMAn39osEklnOtfOCSkeTcKkrSNUlvKsUK33kJaS5bRQfaVyDZGtdPKJZvaGYklkHgUnLz0hDa7MuatS5lNW37sqc4WRBfqjQDHiT3HZpNqJGDCsOUpxEBe4Mok55scjwLrLVL2gpKQkFtl/CRQitc613ww7OWhMmcmbMSoJS6aBwcIBUX4M5hNiTiLKOEKUyjqNHbXKG1B3t6f7kVQNg9YT2ck95aUuM1uejn2Eem2WSyW/Mr1U/xjz/slZwJ6C7lQUzCmIJIbeDXXOPS5aQoBSclAEdQzebiBag3fEWRSozIrqtHdKBDgMSqrJYLU5NaMBnEXaS+ZcxKpolnaQQl/xHApKFNpsq5skRUu195LFpMkKPdpEp0ijk7Rc655QzRaErszTC6WBLZh1s43NA6h2bfrHqFHcrHv2jq65aUWUYy5Z8TDa1A3uzAb24wqnWAiqAyVMfQZdfeE3aTtFhX3DFKJeHKjnMEcACCIay79Jk42R4aAEFzv4B25Vh3Tsyjq4Mz9QFY2HIjCx2gIQzOTUOlXWsMZNqAFCAeCjrzhdZLb3qASlzu3N9PG5tsQghKg/AafIQ4T9YoMRmUByfWnrDOyJoGo+rQgRaycgWejN5U1iy3bKCkDhlU04RZDOcXErPau0PPlJ/8AWhSuq3A9Ewx7N2MpwgFiRiVxdn8mhHf1rxWqYM6pQP6QE/3FUGXTbJgnlaA6EnCG89dMvSK6k9IEjTgeJPR7VcpmCWoLZSAQXyUlQGIEZjIEEcd9O7FNwKCVEDvMsLkBqDPe8B3RfCsA74YSoPtVSf0kH64Qwl3eFhK5ZolT4aFm0BJDDzhHBN15juQLNxO13esTDNG0w2W8iT03QLbUqJCVPUFRfXQe/oIZS5ygo0U38zUfXPTLyiaYkTG2Sd5GnKC7RbECWPeeUXglEtakKwAjJ2BbT0gS02lKykzJmIS8g40ycvF9vO47HOm/bCWopB2nGJDF2LU1NK5xSb7vGyyVFCES5pBLMKU3nTkH6Rl1aT02O04M0UqhxkcRRaZckqBEwDhiFYlRaUAMGP8AUKxBKNltOyuV3Mw5KQ+EnQEKJZ/owl7TXemWkhsjmzGoy9YCEBYLeMBsE2lgXMD0AG8boEtVqQkOoip0qSTkKRSZM0jSmUWbs9d+Kz2hZCCkMMSjUNUgbicQq2kMHThTdjeU8W+AJLJvaWtQSAUlQJAU1WzbPm0avWXhlEnAAeb9NIp16yO7mpDhRYEgPs1Lpqa5Z8Y6sTjCAHJJYQz/ANZR1LFvHbIMsl03sJWHF4FUOrD9OvLWGN5dl0lS5slSSnMgF2196xXrEcRpoSOo+Ahnd8wmempAWSnWrVrwLN1heoCpuMS1Nr9LC4jBZP8ACozOHZfkcI9AIql/GuHIlZ9UJp5mLsppcjCopCVFTEnIEnaypkG1MUG+ZjzMe9RI5MlvQRXQglyfeMaqwpWEl7Lz8M3DooeqWPs8XqYlpcyYQFJQn8RLOTQ0zbNtaR55YQUzwRkhT9P8CL7LvY9yZRlhYKiasOQ54hx0h2sOq/rM6mbRJckz7dNfvFP1H0Ytc93YHIRSbdOWJ+LDhKFA4RoxFPSLtY7UmanGDn6cDxibTm5lSTbUy8QWSToGcmFirymTFg+FDsEjjvMWO1qSmYkpSNpYSrEAWD6HlAd63PgmKCdDT3+UBsq8iMq7E2vJ7Z2bmTCkFQOFIbAzfaMWIoX0jJvZTu5RKS5BGIED0bhE12XglNol4yMRSgEbsKTn5iLkyZiyhOGqTTUFnH9phR3qLYDiNKVJvKbb7v7mzKAASrAte4uhBIViH4g1N3rCazf6gzZcnuwHmB2mE+F/xM3iryesMu197CfJUUkgIICRvdgTyYtFEQjaHGHtLTul35vEtQ13G2NDPUoFcxRUtUxJJOZZJ/aHF2TnK0/hMuWkjgVpCj5EwqtklsG5a1AcwkD3MSXPb8ExWIOlQY9CCP7YmoNy3HzP+I/SIVtp+Y/zIe0kzHMRqoJwYt/drWgGu9KUw1lWb7ETEzEDErCUuCoUBLsMnBD/AEQbJZUTUBSwcTqY1o6ifOph8iwCXKEzPE/FiN8Q9UKAo7TONItdj3hFxSVBgZpQFqAdtSKcBTTODrNdyhaJ0pZwqlNV3xulwovXDlWK0m24CErUcJfClQcDF4qCodhXhBt8dqJQUhcknEZK5Skg1Thfu1EngsjoIgGoxxOKIgzJDfcxMwpcpFOoORcQUL1XhBK5gBcVUoA8qwm7JWx5gM4YxKDpUagu2EHlWLub+72WFKSgyjixBQSQ6SQaqcUoYafVeEwXb7xJdN4gLX9pV5anJ6V5qeHvZqccCwDtYnboNOJEVu8bzlY1dyGlqIYO4BIqAdz5bnaIpFsUlSVJJSXzprn7QTUncgaAoC1XbPTrPbyZeAEOmqQoAggO2yqjjIjc8M7N2qky0Eju5S1eJkgAcm9vePJLR29nJVspl0oQUkhXGpoeUQG3Tpq0zZm0KHCGDDcEtxEJC65mltvievjtNaFVQs4TqtKXI4JI9/8AOG/JpZK5qllQyolNTQMlnADnjFalXoXTvKQW51U3IexhRel+qQZb0YCu8MzQoXqObE4jIpoo4hnaa+FEJQghMtT0H4qkVPQUoIraFDN3HmPlEk6WFPMKR9yVMwO0p0hXNyIDtdtTkvMUQEgB+oDUbXfEhPSTcQixWgGZ4vC5G45BvXdE18WhEzOopq1fMQkUFEhg2uyou3OCL4kd2l0rVmR4jxPvEGmN4zCIbA4h103VIXOQFHClwS5DEJ2iK7wGh5ed5maTLkSwlClS0AJIoC4BCQGHi9IrXZGwzJ051JxSpe1MYByKskcVNluBi33csWazz5qUBOJakJcVABYBuZ/6xFYlME3gwQTcSrdo+y6EzVpSaywASKnIFRrnX4wpn3KuUgrQsKASTUEFtd49RDczftFVLkkqq7mm/nAN+XqjAqTXG6WpRs8+VGgtJ6hIXkftKuFIJMy7iEShvDB95Z1e4ht2cunvpwU5SmSxJGZO4H3/AHiv2Y4ihDhiUgniSBF7uuUnE0t0JQnEjqQHVvfX4RSsSvuZFJN2ewibtLaQqaEhJWlFE1AHomvN/KKrfcs0FHBJVwKgadAwixWi51rmrYYSSSRoK5k7uOuUKb3sQlhSDmksTxBAJ9RF6DKrACFrjoIMUT7Qzb1JSo84slz2zHKSXqmh6fsRFTnAsh9yh5ZQz7NWwBSknUOOYz9PaH6i9NxMwHM9Cvi4e8XiAw4kOvLZwhy2+KZPmnEWoDVhpF2nXziseIVXgCTXwsa+bf8AaPO5lpKiTvhenGCcS83nY0d2E8XfoX6ufSOJ00AKURiUEuX30A9xEiLQ6iVDZAfrqH5AxDbQFuoDCFIAb+tLelY5rcGSDzaJptnlKImIPdrS+J3Lk5F4YWC2GRKTaEEqmYlJrqWLHflpB1msksABKQ5oSYnVdyCvCSA+4ZHKF3N/aGQkCUmfdRFlXMWSHUlKE7ziBUo8APU8IryiyjwJj0ztNYh/CTkkjHJAy1GNNR0f1jzueoHMMTrx3w7Qe4zAMluIdeduTMkySg1SqYojcdj94JXZQQ6M57NwB8XrTzhNYSnEy6DIn4xeuzlypUaEHAlgXepyHlXqIX1DrQX2+fmaekHiBna3zEX2dKZKFS2dUtSn5pLH1EM7hnomI7uaWQ5Uls3cU94R3/aFy7TMAwscJqB+JIJqeLx32dWSQpRDuS2TB2p1gDJ0eJ65i5bJWOJPZ0KmzFYUELKsBJJKQQw0bWMn/wCmaEp72ZaMIAclgGYbyYaWO0jEofylvT00MK1WpdtmhONkSllIT/MQWKzvL0H7wFK1UEkNYCUamr2BEnu7szLAIlrIBqVKGbHcNPWG87sMmdIEvvyEBePClLE50dR45NoIV3bfxlTigh1IcFxuPHRq9RFksF8y1zinECk+HRqO3QiIV2DbmOZLILWXiKJn+kkohJRaV92WdJSgl9z8+ENrWJV3yh3aUqoCQycS3WAcRU4yc7qaQzlW8dxaFDaSgFQD5MkKNdwqekeP3n2y7y1hYcy0qo71GrjdnSGj4te1jcCLKtOkci0n7aWWQm0kyFN3hSTKwlPdlQBOZIYkuwyeB7Te3cpFApRoQ+Q+mhZf95pn2uZNS+FRGHPJKQkZ8oCxga1Of0YeFLC7pXxLgyyWHtg6kYg2EMSDnSH1jvqStIxKQ+5R+YjzZUYmJbTKcjEqKzcGekWmdLIWUM2FKQEq2cySwenLhAF4WJJs+IeNKnFd30TCO73IloTUqOW8ksM+cWG1dlrXLCyZSlAhzgwrYckEqAoakaQoV2tiH3Yg1nTiYhwDuoWNc+cG2m7DMSHxEPXJ/IQkua8UspJUBhdlcDkfP3g03m6XM2p5fQgLowbEYDgiMH7mTOwlSQe7SzFziJCsvyuH3Exxf/aBMuTLRKS8rFiEt3bOoVWjnLfuhXMtgUC68RYNVzwzzIf1ja7rVLTtpIKyDhUGLNm2bPwfKICC43/b1kMek2g0q8cZUrJy7fXAQOqeBMmzGClJwBIIepFSxpQD1jmbOCXBYEmoH4R8zD+y3nLlWdCRLJnKStRo4VjYEUqNB0O+Dt0ZC3vj59MWg6a7zYm0VCZLK5cyYMCVOVpRq2idxNOTxZey15Gcu0KIZ0BhucqIisTb0fNIOKqhQcWDvlgB66RaezVrlLUsoDKUE4qUplTLXSBai4pkkfLyQbOADiOJdpxO3+4PJQDkdaRVu1FlxBcwaCWvoTgV6hJ6xNYrxLqSS5QX6g/5HXhHd/n/AONMI0BTzSplJ8iE+cLUQUqi8aqr0GUy85YCEF6uQBwClOfYQJd0/AtKtxry1+Mat74/r619YGxR6BV6bTDdrNPSbLIBkzCSwwrcaUwN6qgCVdiQkYszXoTT0aMuu2BVhZ6qUEHjVJPpLfrBIsp0Lf8AIe0ZwBFxGriwlssuAzVJoQUDV6uxryOUB2+YP4aXhbxYTvBSCPcCEUntHMlhkAAMKMD9GAF3youVFROIqA0dWZeKDMuSBGFntZZRcOC4HPMexiO3WxSsMxCwmjMdcznpuiuSbYXLqqatxO7rE9stIQkv+Bgkb1ZnoB7xJpndCU2BGeJJ3s62LolSyaMCANmrHFm0AWm5lAgrcAvlwLEPk4INOEHXPblKIUghCnUp9A1SX5CJbD2mQqdgMv7JSi6XdgoYVEcWq+8H+YxfdUUkKMCXUU2A3Hnj6xZKudMxSUhSiSau1OD5PoHasejXDZES5ae7bZo7FKgdQtByPGEN2TEhZkzQkzU7IUcljiRUFhnkQz1qWlnUqSoggkGpAWFEsKauAxjN1tRqg2X9vrHqdIISQOZXO3k9P8VwUhP/AFJGnIQmuq0Ll4VlJ7twkqamcOL8tQtC+8ASlKEsAak1cmFV2GbMlKQA6cQ8gXwjy9Y0KOKAVhxYGI1QRUx+kcrvIpnWhSDQJCqjUIy8xCm6r77spIoQXJ10djxcnnE93lK8alnaxKVMBDANRIY7gVQokWsCUtGBwTsqIqmoYvnlSLpSWxW3oP2gzUKkH1vLDfdtAtSVA0mIQp+LEEcqe0A22ZOTMVNSCnENmoyCWJfixPWBysTlJJfDLTgpnUkv5loMsipKVpwq/BOBYH/1LbPiYgLsAFs2scQgNwSOO0Y2ntBaJdjCwoNOC5JAfLAl1bqpU3R4pHdUzHKsWxaJirLKQhBmfaTXQEl0bEoJJpkR8YVWy65qBjmyZiU72LDrX1g1BlQbR6/MRatT3G5Pz3ilmjRMMPsyzUDVprHKrEmrEcK1hjxB3gjQP9pECDaxtCXgtN3KI8J5sY7Rd688C23sc+kcai+sgUm7zqUsgow/gyb0j0q7u2JkKSDixYQlTqo2WEPmXUTwrHnNhsMxcxCGIxqArk5LV849Mm3bLNqJmMpIJoKAvk/DKM7VOFIjSreedX/bkrtU0pSAnvFEAab23B3iKwqM1aZaUhSlKATzMepXj2DsM1SiAUrUH2VEejtC9N1yrLMBTLSFAbKkgOQQxAf8TecVfVqEsASZKIS3MKuXspLsqe8X9pMSHc5JLHwg8WDwg7azxOWgpZaQnkQQcwfIEVqI57Q9qJi0KRR0tibZYjIkKqK7QIqCSNxNTtGB2xnEwUouwUTVmyFOGZgGmoOW8Rzn59oVzbEFmSgEnJ6insIPn2J5feEMcilTMNx5ndCdY2iMho/pDiwWwrlYCMSkaVqmm6rggem6NaoCoBEWpsrEi0XKBSug4U40Leohnct7rkl0JGTKBLOyiRyIFNYVieELcg0OXnvHvDiy93NDoKUrfwrAY89/SK1rbbMLiVS27B47TUi1LxrnBISh67TuTmMg7O53Q2ReQm2afhyCFDoBUdHS36YSW2w2kkihGTJIbLQFoy4iqUsonJKUTQUu1HIYVy1Ihd6asu4EXFuPpDGsb7Te3qREtotBWX8oiSHLRNbbKZcxSDUpJDjXj1ziCNNbWxMs3vmNrsnFFMYwu9dDk/lDWf2lMsgUUCAQa69d8VcrowjJi3gRpAm5hPEsLCXX/wASsAKLFJNCK65F8ucGWRSFOiUkEpzJALPufMwPPlzBLxFYLHZS2ZzHPnC6xTJgWcQwl8Slc+XD2jNtcXvHhgwW9LmXLdQOJ82FRWrj5Qqn2orDKfxZ6Vzp0EXO1TBMS+Mgl6nXT6aK9a0hDoUkkaKBDF+PWGaVW/IzA1F2g2OJq0WlIlkSyBQJbnmPJ4XplkkEGr/VY3ZrDiWBmPrdDeZcewlUgnGzlIOLENW4jd8oJuWni/PzMsu5xcjAjCy24jCZypTJBHeA7bAUDs5LUBzZuEc2q1TJu1KpJyCHz0dZGZ1qYX3faEgATJaVKBqTm2gPGOrfagAO7cJL4gk72yoG/eE/C68D+I94vTk/zCZUhKmGWT7QAB847uGZKloKJigkpUSkk+IUyiCT2fmllywkg5EqT8KQfZ7sUCUzhtNQ4v7QmkVqFdpG6/5kbiWBtaRTSlWNSXAUkgukgKbd0LcwN0RdnrInuMQlrUsvUBhm3iNHZqQfZZxQo40haWbMlQ0o9IZIEtFmlYR3c1GNMwUTjSVYpamS+0ASk5Fm3QMudhUfT/U5lAcGJLFdjCejDmqUpQJqEKJCXIqGWwf8wg20LlyTJZKcKV7QlsV1SUkhOamxE9I5u1ak2qXOV4FAhaSQAtBzSakl+VC3CMtUvu5iiia+JwllBwHOEKUNWzjn6jcn9P0tIQWFoxlJUFzk4jiCUzgp0stKUBCk+ScWTbPGDrFa0sSSCkghQOJXVwlgOEA2G8UoAWqUFL8JUAMR0O0aF+Y5Q3XbpIAKtlxkoV5MMuUJvm2PpLFSJVLz7NlC+8kSyqWrNIZkneGNQd2kAWSwYlt3ZCicjn6iPSbLcPepC0qUEq0Sx6HFkeUDXnZhKWgMXG1tMaZEP19oYWtU29X3lBYYlam2SYCBhXXPZLdf8xGixTFTO7BWkaumlcyH14esWmbegOEBO6tIjnXg6nSAGz47/j5QIFhLboFLu6XIlk9yZrlzMCyFS21ADasdfKFsy/kMApScSnqDmQXBbMFnzh3a74CRVL1AoW0Nato8V2+7FKmB+5wqcsoOCONKHrBFAa2+DvHVzWmXgEyYpRUvaAegTo280gDtDe+JBCdDstmMNUnnQNFeNkXJCXxrCHyAIwncxfV6iALXebLSoEqTR0nhw5QVNNd7g3nFwBmWa3W6RPkpxqTjw4k0BILeXNJpFFtVhWnaUMwD0ORbdFjtVnlIdaDRRJDMXG8PSApU8rSQWYMN9Hdg+Twzpz4Y6ePrBVKYqc8xTOn94xLOzFuGR+t0RybWpBBSWIgifYMCiDkDn7ekCTpWEtGgu0iw4ibh1yY1F8omffofiM/cH1ieZZ7MzoWoU0qTzSYQx0ma2XnAzRH9pI/EkVifNn8x1JvNYlgCcaZjXk7Plxg6xWtMwYZwetRUUH4qcIr9jtOB2qSD58oPsFiUslS1O43gu+YcZbmgNWkoBvj694dKpNovvKZLMwmUFYPzlz/jm8Cw5VZEeEprvGnGAbRYgksDzfSGEqLxF3pNe8FaNEQZ/AkE7SKcS0RqKzo/QxfcDxB7Lcy3jTmY3ac1fX4RGRkY3aaggx+7P6k+xgC+Pu08/gYyMhil5hAVvLO7Fknr7Qy7J/fJ/Uf7FxkZEVfK0vS4ENvXwWj9a/7RFXH3aOZ/uEZGRXTeX9f2k1ORLf2U+7PT4xNeH36eSfjGoyEn/qND9h+kFkac1Rv/AHUxkZHd5c8Qe+fvOg+MMZ3gHJPsYyMjqnCyaPJmkZI5H2EQyPvEf1+wjIyBjv8APWWPMu/YjwzOZ94VdpPv0/pV8IyMg58ggB5jFqc5fIxFN/3P6Y3GR0icW/7vp/8ARUasviH6T8IyMju0hYXN8X9PxiiX1950EZGQbS/1JZuIL/sp5q94lsWvSMjIfbyn53gV7e0mmfeTP1J9oTWnTkIyMi1H+PxAV/LIIwRqMhqIzpEHnx/0/CMjIG8PT4jG0/fKiCbmv9I943GQmvb2jbQJHyh9Y/AIyMidRxBif//Z"/>
          <p:cNvSpPr>
            <a:spLocks noChangeAspect="1" noChangeArrowheads="1"/>
          </p:cNvSpPr>
          <p:nvPr/>
        </p:nvSpPr>
        <p:spPr bwMode="auto">
          <a:xfrm>
            <a:off x="0" y="-808038"/>
            <a:ext cx="2705100" cy="16859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268" name="AutoShape 4" descr="data:image/jpeg;base64,/9j/4AAQSkZJRgABAQAAAQABAAD/2wCEAAkGBhQSERUUExQVFRUUGBcaFxcYGBcaHRcdGBgbHRgYGxgXHSYfHB0jGhkYHy8gIycpLCwsGh4xNTAqNSYrLCkBCQoKDgwOGg8PGi4lHyQ0NCwsLDQsLCwtLCwsLCwsLCksLCwsLCwsLCwsLCwsLCwsLCwsLCwsLCwsLCwsLCwsLP/AABEIALEBHAMBIgACEQEDEQH/xAAbAAACAgMBAAAAAAAAAAAAAAAEBQMGAAECB//EAEAQAAECAwUFBgMGBQQCAwAAAAECEQADIQQFEjFBIlFhcYEGEzKRobHB0fAjM0JicuEUUoKy8QdDkqIVUyTC0v/EABoBAAIDAQEAAAAAAAAAAAAAAAMEAQIFAAb/xAAwEQACAQMDAgUDAwQDAAAAAAABAgADESEEEjEiQRMyUXHwYZGxgcHRM0Lh8QUUI//aAAwDAQACEQMRAD8ArFmu1z6xzaZAKj+URYlWTAgfmELJlmz4mMYL3M0YmXIZJVlCa8gyVb1Mke5i022zAgJ6/AfGEdtsZWspSHCNeJz+XSLoLG8oxxA5FhSkD2glKQHLaZRpKyMwAeOjRxM2jUkxBJJzJxaDT1AOAHeBU2boIKmpwvlEa5ZOesHU2EqSBOTseFLnjr9PHCpaioK1O+CEWA6mD5NiAAcbI13xBcDiRzEc2yYiG6kCIF2Mnjxi1SLFSmWkTz7IlKNqj1A1PSLLWaVKiU6TZA+1E6bHtoYMCRU68t8OpyQHVhSniWfoIX2MJVOTmolWf+YIHZsyhtHNms7IDaN7x2gbLbjDyVYA1G0945VdNCevn/iIWg5F7SPEUYvIEjaSfqsNZVkoW3vHf/jgUpPIdTBkuyU4FvaCeA/eU8VfWLJtl2YimWdS2bWHS7OMnevoREtkkMkaNT0ifAI5neKIrTdyjnlSgiCfdCQXq5bWLF3JiH+Gdni4orwRBmoeRKLet1pMtaWO/kaVimm7yk5Yhy+Eer2+yUUOcUmdZmUaaxp6fTI6EWsYnV1DI0QOAAQkHe58gKuzDo8QTLNk0Op93ajrT1EZLsDJcVGo+IEI16T0DYxujVWqMREUEZxLZZ6pZxJPMbxuMNLXZKUZoX/wnCFw4YZjNrcQ4SgrDMlHCWqnR9afDyiC2KxFIAwzH30PWObI8vPI5/OJr2szsc6O4yIq1ekCGHt9ofzLjnvJLbMC8KlpUspDKenhOQbLFXjWLBZ+zqZKjNR9zOl0BrhxMa8G3xzc8yUuxlyMYzc6wLZO0M6RLKDhVLdkJU78QDurr8oXuzXQYtiXZAeoRXabvVZ1bKsSXpvD5PDWXeKSEF2JLEbuPLjGXonEgWiWQAn8Ct5pT8wOnOFllmEL8I2mxcBqBwOnKCnqFzzBLYS0YKYd2XEbvrdEJSYNTZqj+XDQ7+Z5e0RzpbnNv21gQOLy1ry43myQSfwppz/yYVpQShW5IHwf1eC78nbAf8SvRLn3aO7uA7ovpX4mKgy8QXmrDqxOwng2ZhXKlYVajKpB9jB06bjmuk+FwOZ8R6qLdIOVIUQywN/qIvB2vEtvsWIFZYMHI31AeEs0udwi035MZExv5QP+yQfjFaEqjvU5CKyDiD9x6wRIsxBHHKCpVnc10HODJNmpssW9OMVuWxJtYXghl4a0caGOJZUssp/rhBc2SCabW8jWJES30ZgN3Utxi4SUvOrHLzGJSQPrSAbytiUnCnaV7cTEtptLAhFT9ecQybAVjIAb9TvMNUqLOdqiBqVVQXJipVmXMIc4j6B4eXRc4ExJLOIMs9lCcvPfDG7ZX2nn7RtUtCtNdz5MyX1hdtqYEbosoCeVY6/hqEb4Ilpcn60ieXLcRJGBCAwUWdgBy9InErZjsoo/1WO0ZEfWUBqDqxCp5cwdUir/AKfr0ggIbq0aKT5iCJUl8s6RUi8kSJIpzjZk0aGabtAIClJSVZAkAnkCaxHbLIUlj9NFAQeJYqRzEFskfXSKVbbMyzHoFtlxUb0kbUaejOSJnawdIIiYSI7ky20cfGCxJjsSWhutSWqu1hEaNZqbbliv+DcmmdR8RA67sb6zh4mWXccInNlChHmtTpWonPHrPR6fULWGOZVF2AHPJ6603wRZ7nYHvPAk0/Mz+lXhrabM3KNzgUpTiqpgyN24q+UZta6jmaFIXMQIu9Eo4yKnwy9OClD4fQyWhClkzTmksToeG75xPbLPMTMOzjL5hz7CAU2JalgLcAkAliGD1Z4qLnLGGJAFgMQVVkORLj8qgoeWcG3auWkLSVOSU4aGjE04Z8oscm5pWAgJG793OvyiIXOEy8SRkS6dGB+DxJq3EFtzDLrWwwHI5PoflBabKku4DgtAUoFgdX+vhDGUkKSDAUYjEuRDr4luUp3JJ8zX2jfehNnmnXAs8mFI3fswpmpb+Vj1P+YUdop2CQQNSB0d/hFA3UJcjpi+6kZ8CGiySUbCSc2c8KOPeK7cxq+9h1/w8WFSjgBGfoKAQUG8Ha0SdpxhlpGq1B+Qc+5EIJKK8soIvO8lTZhKi4S4TwG/rnHFnS54PF7XgiZKmYaga5mCLPKUnM0LU37gBBCLPhDipP1WCQkAOdpR9OUXC+kr7zlaWGTPp9cIS2yaScCSWGbanUQ3ng5JO0ddwjUqQEhhGnpNCa3UTYRDVataXSMmAWOwHDUM/wBc4ZISAAI20doRG9Q0yUR0zErah6xzMaD7uG1zFYECRB9gYqbhF6vlkUvMI5sst/rhBKQzxHKQxDcPaOkqz6xn8zT4mDLk0dyRQ9I4A2YkRTEd8DYdUuDiamDLrB10J2w8AqOXWCLLOw13VMCcYIhF5lX7RXWlc2YqYsmapRA3JI0Z9KRZLita5lhkmacS04klWb4SQC5zLMH4RUu2N/Y5zyQUhhiVh8aqgt0wirO0BXT2pnykIlsDLAdlAUJJKtXbXrGVRulS7GalYb0sol2tQcU0Hxit3lJ2nhpdV7pngjwrFSl9+o4e0D29IePQaVhuuOJhalDtIMTiVpGGzNBRQ9Y5JjTJmUFkHdxoDDU5OH4PBCsngZawpJBpiHuP3hauquhUxmgSjhhNTgQaZjWALZZC2NOtFA1Y/vnBd2zCtBc1TQ/COpamNfCqiuG48xHlalO/aemRyJFY7o2EkucQBdz1yO+B59gIXLIJwuHBPFiPWHd1r2VS1Zyz/wBVGhHn7RJeNmow0OIdKtANohbzRsrOwzaIpSc9zn1zhlMFH5wMgOF/VDFNsm8T2NYFOvTIxOm04XHGBZiSmYN2JQ8zDGXYnFaxXbL3hfaT70cAk86qhNf21LSBvc8glR+MOL+8aX3D4wDbrO8niVh+oMLA9QhLdM5skpIloYV15mr+sR37bu7kAfimOG4BnPw6wysVjxAdNfrhCHttKAmy07kZbnUYZpwNTEQoQ7QxkycQppEFnQH+usPbFZXSwgwF4CRyEE01ju12hEvZ8Uwjw7ucA2m9mKkyc8ivdvw/OBJEllFy5ap89YYAtKExnKUWCjmoB/KJBG8DAcGjK6R7BFCqAJ5JmLMSZ1hPOOk+saA5nlGIMWtKyR98MbsVtGARkxeGd0pAUrVm61gNXymHo+cR1KR8I4b3jqUaxtIpzMZ/aafebWNlo7Sih5Qwl3YCnEtQQneSB7xKu6wUEy1BY4EH2gPiLCbDEwHsYFvKeyUpzx1ObUbPhV+ggqYlukJO1SgEy3LAhhzUpKfZ4HqelSYbS5eKL3Uxr3R3GXMSD/xLwNZbtSuV3hmkKJZIUaFqfhPsId2ywInSghLBYDpOTNlUZAjSE97WyXZZPdpImrU5USMnAq2n4eJjCFXfxNnb6wCUuZInAhLKBzCiQ2ZFdCNM4tdonhSUrGSgCOsUfvFMkA1qz7wS3oW6xYrhtJVZw9GURwD7TV4qjW/42qd9plf8hTGy8KK2jaqxwJgdnH1ujFTgejdXD04MRHoty3tPP7GsSRObVMIFH3v8IWmbVgdQRwyrE1tt6QUjEK5h4Wiel2cGmYbPj84z9TUs3MdoJdciEWeeUTCdFGv9WUMLSsDkaQinTgCavyr0hlZraForUt7a+TRjuRuNprJcAXhSV0CgWUgMfzIPyPw3Q9tUwEApyaF1wWdJxk6EAcH+hB9vSyXGmkKEZMaXIElnJ8LbvcRFZZFVR2me4Qdwr5RrvfEeB9opJiSdJBXLbLvCegc/CGRmtoejQLZB9okflPygoWUmIEsYVfEjaRR3SQehP/6gO3pwhXHu28s/SG17pqD+ryLQmtxpzb0BaM/vGe0Pu1SEpauIeVXin9rJmK1F9EpHpDmdeol7RFAkO2b5RTbZeSpsxa1ZqU7bgdOkOUbxetaMbAxPABzBN43vgQZSDtHxqGgP4RCe1W4ykoSnxLqTuGgEdXZapSVpM0FdKJH4ucNDpEW5hFmSxbfUNy/aCpCXVzUB6t8YsEi0CfKI/hpMoUZaqKBIphZqsCd2+K7ZZo7xD6zEP5gxem1zKuth7xyqSc2Lb2jkpyh3JmgOlbsDXduL74Fkl6FAYqNWcNlrlHohrj3ExDoAODFqZdIklpy4xY1WZBQ7AjyI5ceELLRdzMUqCuGSn5ZGDJrKZw2IF9FUGVzB0CGV2Jz6QD3RdiOfyg271Z8/nF3dXXpMrTRlbIjaXBt3WbEpOocwFJiO8b8/hkMis5qbpb/iPHUJ84QfAmgvrAu0V4KtFsVKRUST3csDLEKKV/yxEncgQ+7Od7LmSgsoIXiScLvsoUqr51Q/DrCnsZdmBK5ynJDucySzqPEu484M7KXsbRPnT1JwJkju5aTmXJK1K/MWSOAJjJd2apsQ4EfpooTe3Jhd5SwJquZim/6hS3lIA0c+QMWyfMxLKjqTFf7aSXlJPBQb+l394c1HkgtMf/SVWw9oFKlpBKgapfSmeWTwDfk1KmUCCVJLtwKR7NE1zynlEM5OJudfmY6l3AZiDMchI2SMNWFSakbowVQBria2/FjBbrKZhBOMKQxGDC5r4trQEDzi4XTZwoFRShJJpskPQOcJ8J0bKkU+03b3aUKqO9JwE0OFOGvByQ3AKi49mkvITUkgzA5f6o5iXUqLy1NgxtEvaC9piJgohW7EhJbc0I7XeE4rZaiSoBSmJCQ+WtSw9IO7TTFGaBjUQA+F6Jc0AAGbMTziuLxY2JLM7Od+6LU7jgy7oDyI2syguhjm1AI5wLLpk8T2k4kNrpAyOr6QmwWkEu3Zu0SWKcorIZWE0KgCw5nLWAbts3eTkIyClAE7t/pFtt1rEtFKJDgJAokDV8nNYIxCMAOYE0965jDslbXExJzBB9xDq0qBLc4qXZCYO8WAQQoEjoa/OLQuYHoY5mzF0XE4WoJFMh1ziG0oOB34+eXpEM2dnwiSfOoQeA8qRF5e1pBLU00fpNfL5wxFqam6FdlLrbcinUh4OQHc7zHSI1vbwUphWOr092hReKHS5yBSfVvjDq90DuS2evFi4ivz5mJKk7kjzFflGde5jQ4iLtbbAlMpAI2jiPRwB5uYra6TC3SMvKeVzVKegyfg0cz1OQ2efxaNSmm1QImx3MTJrb94Ac0pSPeHfZCzBSl0GJKaH/kSPaKsucVqJ1p7Vi9dnbAqShMw57WNOpCiUlPMAPzMdU6VF5VRc4jS3W5EhCFqBUCpQYVrgBHsroDvirYWWmmakkNoCQxflF8l3Ci1ySgkAviQvNOIAjLMeI0z5xVV3WZCsE7Z7teF/wCU0UOaSKjnxjqThc/eWZWfp+0cWaUszQVVl5bVaNlQwztrBDpDFwMKTQg50FIBtCAXGY3g7swSGOnGArvtiMJcrDHKh/eNa+LzOtmxjGfNNBUORnTnmPjE65ktfiajYSKEV3+UC2mf3gTQ4QXc6EcIms8orfCympkx84G0Kt5PYmUO8WCoEGnI0NOUGymUaCnPLmecA2dDAupiMkgjfB9hls+0XNf2MSmTKvgSQFEpC1jKWCa1qMh1Uwir2QmbMGKqiXPHeep94c9qJ2GUlIABmrbLQOSfPDAHZOVinuzgO56UHmX/AKYKzlV3GACbmCiW6wWcpRhdQGZHE1PJy8Z/BplkkBhTF0yJ9vKHUsJlhLgqWobKQzlmfPIBxXjBU2zpmJxBtQRvqxBbURnI4DXHM1agUrt7Ss9yDXF6RWO3ZKZIetVb9RnF9FxHEE94ly5qC7eXEc4A7X9lJSrLM2lGYhJUmoZyDskch6iG6lUFSIlTplXBnkViT9kHpUGnExf7fKRKsy0upsJBIDqJUjNvM56RRZ6ChIRmQE5Rce0g7uzywvcMXRKQRGTROTNF1ItPObVJUFpWSVaa6FqR6Ld9rkS7Cg/iw1qAXV4i5bIEluDVioWe095NIIAllNBmzcd5iRMtaEqCVLwqNAl2HFQESzA8yEUg3EDvOYhSyRiLtVnyDfCEKdqYogUyDxabpllBKZkskEkpmOHHAuag14j2GnXSy3S2F/5khuTmBhwt4yCzRcJDUPH0gKVMcKOlYbT7umFRZmajn5Qrm3PMQkklJAc0MTTZTyZdiRwIJKtBlqx6pqOkWS8CJkvYIwlBLpZnNahOW4uBFdTdU1aMQQSnUhtODufKG1z26XLs82WokKUQUgPtBmIpllrvg1RQbEciA8QqLes1MlpErYBwrTmKEE+IPEfZ6/VSFiVMP2aiwP8AKfkdfPfFhnWMS5MphQJy4kA/GKjbrIAS+WJYfgwq3UQHT1RUup4l61OyhhzLxOmVbiPeNzkkurRzFf7O3iZktAJ2kEJJ31ofKnSH9uWyTmWd+lY7aQxUwAIOROrt+9q1Q3kx+EFSUljzPvCG7bYVKTvCwPMAn39osEklnOtfOCSkeTcKkrSNUlvKsUK33kJaS5bRQfaVyDZGtdPKJZvaGYklkHgUnLz0hDa7MuatS5lNW37sqc4WRBfqjQDHiT3HZpNqJGDCsOUpxEBe4Mok55scjwLrLVL2gpKQkFtl/CRQitc613ww7OWhMmcmbMSoJS6aBwcIBUX4M5hNiTiLKOEKUyjqNHbXKG1B3t6f7kVQNg9YT2ck95aUuM1uejn2Eem2WSyW/Mr1U/xjz/slZwJ6C7lQUzCmIJIbeDXXOPS5aQoBSclAEdQzebiBag3fEWRSozIrqtHdKBDgMSqrJYLU5NaMBnEXaS+ZcxKpolnaQQl/xHApKFNpsq5skRUu195LFpMkKPdpEp0ijk7Rc655QzRaErszTC6WBLZh1s43NA6h2bfrHqFHcrHv2jq65aUWUYy5Z8TDa1A3uzAb24wqnWAiqAyVMfQZdfeE3aTtFhX3DFKJeHKjnMEcACCIay79Jk42R4aAEFzv4B25Vh3Tsyjq4Mz9QFY2HIjCx2gIQzOTUOlXWsMZNqAFCAeCjrzhdZLb3qASlzu3N9PG5tsQghKg/AafIQ4T9YoMRmUByfWnrDOyJoGo+rQgRaycgWejN5U1iy3bKCkDhlU04RZDOcXErPau0PPlJ/8AWhSuq3A9Ewx7N2MpwgFiRiVxdn8mhHf1rxWqYM6pQP6QE/3FUGXTbJgnlaA6EnCG89dMvSK6k9IEjTgeJPR7VcpmCWoLZSAQXyUlQGIEZjIEEcd9O7FNwKCVEDvMsLkBqDPe8B3RfCsA74YSoPtVSf0kH64Qwl3eFhK5ZolT4aFm0BJDDzhHBN15juQLNxO13esTDNG0w2W8iT03QLbUqJCVPUFRfXQe/oIZS5ygo0U38zUfXPTLyiaYkTG2Sd5GnKC7RbECWPeeUXglEtakKwAjJ2BbT0gS02lKykzJmIS8g40ycvF9vO47HOm/bCWopB2nGJDF2LU1NK5xSb7vGyyVFCES5pBLMKU3nTkH6Rl1aT02O04M0UqhxkcRRaZckqBEwDhiFYlRaUAMGP8AUKxBKNltOyuV3Mw5KQ+EnQEKJZ/owl7TXemWkhsjmzGoy9YCEBYLeMBsE2lgXMD0AG8boEtVqQkOoip0qSTkKRSZM0jSmUWbs9d+Kz2hZCCkMMSjUNUgbicQq2kMHThTdjeU8W+AJLJvaWtQSAUlQJAU1WzbPm0avWXhlEnAAeb9NIp16yO7mpDhRYEgPs1Lpqa5Z8Y6sTjCAHJJYQz/ANZR1LFvHbIMsl03sJWHF4FUOrD9OvLWGN5dl0lS5slSSnMgF2196xXrEcRpoSOo+Ahnd8wmempAWSnWrVrwLN1heoCpuMS1Nr9LC4jBZP8ACozOHZfkcI9AIql/GuHIlZ9UJp5mLsppcjCopCVFTEnIEnaypkG1MUG+ZjzMe9RI5MlvQRXQglyfeMaqwpWEl7Lz8M3DooeqWPs8XqYlpcyYQFJQn8RLOTQ0zbNtaR55YQUzwRkhT9P8CL7LvY9yZRlhYKiasOQ54hx0h2sOq/rM6mbRJckz7dNfvFP1H0Ytc93YHIRSbdOWJ+LDhKFA4RoxFPSLtY7UmanGDn6cDxibTm5lSTbUy8QWSToGcmFirymTFg+FDsEjjvMWO1qSmYkpSNpYSrEAWD6HlAd63PgmKCdDT3+UBsq8iMq7E2vJ7Z2bmTCkFQOFIbAzfaMWIoX0jJvZTu5RKS5BGIED0bhE12XglNol4yMRSgEbsKTn5iLkyZiyhOGqTTUFnH9phR3qLYDiNKVJvKbb7v7mzKAASrAte4uhBIViH4g1N3rCazf6gzZcnuwHmB2mE+F/xM3iryesMu197CfJUUkgIICRvdgTyYtFEQjaHGHtLTul35vEtQ13G2NDPUoFcxRUtUxJJOZZJ/aHF2TnK0/hMuWkjgVpCj5EwqtklsG5a1AcwkD3MSXPb8ExWIOlQY9CCP7YmoNy3HzP+I/SIVtp+Y/zIe0kzHMRqoJwYt/drWgGu9KUw1lWb7ETEzEDErCUuCoUBLsMnBD/AEQbJZUTUBSwcTqY1o6ifOph8iwCXKEzPE/FiN8Q9UKAo7TONItdj3hFxSVBgZpQFqAdtSKcBTTODrNdyhaJ0pZwqlNV3xulwovXDlWK0m24CErUcJfClQcDF4qCodhXhBt8dqJQUhcknEZK5Skg1Thfu1EngsjoIgGoxxOKIgzJDfcxMwpcpFOoORcQUL1XhBK5gBcVUoA8qwm7JWx5gM4YxKDpUagu2EHlWLub+72WFKSgyjixBQSQ6SQaqcUoYafVeEwXb7xJdN4gLX9pV5anJ6V5qeHvZqccCwDtYnboNOJEVu8bzlY1dyGlqIYO4BIqAdz5bnaIpFsUlSVJJSXzprn7QTUncgaAoC1XbPTrPbyZeAEOmqQoAggO2yqjjIjc8M7N2qky0Eju5S1eJkgAcm9vePJLR29nJVspl0oQUkhXGpoeUQG3Tpq0zZm0KHCGDDcEtxEJC65mltvievjtNaFVQs4TqtKXI4JI9/8AOG/JpZK5qllQyolNTQMlnADnjFalXoXTvKQW51U3IexhRel+qQZb0YCu8MzQoXqObE4jIpoo4hnaa+FEJQghMtT0H4qkVPQUoIraFDN3HmPlEk6WFPMKR9yVMwO0p0hXNyIDtdtTkvMUQEgB+oDUbXfEhPSTcQixWgGZ4vC5G45BvXdE18WhEzOopq1fMQkUFEhg2uyou3OCL4kd2l0rVmR4jxPvEGmN4zCIbA4h103VIXOQFHClwS5DEJ2iK7wGh5ed5maTLkSwlClS0AJIoC4BCQGHi9IrXZGwzJ051JxSpe1MYByKskcVNluBi33csWazz5qUBOJakJcVABYBuZ/6xFYlME3gwQTcSrdo+y6EzVpSaywASKnIFRrnX4wpn3KuUgrQsKASTUEFtd49RDczftFVLkkqq7mm/nAN+XqjAqTXG6WpRs8+VGgtJ6hIXkftKuFIJMy7iEShvDB95Z1e4ht2cunvpwU5SmSxJGZO4H3/AHiv2Y4ihDhiUgniSBF7uuUnE0t0JQnEjqQHVvfX4RSsSvuZFJN2ewibtLaQqaEhJWlFE1AHomvN/KKrfcs0FHBJVwKgadAwixWi51rmrYYSSSRoK5k7uOuUKb3sQlhSDmksTxBAJ9RF6DKrACFrjoIMUT7Qzb1JSo84slz2zHKSXqmh6fsRFTnAsh9yh5ZQz7NWwBSknUOOYz9PaH6i9NxMwHM9Cvi4e8XiAw4kOvLZwhy2+KZPmnEWoDVhpF2nXziseIVXgCTXwsa+bf8AaPO5lpKiTvhenGCcS83nY0d2E8XfoX6ufSOJ00AKURiUEuX30A9xEiLQ6iVDZAfrqH5AxDbQFuoDCFIAb+tLelY5rcGSDzaJptnlKImIPdrS+J3Lk5F4YWC2GRKTaEEqmYlJrqWLHflpB1msksABKQ5oSYnVdyCvCSA+4ZHKF3N/aGQkCUmfdRFlXMWSHUlKE7ziBUo8APU8IryiyjwJj0ztNYh/CTkkjHJAy1GNNR0f1jzueoHMMTrx3w7Qe4zAMluIdeduTMkySg1SqYojcdj94JXZQQ6M57NwB8XrTzhNYSnEy6DIn4xeuzlypUaEHAlgXepyHlXqIX1DrQX2+fmaekHiBna3zEX2dKZKFS2dUtSn5pLH1EM7hnomI7uaWQ5Uls3cU94R3/aFy7TMAwscJqB+JIJqeLx32dWSQpRDuS2TB2p1gDJ0eJ65i5bJWOJPZ0KmzFYUELKsBJJKQQw0bWMn/wCmaEp72ZaMIAclgGYbyYaWO0jEofylvT00MK1WpdtmhONkSllIT/MQWKzvL0H7wFK1UEkNYCUamr2BEnu7szLAIlrIBqVKGbHcNPWG87sMmdIEvvyEBePClLE50dR45NoIV3bfxlTigh1IcFxuPHRq9RFksF8y1zinECk+HRqO3QiIV2DbmOZLILWXiKJn+kkohJRaV92WdJSgl9z8+ENrWJV3yh3aUqoCQycS3WAcRU4yc7qaQzlW8dxaFDaSgFQD5MkKNdwqekeP3n2y7y1hYcy0qo71GrjdnSGj4te1jcCLKtOkci0n7aWWQm0kyFN3hSTKwlPdlQBOZIYkuwyeB7Te3cpFApRoQ+Q+mhZf95pn2uZNS+FRGHPJKQkZ8oCxga1Of0YeFLC7pXxLgyyWHtg6kYg2EMSDnSH1jvqStIxKQ+5R+YjzZUYmJbTKcjEqKzcGekWmdLIWUM2FKQEq2cySwenLhAF4WJJs+IeNKnFd30TCO73IloTUqOW8ksM+cWG1dlrXLCyZSlAhzgwrYckEqAoakaQoV2tiH3Yg1nTiYhwDuoWNc+cG2m7DMSHxEPXJ/IQkua8UspJUBhdlcDkfP3g03m6XM2p5fQgLowbEYDgiMH7mTOwlSQe7SzFziJCsvyuH3Exxf/aBMuTLRKS8rFiEt3bOoVWjnLfuhXMtgUC68RYNVzwzzIf1ja7rVLTtpIKyDhUGLNm2bPwfKICC43/b1kMek2g0q8cZUrJy7fXAQOqeBMmzGClJwBIIepFSxpQD1jmbOCXBYEmoH4R8zD+y3nLlWdCRLJnKStRo4VjYEUqNB0O+Dt0ZC3vj59MWg6a7zYm0VCZLK5cyYMCVOVpRq2idxNOTxZey15Gcu0KIZ0BhucqIisTb0fNIOKqhQcWDvlgB66RaezVrlLUsoDKUE4qUplTLXSBai4pkkfLyQbOADiOJdpxO3+4PJQDkdaRVu1FlxBcwaCWvoTgV6hJ6xNYrxLqSS5QX6g/5HXhHd/n/AONMI0BTzSplJ8iE+cLUQUqi8aqr0GUy85YCEF6uQBwClOfYQJd0/AtKtxry1+Mat74/r619YGxR6BV6bTDdrNPSbLIBkzCSwwrcaUwN6qgCVdiQkYszXoTT0aMuu2BVhZ6qUEHjVJPpLfrBIsp0Lf8AIe0ZwBFxGriwlssuAzVJoQUDV6uxryOUB2+YP4aXhbxYTvBSCPcCEUntHMlhkAAMKMD9GAF3youVFROIqA0dWZeKDMuSBGFntZZRcOC4HPMexiO3WxSsMxCwmjMdcznpuiuSbYXLqqatxO7rE9stIQkv+Bgkb1ZnoB7xJpndCU2BGeJJ3s62LolSyaMCANmrHFm0AWm5lAgrcAvlwLEPk4INOEHXPblKIUghCnUp9A1SX5CJbD2mQqdgMv7JSi6XdgoYVEcWq+8H+YxfdUUkKMCXUU2A3Hnj6xZKudMxSUhSiSau1OD5PoHasejXDZES5ae7bZo7FKgdQtByPGEN2TEhZkzQkzU7IUcljiRUFhnkQz1qWlnUqSoggkGpAWFEsKauAxjN1tRqg2X9vrHqdIISQOZXO3k9P8VwUhP/AFJGnIQmuq0Ll4VlJ7twkqamcOL8tQtC+8ASlKEsAak1cmFV2GbMlKQA6cQ8gXwjy9Y0KOKAVhxYGI1QRUx+kcrvIpnWhSDQJCqjUIy8xCm6r77spIoQXJ10djxcnnE93lK8alnaxKVMBDANRIY7gVQokWsCUtGBwTsqIqmoYvnlSLpSWxW3oP2gzUKkH1vLDfdtAtSVA0mIQp+LEEcqe0A22ZOTMVNSCnENmoyCWJfixPWBysTlJJfDLTgpnUkv5loMsipKVpwq/BOBYH/1LbPiYgLsAFs2scQgNwSOO0Y2ntBaJdjCwoNOC5JAfLAl1bqpU3R4pHdUzHKsWxaJirLKQhBmfaTXQEl0bEoJJpkR8YVWy65qBjmyZiU72LDrX1g1BlQbR6/MRatT3G5Pz3ilmjRMMPsyzUDVprHKrEmrEcK1hjxB3gjQP9pECDaxtCXgtN3KI8J5sY7Rd688C23sc+kcai+sgUm7zqUsgow/gyb0j0q7u2JkKSDixYQlTqo2WEPmXUTwrHnNhsMxcxCGIxqArk5LV849Mm3bLNqJmMpIJoKAvk/DKM7VOFIjSreedX/bkrtU0pSAnvFEAab23B3iKwqM1aZaUhSlKATzMepXj2DsM1SiAUrUH2VEejtC9N1yrLMBTLSFAbKkgOQQxAf8TecVfVqEsASZKIS3MKuXspLsqe8X9pMSHc5JLHwg8WDwg7azxOWgpZaQnkQQcwfIEVqI57Q9qJi0KRR0tibZYjIkKqK7QIqCSNxNTtGB2xnEwUouwUTVmyFOGZgGmoOW8Rzn59oVzbEFmSgEnJ6insIPn2J5feEMcilTMNx5ndCdY2iMho/pDiwWwrlYCMSkaVqmm6rggem6NaoCoBEWpsrEi0XKBSug4U40Leohnct7rkl0JGTKBLOyiRyIFNYVieELcg0OXnvHvDiy93NDoKUrfwrAY89/SK1rbbMLiVS27B47TUi1LxrnBISh67TuTmMg7O53Q2ReQm2afhyCFDoBUdHS36YSW2w2kkihGTJIbLQFoy4iqUsonJKUTQUu1HIYVy1Ihd6asu4EXFuPpDGsb7Te3qREtotBWX8oiSHLRNbbKZcxSDUpJDjXj1ziCNNbWxMs3vmNrsnFFMYwu9dDk/lDWf2lMsgUUCAQa69d8VcrowjJi3gRpAm5hPEsLCXX/wASsAKLFJNCK65F8ucGWRSFOiUkEpzJALPufMwPPlzBLxFYLHZS2ZzHPnC6xTJgWcQwl8Slc+XD2jNtcXvHhgwW9LmXLdQOJ82FRWrj5Qqn2orDKfxZ6Vzp0EXO1TBMS+Mgl6nXT6aK9a0hDoUkkaKBDF+PWGaVW/IzA1F2g2OJq0WlIlkSyBQJbnmPJ4XplkkEGr/VY3ZrDiWBmPrdDeZcewlUgnGzlIOLENW4jd8oJuWni/PzMsu5xcjAjCy24jCZypTJBHeA7bAUDs5LUBzZuEc2q1TJu1KpJyCHz0dZGZ1qYX3faEgATJaVKBqTm2gPGOrfagAO7cJL4gk72yoG/eE/C68D+I94vTk/zCZUhKmGWT7QAB847uGZKloKJigkpUSkk+IUyiCT2fmllywkg5EqT8KQfZ7sUCUzhtNQ4v7QmkVqFdpG6/5kbiWBtaRTSlWNSXAUkgukgKbd0LcwN0RdnrInuMQlrUsvUBhm3iNHZqQfZZxQo40haWbMlQ0o9IZIEtFmlYR3c1GNMwUTjSVYpamS+0ASk5Fm3QMudhUfT/U5lAcGJLFdjCejDmqUpQJqEKJCXIqGWwf8wg20LlyTJZKcKV7QlsV1SUkhOamxE9I5u1ak2qXOV4FAhaSQAtBzSakl+VC3CMtUvu5iiia+JwllBwHOEKUNWzjn6jcn9P0tIQWFoxlJUFzk4jiCUzgp0stKUBCk+ScWTbPGDrFa0sSSCkghQOJXVwlgOEA2G8UoAWqUFL8JUAMR0O0aF+Y5Q3XbpIAKtlxkoV5MMuUJvm2PpLFSJVLz7NlC+8kSyqWrNIZkneGNQd2kAWSwYlt3ZCicjn6iPSbLcPepC0qUEq0Sx6HFkeUDXnZhKWgMXG1tMaZEP19oYWtU29X3lBYYlam2SYCBhXXPZLdf8xGixTFTO7BWkaumlcyH14esWmbegOEBO6tIjnXg6nSAGz47/j5QIFhLboFLu6XIlk9yZrlzMCyFS21ADasdfKFsy/kMApScSnqDmQXBbMFnzh3a74CRVL1AoW0Nato8V2+7FKmB+5wqcsoOCONKHrBFAa2+DvHVzWmXgEyYpRUvaAegTo280gDtDe+JBCdDstmMNUnnQNFeNkXJCXxrCHyAIwncxfV6iALXebLSoEqTR0nhw5QVNNd7g3nFwBmWa3W6RPkpxqTjw4k0BILeXNJpFFtVhWnaUMwD0ORbdFjtVnlIdaDRRJDMXG8PSApU8rSQWYMN9Hdg+Twzpz4Y6ePrBVKYqc8xTOn94xLOzFuGR+t0RybWpBBSWIgifYMCiDkDn7ekCTpWEtGgu0iw4ibh1yY1F8omffofiM/cH1ieZZ7MzoWoU0qTzSYQx0ma2XnAzRH9pI/EkVifNn8x1JvNYlgCcaZjXk7Plxg6xWtMwYZwetRUUH4qcIr9jtOB2qSD58oPsFiUslS1O43gu+YcZbmgNWkoBvj694dKpNovvKZLMwmUFYPzlz/jm8Cw5VZEeEprvGnGAbRYgksDzfSGEqLxF3pNe8FaNEQZ/AkE7SKcS0RqKzo/QxfcDxB7Lcy3jTmY3ac1fX4RGRkY3aaggx+7P6k+xgC+Pu08/gYyMhil5hAVvLO7Fknr7Qy7J/fJ/Uf7FxkZEVfK0vS4ENvXwWj9a/7RFXH3aOZ/uEZGRXTeX9f2k1ORLf2U+7PT4xNeH36eSfjGoyEn/qND9h+kFkac1Rv/AHUxkZHd5c8Qe+fvOg+MMZ3gHJPsYyMjqnCyaPJmkZI5H2EQyPvEf1+wjIyBjv8APWWPMu/YjwzOZ94VdpPv0/pV8IyMg58ggB5jFqc5fIxFN/3P6Y3GR0icW/7vp/8ARUasviH6T8IyMju0hYXN8X9PxiiX1950EZGQbS/1JZuIL/sp5q94lsWvSMjIfbyn53gV7e0mmfeTP1J9oTWnTkIyMi1H+PxAV/LIIwRqMhqIzpEHnx/0/CMjIG8PT4jG0/fKiCbmv9I943GQmvb2jbQJHyh9Y/AIyMidRxBif//Z"/>
          <p:cNvSpPr>
            <a:spLocks noChangeAspect="1" noChangeArrowheads="1"/>
          </p:cNvSpPr>
          <p:nvPr/>
        </p:nvSpPr>
        <p:spPr bwMode="auto">
          <a:xfrm>
            <a:off x="0" y="-808038"/>
            <a:ext cx="2705100" cy="16859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 animBg="1"/>
      <p:bldP spid="16387" grpId="0" uiExpand="1" build="p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EFDBB-2F4C-4AE3-B2A9-4BD49D4D7AFF}" type="slidenum">
              <a:rPr lang="en-US"/>
              <a:pPr/>
              <a:t>34</a:t>
            </a:fld>
            <a:endParaRPr lang="en-US"/>
          </a:p>
        </p:txBody>
      </p:sp>
      <p:pic>
        <p:nvPicPr>
          <p:cNvPr id="17410" name="Picture 2" descr="IBB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676400" y="990601"/>
            <a:ext cx="5791200" cy="484981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3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1985962"/>
            <a:ext cx="4953000" cy="3957638"/>
          </a:xfrm>
          <a:solidFill>
            <a:schemeClr val="bg1">
              <a:alpha val="45000"/>
            </a:schemeClr>
          </a:solidFill>
        </p:spPr>
        <p:txBody>
          <a:bodyPr>
            <a:noAutofit/>
          </a:bodyPr>
          <a:lstStyle/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s-ES" sz="2800" dirty="0"/>
              <a:t>Algunas personas saben armar un presupuesto y hasta se ajustan a él. </a:t>
            </a:r>
            <a:endParaRPr lang="es-ES" sz="2800" dirty="0" smtClean="0"/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s-ES" sz="2800" dirty="0" smtClean="0"/>
              <a:t>Nuestro </a:t>
            </a:r>
            <a:r>
              <a:rPr lang="es-ES" sz="2800" dirty="0"/>
              <a:t>presupuesto revela mucho sobre quiénes somos. </a:t>
            </a:r>
            <a:endParaRPr lang="es-ES" sz="2800" dirty="0" smtClean="0"/>
          </a:p>
          <a:p>
            <a:pPr>
              <a:spcBef>
                <a:spcPts val="0"/>
              </a:spcBef>
              <a:spcAft>
                <a:spcPts val="1800"/>
              </a:spcAft>
            </a:pPr>
            <a:r>
              <a:rPr lang="es-ES" sz="2800" dirty="0" smtClean="0"/>
              <a:t>¿</a:t>
            </a:r>
            <a:r>
              <a:rPr lang="es-ES" sz="2800" dirty="0"/>
              <a:t>Qué lugar ocupa </a:t>
            </a:r>
            <a:r>
              <a:rPr lang="es-ES" sz="2800" dirty="0" smtClean="0"/>
              <a:t>en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4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s-PR" dirty="0" smtClean="0"/>
              <a:t>Aplicación</a:t>
            </a:r>
            <a:r>
              <a:rPr lang="en-US" dirty="0" smtClean="0"/>
              <a:t> para mi </a:t>
            </a:r>
            <a:r>
              <a:rPr lang="es-PR" dirty="0" smtClean="0"/>
              <a:t>vida</a:t>
            </a:r>
            <a:endParaRPr lang="es-PR" dirty="0"/>
          </a:p>
        </p:txBody>
      </p:sp>
      <p:pic>
        <p:nvPicPr>
          <p:cNvPr id="1026" name="Picture 2" descr="http://pixelperfectdigital.com/samples/NzczYzczNWFhODVlMw==/NTFjNzM1YWE4NWUz/photo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860"/>
          <a:stretch/>
        </p:blipFill>
        <p:spPr bwMode="auto">
          <a:xfrm>
            <a:off x="5181600" y="2286001"/>
            <a:ext cx="3611525" cy="2971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63525" y="5257800"/>
            <a:ext cx="82296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/>
              <a:t>nuestros planes el dar y suplir las necesidades de otros? La Biblia nos llama a armar un plan sabio para </a:t>
            </a:r>
            <a:r>
              <a:rPr lang="es-ES" sz="2800" dirty="0" smtClean="0"/>
              <a:t>dar.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6417456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95000"/>
            <a:lumOff val="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52400"/>
            <a:ext cx="9144000" cy="6543675"/>
          </a:xfrm>
          <a:prstGeom prst="rect">
            <a:avLst/>
          </a:prstGeom>
        </p:spPr>
      </p:pic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2925618"/>
            <a:ext cx="8001000" cy="1570182"/>
          </a:xfrm>
          <a:solidFill>
            <a:srgbClr val="FFFFD1">
              <a:alpha val="50000"/>
            </a:srgbClr>
          </a:solidFill>
          <a:ln/>
          <a:effectLst>
            <a:softEdge rad="317500"/>
          </a:effectLst>
        </p:spPr>
        <p:txBody>
          <a:bodyPr anchor="ctr"/>
          <a:lstStyle/>
          <a:p>
            <a:pPr marL="0" indent="0" algn="ctr">
              <a:buNone/>
            </a:pPr>
            <a:r>
              <a:rPr lang="en-US" sz="4800" dirty="0" smtClean="0">
                <a:latin typeface="David" panose="020E0502060401010101" pitchFamily="34" charset="-79"/>
                <a:cs typeface="David" panose="020E0502060401010101" pitchFamily="34" charset="-79"/>
              </a:rPr>
              <a:t>2 </a:t>
            </a:r>
            <a:r>
              <a:rPr lang="en-US" sz="4800" dirty="0" err="1" smtClean="0">
                <a:latin typeface="David" panose="020E0502060401010101" pitchFamily="34" charset="-79"/>
                <a:cs typeface="David" panose="020E0502060401010101" pitchFamily="34" charset="-79"/>
              </a:rPr>
              <a:t>Corintios</a:t>
            </a:r>
            <a:r>
              <a:rPr lang="es-PR" sz="4800" dirty="0" smtClean="0">
                <a:latin typeface="David" panose="020E0502060401010101" pitchFamily="34" charset="-79"/>
                <a:cs typeface="David" panose="020E0502060401010101" pitchFamily="34" charset="-79"/>
              </a:rPr>
              <a:t> 8:10-15; 9:1-5</a:t>
            </a:r>
            <a:endParaRPr lang="es-ES" sz="48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solidFill>
                  <a:schemeClr val="bg1">
                    <a:lumMod val="85000"/>
                  </a:schemeClr>
                </a:solidFill>
              </a:rPr>
              <a:t>Pasaje bíblico</a:t>
            </a:r>
            <a:endParaRPr lang="es-PR" dirty="0">
              <a:solidFill>
                <a:schemeClr val="bg1">
                  <a:lumMod val="85000"/>
                </a:schemeClr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/>
              <a:t>Contexto</a:t>
            </a:r>
            <a:endParaRPr lang="es-P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399" y="2062162"/>
            <a:ext cx="4724401" cy="4643438"/>
          </a:xfrm>
        </p:spPr>
        <p:txBody>
          <a:bodyPr/>
          <a:lstStyle/>
          <a:p>
            <a:r>
              <a:rPr lang="es-ES" dirty="0"/>
              <a:t>Como hemos aprendido en la sesión anterior acerca de 2 Corintios 8, las iglesias de Macedonia habían estado recogiendo una ofrenda para ayudar a suplir las </a:t>
            </a:r>
            <a:r>
              <a:rPr lang="es-ES" dirty="0" smtClean="0"/>
              <a:t>necesidades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6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53000" y="2209800"/>
            <a:ext cx="3719043" cy="3733800"/>
          </a:xfrm>
          <a:prstGeom prst="rect">
            <a:avLst/>
          </a:prstGeom>
        </p:spPr>
      </p:pic>
      <p:sp>
        <p:nvSpPr>
          <p:cNvPr id="6" name="Content Placeholder 2"/>
          <p:cNvSpPr txBox="1">
            <a:spLocks/>
          </p:cNvSpPr>
          <p:nvPr/>
        </p:nvSpPr>
        <p:spPr bwMode="auto">
          <a:xfrm>
            <a:off x="457199" y="5943600"/>
            <a:ext cx="8077201" cy="757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>
              <a:buNone/>
            </a:pPr>
            <a:r>
              <a:rPr lang="es-ES" kern="0" dirty="0" smtClean="0"/>
              <a:t>de los creyentes de Jerusalén.</a:t>
            </a:r>
          </a:p>
        </p:txBody>
      </p:sp>
    </p:spTree>
    <p:extLst>
      <p:ext uri="{BB962C8B-B14F-4D97-AF65-F5344CB8AC3E}">
        <p14:creationId xmlns:p14="http://schemas.microsoft.com/office/powerpoint/2010/main" val="374481782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/>
              <a:t>Contexto</a:t>
            </a:r>
            <a:endParaRPr lang="es-P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399" y="2062162"/>
            <a:ext cx="4724401" cy="4643438"/>
          </a:xfrm>
        </p:spPr>
        <p:txBody>
          <a:bodyPr/>
          <a:lstStyle/>
          <a:p>
            <a:r>
              <a:rPr lang="es-ES" dirty="0" smtClean="0"/>
              <a:t>Pablo llamó </a:t>
            </a:r>
            <a:r>
              <a:rPr lang="es-ES" dirty="0"/>
              <a:t>a dar en proporción a las bendiciones recibidas de Dios. </a:t>
            </a:r>
            <a:endParaRPr lang="es-ES" dirty="0" smtClean="0"/>
          </a:p>
          <a:p>
            <a:r>
              <a:rPr lang="es-ES" dirty="0" smtClean="0"/>
              <a:t>Pablo como ejemplo las </a:t>
            </a:r>
            <a:r>
              <a:rPr lang="es-ES" dirty="0"/>
              <a:t>congregaciones de Macedonia para estimular a </a:t>
            </a:r>
            <a:r>
              <a:rPr lang="es-ES" dirty="0" smtClean="0"/>
              <a:t>los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7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53000" y="2209800"/>
            <a:ext cx="3719043" cy="3733800"/>
          </a:xfrm>
          <a:prstGeom prst="rect">
            <a:avLst/>
          </a:prstGeom>
        </p:spPr>
      </p:pic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0" y="6019800"/>
            <a:ext cx="76962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>
              <a:buNone/>
            </a:pPr>
            <a:r>
              <a:rPr lang="es-ES" kern="0" dirty="0" smtClean="0"/>
              <a:t>    corintios a dar como habían planeado.</a:t>
            </a:r>
          </a:p>
        </p:txBody>
      </p:sp>
    </p:spTree>
    <p:extLst>
      <p:ext uri="{BB962C8B-B14F-4D97-AF65-F5344CB8AC3E}">
        <p14:creationId xmlns:p14="http://schemas.microsoft.com/office/powerpoint/2010/main" val="91198663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52400"/>
            <a:ext cx="9144000" cy="6543675"/>
          </a:xfrm>
          <a:prstGeom prst="rect">
            <a:avLst/>
          </a:prstGeom>
        </p:spPr>
      </p:pic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solidFill>
                  <a:schemeClr val="bg1">
                    <a:lumMod val="85000"/>
                  </a:schemeClr>
                </a:solidFill>
              </a:rPr>
              <a:t>Pasaje bíblico</a:t>
            </a:r>
            <a:endParaRPr lang="es-PR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85800" y="2925618"/>
            <a:ext cx="8001000" cy="1570182"/>
          </a:xfrm>
          <a:prstGeom prst="rect">
            <a:avLst/>
          </a:prstGeom>
          <a:solidFill>
            <a:srgbClr val="FFFFD1">
              <a:alpha val="50000"/>
            </a:srgbClr>
          </a:solidFill>
          <a:ln w="9525">
            <a:noFill/>
            <a:miter lim="800000"/>
            <a:headEnd/>
            <a:tailEnd/>
          </a:ln>
          <a:effectLst>
            <a:softEdge rad="317500"/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4800" dirty="0">
                <a:latin typeface="David" panose="020E0502060401010101" pitchFamily="34" charset="-79"/>
                <a:cs typeface="David" panose="020E0502060401010101" pitchFamily="34" charset="-79"/>
              </a:rPr>
              <a:t>2 </a:t>
            </a:r>
            <a:r>
              <a:rPr lang="en-US" sz="4800" dirty="0" err="1">
                <a:latin typeface="David" panose="020E0502060401010101" pitchFamily="34" charset="-79"/>
                <a:cs typeface="David" panose="020E0502060401010101" pitchFamily="34" charset="-79"/>
              </a:rPr>
              <a:t>Corintios</a:t>
            </a:r>
            <a:r>
              <a:rPr lang="es-PR" sz="4800" dirty="0">
                <a:latin typeface="David" panose="020E0502060401010101" pitchFamily="34" charset="-79"/>
                <a:cs typeface="David" panose="020E0502060401010101" pitchFamily="34" charset="-79"/>
              </a:rPr>
              <a:t> </a:t>
            </a:r>
            <a:r>
              <a:rPr lang="es-PR" sz="4800" dirty="0" smtClean="0">
                <a:latin typeface="David" panose="020E0502060401010101" pitchFamily="34" charset="-79"/>
                <a:cs typeface="David" panose="020E0502060401010101" pitchFamily="34" charset="-79"/>
              </a:rPr>
              <a:t>8:10-11</a:t>
            </a:r>
            <a:endParaRPr lang="es-ES" sz="48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87146829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9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0" y="2288682"/>
            <a:ext cx="8382000" cy="3731118"/>
          </a:xfrm>
        </p:spPr>
        <p:txBody>
          <a:bodyPr/>
          <a:lstStyle/>
          <a:p>
            <a:pPr marL="0" indent="0">
              <a:buNone/>
            </a:pPr>
            <a:r>
              <a:rPr lang="es-ES" dirty="0"/>
              <a:t>“Y en esto doy mi consejo; porque esto os conviene a vosotros, que comenzasteis antes, no sólo a hacerlo, sino también a quererlo, desde el año pasado. Ahora, pues, llevad también a cabo el hacerlo, para que como estuvisteis prontos a querer, así también lo estéis en cumplir conforme a lo que tengáis</a:t>
            </a:r>
            <a:r>
              <a:rPr lang="es-ES" dirty="0" smtClean="0"/>
              <a:t>.”</a:t>
            </a:r>
            <a:endParaRPr lang="es-ES" dirty="0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676400" y="671512"/>
            <a:ext cx="4953000" cy="1004888"/>
          </a:xfrm>
        </p:spPr>
        <p:txBody>
          <a:bodyPr/>
          <a:lstStyle/>
          <a:p>
            <a:r>
              <a:rPr lang="fr-FR" dirty="0" smtClean="0"/>
              <a:t>2 </a:t>
            </a:r>
            <a:r>
              <a:rPr lang="fr-FR" dirty="0" err="1" smtClean="0"/>
              <a:t>Corintios</a:t>
            </a:r>
            <a:r>
              <a:rPr lang="fr-FR" dirty="0" smtClean="0"/>
              <a:t> 8:10-11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81287587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F9C9D"/>
      </a:accent5>
      <a:accent6>
        <a:srgbClr val="9E5E9B"/>
      </a:accent6>
      <a:hlink>
        <a:srgbClr val="58C1BA"/>
      </a:hlink>
      <a:folHlink>
        <a:srgbClr val="9DD0CB"/>
      </a:folHlink>
    </a:clrScheme>
    <a:fontScheme name="Ion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94800</TotalTime>
  <Words>1639</Words>
  <Application>Microsoft Office PowerPoint</Application>
  <PresentationFormat>On-screen Show (4:3)</PresentationFormat>
  <Paragraphs>154</Paragraphs>
  <Slides>34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34</vt:i4>
      </vt:variant>
    </vt:vector>
  </HeadingPairs>
  <TitlesOfParts>
    <vt:vector size="44" baseType="lpstr">
      <vt:lpstr>Arial</vt:lpstr>
      <vt:lpstr>Calibri</vt:lpstr>
      <vt:lpstr>Century Gothic</vt:lpstr>
      <vt:lpstr>David</vt:lpstr>
      <vt:lpstr>Tahoma</vt:lpstr>
      <vt:lpstr>Wingdings</vt:lpstr>
      <vt:lpstr>Wingdings 3</vt:lpstr>
      <vt:lpstr>Blends</vt:lpstr>
      <vt:lpstr>1_Office Theme</vt:lpstr>
      <vt:lpstr>Ion</vt:lpstr>
      <vt:lpstr>PowerPoint Presentation</vt:lpstr>
      <vt:lpstr>PowerPoint Presentation</vt:lpstr>
      <vt:lpstr>El asunto</vt:lpstr>
      <vt:lpstr>Aplicación para mi vida</vt:lpstr>
      <vt:lpstr>Pasaje bíblico</vt:lpstr>
      <vt:lpstr>Contexto</vt:lpstr>
      <vt:lpstr>Contexto</vt:lpstr>
      <vt:lpstr>Pasaje bíblico</vt:lpstr>
      <vt:lpstr>2 Corintios 8:10-11</vt:lpstr>
      <vt:lpstr>2 Corintios 8:10-11</vt:lpstr>
      <vt:lpstr>Pasaje bíblico</vt:lpstr>
      <vt:lpstr>2 Corintios 8:12-15</vt:lpstr>
      <vt:lpstr>2 Corintios 8:12-15</vt:lpstr>
      <vt:lpstr>2 Corintios 8:12-15</vt:lpstr>
      <vt:lpstr>2 Corintios 8:12-15</vt:lpstr>
      <vt:lpstr>2 Corintios 8:12-15</vt:lpstr>
      <vt:lpstr>Pasaje bíblico</vt:lpstr>
      <vt:lpstr>2 Corintios 9:1-5</vt:lpstr>
      <vt:lpstr>2 Corintios 9:1-5</vt:lpstr>
      <vt:lpstr>2 Corintios 9:1-5</vt:lpstr>
      <vt:lpstr>2 Corintios 9:1-5</vt:lpstr>
      <vt:lpstr>2 Corintios 9:1-5</vt:lpstr>
      <vt:lpstr>2 Corintios 9:1-5</vt:lpstr>
      <vt:lpstr>2 Corintios 9:1-5</vt:lpstr>
      <vt:lpstr>2 Corintios 9:1-5</vt:lpstr>
      <vt:lpstr>2 Corintios 9:1-5</vt:lpstr>
      <vt:lpstr>2 Corintios 9:1-5</vt:lpstr>
      <vt:lpstr>2 Corintios 9:1-5</vt:lpstr>
      <vt:lpstr>2 Corintios 9:1-5</vt:lpstr>
      <vt:lpstr>2 Corintios 9:1-5</vt:lpstr>
      <vt:lpstr>2 Corintios 9:1-5</vt:lpstr>
      <vt:lpstr>Recursos</vt:lpstr>
      <vt:lpstr>Próximo Estudio Dominical</vt:lpstr>
      <vt:lpstr>PowerPoint Presentation</vt:lpstr>
    </vt:vector>
  </TitlesOfParts>
  <Company>UIPR-Aguadilla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ponga_a_trabajar_su_dinero_032215.pptx</dc:title>
  <dc:creator>JRIVERA</dc:creator>
  <cp:lastModifiedBy>Tito Ortega</cp:lastModifiedBy>
  <cp:revision>4483</cp:revision>
  <dcterms:created xsi:type="dcterms:W3CDTF">2007-01-24T21:53:34Z</dcterms:created>
  <dcterms:modified xsi:type="dcterms:W3CDTF">2015-03-22T21:16:35Z</dcterms:modified>
</cp:coreProperties>
</file>