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6"/>
  </p:notesMasterIdLst>
  <p:handoutMasterIdLst>
    <p:handoutMasterId r:id="rId37"/>
  </p:handoutMasterIdLst>
  <p:sldIdLst>
    <p:sldId id="794" r:id="rId4"/>
    <p:sldId id="1294" r:id="rId5"/>
    <p:sldId id="804" r:id="rId6"/>
    <p:sldId id="1279" r:id="rId7"/>
    <p:sldId id="287" r:id="rId8"/>
    <p:sldId id="1404" r:id="rId9"/>
    <p:sldId id="1420" r:id="rId10"/>
    <p:sldId id="1421" r:id="rId11"/>
    <p:sldId id="1319" r:id="rId12"/>
    <p:sldId id="1359" r:id="rId13"/>
    <p:sldId id="1410" r:id="rId14"/>
    <p:sldId id="1423" r:id="rId15"/>
    <p:sldId id="1424" r:id="rId16"/>
    <p:sldId id="1425" r:id="rId17"/>
    <p:sldId id="1360" r:id="rId18"/>
    <p:sldId id="1395" r:id="rId19"/>
    <p:sldId id="1422" r:id="rId20"/>
    <p:sldId id="1413" r:id="rId21"/>
    <p:sldId id="1426" r:id="rId22"/>
    <p:sldId id="1427" r:id="rId23"/>
    <p:sldId id="1428" r:id="rId24"/>
    <p:sldId id="1429" r:id="rId25"/>
    <p:sldId id="1430" r:id="rId26"/>
    <p:sldId id="1431" r:id="rId27"/>
    <p:sldId id="1401" r:id="rId28"/>
    <p:sldId id="1402" r:id="rId29"/>
    <p:sldId id="1432" r:id="rId30"/>
    <p:sldId id="1416" r:id="rId31"/>
    <p:sldId id="1433" r:id="rId32"/>
    <p:sldId id="561" r:id="rId33"/>
    <p:sldId id="1133" r:id="rId34"/>
    <p:sldId id="908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27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st-takla.org/Gallery/Bible/Illustrations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654" y="0"/>
            <a:ext cx="8196146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Gocémonos en lo que hacemos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3: </a:t>
            </a:r>
            <a:r>
              <a:rPr lang="en-US" sz="4400" dirty="0" smtClean="0"/>
              <a:t>Para </a:t>
            </a:r>
            <a:r>
              <a:rPr lang="en-US" sz="4400" dirty="0" err="1" smtClean="0"/>
              <a:t>qué</a:t>
            </a:r>
            <a:r>
              <a:rPr lang="en-US" sz="4400" dirty="0" smtClean="0"/>
              <a:t> </a:t>
            </a:r>
            <a:r>
              <a:rPr lang="en-US" sz="4400" dirty="0" err="1" smtClean="0"/>
              <a:t>trabajamos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noProof="0" dirty="0" err="1" smtClean="0">
                <a:latin typeface="+mn-lt"/>
                <a:cs typeface="+mn-cs"/>
              </a:rPr>
              <a:t>marz</a:t>
            </a:r>
            <a:r>
              <a:rPr lang="es-PR" sz="3600" dirty="0" smtClean="0">
                <a:latin typeface="+mn-lt"/>
                <a:cs typeface="+mn-cs"/>
              </a:rPr>
              <a:t>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(1 </a:t>
            </a:r>
            <a:r>
              <a:rPr lang="fr-FR" sz="2800" dirty="0" err="1" smtClean="0"/>
              <a:t>Corintios</a:t>
            </a:r>
            <a:r>
              <a:rPr lang="fr-FR" sz="2800" dirty="0" smtClean="0"/>
              <a:t> 8:1-9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“Asimismo, hermanos, os hacemos saber la gracia de Dios que se ha dado a las iglesias de Macedonia</a:t>
            </a:r>
            <a:r>
              <a:rPr lang="es-ES" dirty="0" smtClean="0"/>
              <a:t>; que </a:t>
            </a:r>
            <a:r>
              <a:rPr lang="es-ES" dirty="0"/>
              <a:t>en grande prueba de tribulación, la abundancia de su gozo y su profunda pobreza abundaron en riquezas de su generosidad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8:1-2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Su situación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8:1–2a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/>
              <a:t>¿Cuál era la situación real que vivían los macedonios? ¿Es semejante a nuestras circunstancias actuales? El texto usa tres frases para describirla</a:t>
            </a:r>
          </a:p>
          <a:p>
            <a:r>
              <a:rPr lang="es-ES" dirty="0"/>
              <a:t>Eran perseguidos, </a:t>
            </a:r>
            <a:r>
              <a:rPr lang="es-ES" dirty="0">
                <a:solidFill>
                  <a:schemeClr val="tx2"/>
                </a:solidFill>
              </a:rPr>
              <a:t>v. 2a</a:t>
            </a:r>
            <a:r>
              <a:rPr lang="es-ES" dirty="0"/>
              <a:t>. </a:t>
            </a:r>
            <a:r>
              <a:rPr lang="es-ES" dirty="0" smtClean="0"/>
              <a:t>Cada </a:t>
            </a:r>
            <a:r>
              <a:rPr lang="es-ES" dirty="0"/>
              <a:t>una de las iglesias había padecido la persecución, pero a estas alturas Pablo puede escribir de su “grande prueba de tribulación</a:t>
            </a:r>
            <a:r>
              <a:rPr lang="es-ES" dirty="0" smtClean="0"/>
              <a:t>”.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8:1-2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8350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Su situación </a:t>
            </a:r>
            <a:r>
              <a:rPr lang="es-ES" dirty="0" smtClean="0"/>
              <a:t>(8:1–2a)</a:t>
            </a:r>
            <a:endParaRPr lang="es-ES" dirty="0"/>
          </a:p>
          <a:p>
            <a:r>
              <a:rPr lang="es-ES" dirty="0" smtClean="0"/>
              <a:t>Estaban </a:t>
            </a:r>
            <a:r>
              <a:rPr lang="es-ES" dirty="0"/>
              <a:t>gozosos, </a:t>
            </a:r>
            <a:r>
              <a:rPr lang="es-ES" dirty="0">
                <a:solidFill>
                  <a:schemeClr val="tx2"/>
                </a:solidFill>
              </a:rPr>
              <a:t>v. 2b</a:t>
            </a:r>
            <a:r>
              <a:rPr lang="es-ES" dirty="0"/>
              <a:t>. En medio de la aflicción, su gozo en </a:t>
            </a:r>
            <a:r>
              <a:rPr lang="es-ES" dirty="0" smtClean="0"/>
              <a:t>Cristo.</a:t>
            </a:r>
            <a:endParaRPr lang="es-ES" dirty="0"/>
          </a:p>
          <a:p>
            <a:r>
              <a:rPr lang="es-ES" dirty="0"/>
              <a:t>Eran pobres</a:t>
            </a:r>
            <a:r>
              <a:rPr lang="es-ES" dirty="0">
                <a:solidFill>
                  <a:schemeClr val="tx2"/>
                </a:solidFill>
              </a:rPr>
              <a:t>, v. 2c</a:t>
            </a:r>
            <a:r>
              <a:rPr lang="es-ES" dirty="0"/>
              <a:t>. No eran solamente pobres, sino profundamente pobres</a:t>
            </a:r>
            <a:r>
              <a:rPr lang="es-ES" dirty="0" smtClean="0"/>
              <a:t>. Habían </a:t>
            </a:r>
            <a:r>
              <a:rPr lang="es-ES" dirty="0"/>
              <a:t>pasado por tres guerras; los romanos se habían apoderado de las minas de oro y plata que había en la región y la carga de impuestos era ya insoportable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8:1-2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3829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Su </a:t>
            </a:r>
            <a:r>
              <a:rPr lang="es-ES" dirty="0"/>
              <a:t>ofrenda </a:t>
            </a:r>
            <a:r>
              <a:rPr lang="es-ES" dirty="0" smtClean="0">
                <a:solidFill>
                  <a:schemeClr val="tx2"/>
                </a:solidFill>
              </a:rPr>
              <a:t>8:2</a:t>
            </a:r>
            <a:endParaRPr lang="es-ES" dirty="0">
              <a:solidFill>
                <a:schemeClr val="tx2"/>
              </a:solidFill>
            </a:endParaRPr>
          </a:p>
          <a:p>
            <a:r>
              <a:rPr lang="es-ES" dirty="0"/>
              <a:t>A pesar de esas circunstancias, los macedonios ofrendaban. </a:t>
            </a:r>
            <a:r>
              <a:rPr lang="es-ES" dirty="0" smtClean="0"/>
              <a:t>Su ofrenda </a:t>
            </a:r>
            <a:r>
              <a:rPr lang="es-ES" dirty="0"/>
              <a:t>tiene también una triple descripción.</a:t>
            </a:r>
          </a:p>
          <a:p>
            <a:r>
              <a:rPr lang="es-ES" dirty="0"/>
              <a:t>Fue generosa, </a:t>
            </a:r>
            <a:r>
              <a:rPr lang="es-ES" dirty="0">
                <a:solidFill>
                  <a:schemeClr val="tx2"/>
                </a:solidFill>
              </a:rPr>
              <a:t>v. 2d</a:t>
            </a:r>
            <a:r>
              <a:rPr lang="es-ES" dirty="0"/>
              <a:t>. “Abundaron en riquezas de su generosidad”. Esta última palabra se vierte “liberalidad” en </a:t>
            </a:r>
            <a:r>
              <a:rPr lang="es-ES" dirty="0">
                <a:solidFill>
                  <a:schemeClr val="tx2"/>
                </a:solidFill>
              </a:rPr>
              <a:t>9:11 </a:t>
            </a:r>
            <a:r>
              <a:rPr lang="es-ES" dirty="0"/>
              <a:t>y </a:t>
            </a:r>
            <a:r>
              <a:rPr lang="es-ES" dirty="0">
                <a:solidFill>
                  <a:schemeClr val="tx2"/>
                </a:solidFill>
              </a:rPr>
              <a:t>13</a:t>
            </a:r>
            <a:r>
              <a:rPr lang="es-ES" dirty="0"/>
              <a:t>. Quiere decir literalmente “con sencillez o simplicidad”.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8:1-2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8319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Su </a:t>
            </a:r>
            <a:r>
              <a:rPr lang="es-ES" dirty="0"/>
              <a:t>ofrenda </a:t>
            </a:r>
            <a:r>
              <a:rPr lang="es-ES" dirty="0" smtClean="0">
                <a:solidFill>
                  <a:schemeClr val="tx2"/>
                </a:solidFill>
              </a:rPr>
              <a:t>8:2</a:t>
            </a:r>
            <a:endParaRPr lang="es-ES" dirty="0">
              <a:solidFill>
                <a:schemeClr val="tx2"/>
              </a:solidFill>
            </a:endParaRPr>
          </a:p>
          <a:p>
            <a:r>
              <a:rPr lang="es-ES" dirty="0" smtClean="0"/>
              <a:t>Esta </a:t>
            </a:r>
            <a:r>
              <a:rPr lang="es-ES" dirty="0"/>
              <a:t>palabra </a:t>
            </a:r>
            <a:r>
              <a:rPr lang="es-ES" dirty="0" smtClean="0"/>
              <a:t>(simplicidad) tiene </a:t>
            </a:r>
            <a:r>
              <a:rPr lang="es-ES" dirty="0"/>
              <a:t>que ver primeramente con la actitud con que daban.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única motivación que poseían era socorrer a los hermanos necesitados. No buscaban alabanza para sí mismos. </a:t>
            </a:r>
            <a:r>
              <a:rPr lang="es-ES" dirty="0" smtClean="0"/>
              <a:t>La </a:t>
            </a:r>
            <a:r>
              <a:rPr lang="es-ES" dirty="0"/>
              <a:t>suma de la contribución era grande comparada con su profunda pobreza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8:1-2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4851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8:3-7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“Pues doy testimonio de que con agrado han dado conforme a sus fuerzas, y aun más allá de sus fuerzas</a:t>
            </a:r>
            <a:r>
              <a:rPr lang="es-ES" dirty="0" smtClean="0"/>
              <a:t>, pidiéndonos </a:t>
            </a:r>
            <a:r>
              <a:rPr lang="es-ES" dirty="0"/>
              <a:t>con muchos ruegos que les concediésemos el privilegio de participar en este servicio para los santos</a:t>
            </a:r>
            <a:r>
              <a:rPr lang="es-ES" dirty="0" smtClean="0"/>
              <a:t>. Y </a:t>
            </a:r>
            <a:r>
              <a:rPr lang="es-ES" dirty="0"/>
              <a:t>no como lo esperábamos, sino que a sí mismos se dieron primeramente al Señor, y luego a nosotros por la voluntad de </a:t>
            </a:r>
            <a:r>
              <a:rPr lang="es-ES" dirty="0" smtClean="0"/>
              <a:t>Dios...”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052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de </a:t>
            </a:r>
            <a:r>
              <a:rPr lang="es-ES" dirty="0"/>
              <a:t>manera que exhortamos a Tito para que tal como comenzó antes, asimismo acabe también entre vosotros esta obra de gracia</a:t>
            </a:r>
            <a:r>
              <a:rPr lang="es-ES" dirty="0" smtClean="0"/>
              <a:t>. Por </a:t>
            </a:r>
            <a:r>
              <a:rPr lang="es-ES" dirty="0"/>
              <a:t>tanto, como en todo abundáis, en fe, en palabra, en ciencia, en toda solicitud, y en vuestro amor para con nosotros, abundad también en esta gracia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2866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Su ofrenda </a:t>
            </a:r>
            <a:r>
              <a:rPr lang="es-ES" dirty="0" smtClean="0">
                <a:solidFill>
                  <a:schemeClr val="tx2"/>
                </a:solidFill>
              </a:rPr>
              <a:t>8:3–4</a:t>
            </a:r>
            <a:endParaRPr lang="es-ES" dirty="0">
              <a:solidFill>
                <a:schemeClr val="tx2"/>
              </a:solidFill>
            </a:endParaRPr>
          </a:p>
          <a:p>
            <a:r>
              <a:rPr lang="es-ES" dirty="0" smtClean="0"/>
              <a:t>Fue </a:t>
            </a:r>
            <a:r>
              <a:rPr lang="es-ES" dirty="0"/>
              <a:t>voluntaria, </a:t>
            </a:r>
            <a:r>
              <a:rPr lang="es-ES" dirty="0">
                <a:solidFill>
                  <a:schemeClr val="tx2"/>
                </a:solidFill>
              </a:rPr>
              <a:t>v. 3a</a:t>
            </a:r>
            <a:r>
              <a:rPr lang="es-ES" dirty="0"/>
              <a:t>. Habían dado “con agrado”. Pablo no tuvo que presionarlos o rogarles para que dieran.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enseñanza es clarísima, nuestras ofrendas han de ser voluntarias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6990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Su ofrenda </a:t>
            </a:r>
            <a:r>
              <a:rPr lang="es-ES" dirty="0" smtClean="0">
                <a:solidFill>
                  <a:schemeClr val="tx2"/>
                </a:solidFill>
              </a:rPr>
              <a:t>8:3–4</a:t>
            </a:r>
            <a:endParaRPr lang="es-ES" dirty="0">
              <a:solidFill>
                <a:schemeClr val="tx2"/>
              </a:solidFill>
            </a:endParaRPr>
          </a:p>
          <a:p>
            <a:r>
              <a:rPr lang="es-ES" dirty="0" smtClean="0"/>
              <a:t>Fue </a:t>
            </a:r>
            <a:r>
              <a:rPr lang="es-ES" dirty="0"/>
              <a:t>sacrificial, </a:t>
            </a:r>
            <a:r>
              <a:rPr lang="es-ES" dirty="0">
                <a:solidFill>
                  <a:schemeClr val="tx2"/>
                </a:solidFill>
              </a:rPr>
              <a:t>v. 3b–4</a:t>
            </a:r>
            <a:r>
              <a:rPr lang="es-ES" dirty="0"/>
              <a:t>. Dieron según sus fuerzas, y más allá de ellas (</a:t>
            </a:r>
            <a:r>
              <a:rPr lang="es-ES" dirty="0">
                <a:solidFill>
                  <a:schemeClr val="tx2"/>
                </a:solidFill>
              </a:rPr>
              <a:t>v. 3b</a:t>
            </a:r>
            <a:r>
              <a:rPr lang="es-ES" dirty="0"/>
              <a:t>). Ofrendaron lo que pudieron dar humanamente hablando, y después dieron lo que no podían dar. Siguiendo el ejemplo de David, no ofrecían al Señor lo que no les costaba nada (</a:t>
            </a:r>
            <a:r>
              <a:rPr lang="es-ES" dirty="0">
                <a:solidFill>
                  <a:schemeClr val="tx2"/>
                </a:solidFill>
              </a:rPr>
              <a:t>2 Samuel 24:24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50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5" t="55557" r="25562" b="3333"/>
          <a:stretch/>
        </p:blipFill>
        <p:spPr>
          <a:xfrm>
            <a:off x="5029200" y="1676400"/>
            <a:ext cx="4114800" cy="3581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257801"/>
            <a:ext cx="9144000" cy="685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b="44444"/>
          <a:stretch/>
        </p:blipFill>
        <p:spPr>
          <a:xfrm>
            <a:off x="0" y="0"/>
            <a:ext cx="5019870" cy="3943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95" r="9586" b="-56"/>
          <a:stretch/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715000"/>
            <a:ext cx="9144000" cy="685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6096000"/>
            <a:ext cx="7010400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5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Su ofrenda </a:t>
            </a:r>
            <a:r>
              <a:rPr lang="es-ES" dirty="0" smtClean="0">
                <a:solidFill>
                  <a:schemeClr val="tx2"/>
                </a:solidFill>
              </a:rPr>
              <a:t>8:3–4</a:t>
            </a:r>
            <a:endParaRPr lang="es-ES" dirty="0">
              <a:solidFill>
                <a:schemeClr val="tx2"/>
              </a:solidFill>
            </a:endParaRPr>
          </a:p>
          <a:p>
            <a:r>
              <a:rPr lang="es-ES" dirty="0" smtClean="0"/>
              <a:t>El </a:t>
            </a:r>
            <a:r>
              <a:rPr lang="es-ES" dirty="0"/>
              <a:t>sacrificio era tal, que Pablo no quería recibir su ofrenda. </a:t>
            </a:r>
            <a:endParaRPr lang="es-ES" dirty="0" smtClean="0"/>
          </a:p>
          <a:p>
            <a:r>
              <a:rPr lang="es-ES" dirty="0" smtClean="0"/>
              <a:t>Tomando </a:t>
            </a:r>
            <a:r>
              <a:rPr lang="es-ES" dirty="0"/>
              <a:t>en cuenta su situación, el apóstol consideraba el sacrificio demasiado grande y se rehusaba a aceptar su donativo; no lo hizo sino hasta después de escuchar sus muchos ruegos.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17992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Su ofrenda </a:t>
            </a:r>
            <a:r>
              <a:rPr lang="es-ES" dirty="0" smtClean="0">
                <a:solidFill>
                  <a:schemeClr val="tx2"/>
                </a:solidFill>
              </a:rPr>
              <a:t>8:3–4</a:t>
            </a:r>
            <a:endParaRPr lang="es-ES" dirty="0">
              <a:solidFill>
                <a:schemeClr val="tx2"/>
              </a:solidFill>
            </a:endParaRPr>
          </a:p>
          <a:p>
            <a:r>
              <a:rPr lang="es-ES" dirty="0" smtClean="0"/>
              <a:t>Consideraban </a:t>
            </a:r>
            <a:r>
              <a:rPr lang="es-ES" dirty="0"/>
              <a:t>que privarse de sus pocos bienes era un privilegio.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esta manera demostraban la comunión que existía entre ellos y los santos necesitados de Judea. </a:t>
            </a:r>
            <a:endParaRPr lang="es-ES" dirty="0" smtClean="0"/>
          </a:p>
          <a:p>
            <a:r>
              <a:rPr lang="es-ES" dirty="0" smtClean="0"/>
              <a:t>Esta </a:t>
            </a:r>
            <a:r>
              <a:rPr lang="es-ES" dirty="0"/>
              <a:t>es una forma correcta de servir a los hermanos desconocidos 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6761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b="1" dirty="0"/>
              <a:t>Su motivación 8:5</a:t>
            </a:r>
          </a:p>
          <a:p>
            <a:r>
              <a:rPr lang="es-ES" dirty="0" smtClean="0"/>
              <a:t>Todo </a:t>
            </a:r>
            <a:r>
              <a:rPr lang="es-ES" dirty="0"/>
              <a:t>surgió de su entrega total al Señor. “A sí mismos se dieron primeramente al Señor”. </a:t>
            </a:r>
            <a:endParaRPr lang="es-ES" dirty="0" smtClean="0"/>
          </a:p>
          <a:p>
            <a:r>
              <a:rPr lang="es-ES" dirty="0" smtClean="0"/>
              <a:t>Se </a:t>
            </a:r>
            <a:r>
              <a:rPr lang="es-ES" dirty="0"/>
              <a:t>dieron cuenta de que la contribución para las necesidades de los santos era parte íntegra de “la voluntad de Dios”.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2550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La exhortación de Pablo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8:6–9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/>
              <a:t>A Tito, </a:t>
            </a:r>
            <a:r>
              <a:rPr lang="es-ES" dirty="0">
                <a:solidFill>
                  <a:schemeClr val="tx2"/>
                </a:solidFill>
              </a:rPr>
              <a:t>v. 6</a:t>
            </a:r>
            <a:r>
              <a:rPr lang="es-ES" dirty="0"/>
              <a:t>. La primera exhortación se dirige a Tito. </a:t>
            </a:r>
            <a:endParaRPr lang="es-ES" dirty="0" smtClean="0"/>
          </a:p>
          <a:p>
            <a:r>
              <a:rPr lang="es-ES" dirty="0" smtClean="0"/>
              <a:t>Durante </a:t>
            </a:r>
            <a:r>
              <a:rPr lang="es-ES" dirty="0"/>
              <a:t>el tiempo que permaneció en Corinto, antes de encontrarse con Pablo en Macedonia (</a:t>
            </a:r>
            <a:r>
              <a:rPr lang="es-ES" dirty="0">
                <a:solidFill>
                  <a:schemeClr val="tx2"/>
                </a:solidFill>
              </a:rPr>
              <a:t>2:12–13; 7:5–6</a:t>
            </a:r>
            <a:r>
              <a:rPr lang="es-ES" dirty="0"/>
              <a:t>), Tito había dedicado parte de su tiempo a recolectar la ofrenda para los santos.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56682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La exhortación de Pablo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8:6-7</a:t>
            </a:r>
            <a:r>
              <a:rPr lang="es-ES" dirty="0" smtClean="0"/>
              <a:t>)</a:t>
            </a:r>
            <a:endParaRPr lang="es-ES" dirty="0"/>
          </a:p>
          <a:p>
            <a:r>
              <a:rPr lang="es-ES" dirty="0" smtClean="0"/>
              <a:t>Ahora</a:t>
            </a:r>
            <a:r>
              <a:rPr lang="es-ES" dirty="0"/>
              <a:t>, el apóstol lo exhorta a regresar a Corinto para terminar de recogerla.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comisionado aceptó la sugerencia y por su propia voluntad (</a:t>
            </a:r>
            <a:r>
              <a:rPr lang="es-ES" dirty="0">
                <a:solidFill>
                  <a:schemeClr val="tx2"/>
                </a:solidFill>
              </a:rPr>
              <a:t>v. 17</a:t>
            </a:r>
            <a:r>
              <a:rPr lang="es-ES" dirty="0"/>
              <a:t>) decidió regresar a concluir el trabajo que había comenzado</a:t>
            </a:r>
            <a:r>
              <a:rPr lang="es-ES" dirty="0" smtClean="0"/>
              <a:t>.</a:t>
            </a:r>
            <a:r>
              <a:rPr lang="es-ES" i="1" dirty="0" smtClean="0"/>
              <a:t> </a:t>
            </a:r>
            <a:r>
              <a:rPr lang="es-ES" dirty="0" smtClean="0"/>
              <a:t>(Lloyd)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8:3-7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332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8:8-9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75055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hablo como quien manda, sino para poner a prueba, por medio de la diligencia de otros, también la sinceridad del amor vuestro. Porque ya conocéis la gracia de nuestro Señor Jesucristo, que por amor a vosotros se hizo pobre, siendo rico, para que vosotros con su pobreza fueseis enriquecidos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8:8-9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5471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Tres </a:t>
            </a:r>
            <a:r>
              <a:rPr lang="es-ES" dirty="0"/>
              <a:t>principios </a:t>
            </a:r>
            <a:r>
              <a:rPr lang="es-ES" dirty="0" smtClean="0"/>
              <a:t>para decidir </a:t>
            </a:r>
            <a:r>
              <a:rPr lang="es-ES" dirty="0"/>
              <a:t>sabiamente en relación con nuestras </a:t>
            </a:r>
            <a:r>
              <a:rPr lang="es-ES" dirty="0" smtClean="0"/>
              <a:t>ofrendas:</a:t>
            </a:r>
          </a:p>
          <a:p>
            <a:pPr marL="858838" lvl="1" indent="-401638">
              <a:buFont typeface="+mj-lt"/>
              <a:buAutoNum type="arabicPeriod"/>
            </a:pPr>
            <a:r>
              <a:rPr lang="es-ES" dirty="0" smtClean="0"/>
              <a:t>Que </a:t>
            </a:r>
            <a:r>
              <a:rPr lang="es-ES" dirty="0"/>
              <a:t>sean abundantes, </a:t>
            </a:r>
            <a:r>
              <a:rPr lang="es-ES" dirty="0">
                <a:solidFill>
                  <a:schemeClr val="tx2"/>
                </a:solidFill>
              </a:rPr>
              <a:t>v. 1</a:t>
            </a:r>
            <a:r>
              <a:rPr lang="es-ES" dirty="0"/>
              <a:t>. Pablo elogia a los corintios porque eran poseedores de una abundancia de dones y de frutos del Espíritu Santo (compare 1 Corintios 1:5–7). Ahora les tocaba ser abundantes en sus ofrendas (“esta gracia</a:t>
            </a:r>
            <a:r>
              <a:rPr lang="es-ES" dirty="0" smtClean="0"/>
              <a:t>”). (Lloyd)</a:t>
            </a:r>
            <a:endParaRPr lang="es-ES" dirty="0"/>
          </a:p>
          <a:p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8:8-9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20220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Tres </a:t>
            </a:r>
            <a:r>
              <a:rPr lang="es-ES" dirty="0"/>
              <a:t>principios </a:t>
            </a:r>
            <a:r>
              <a:rPr lang="es-ES" dirty="0" smtClean="0"/>
              <a:t>para decidir </a:t>
            </a:r>
            <a:r>
              <a:rPr lang="es-ES" dirty="0"/>
              <a:t>sabiamente en relación con nuestras </a:t>
            </a:r>
            <a:r>
              <a:rPr lang="es-ES" dirty="0" smtClean="0"/>
              <a:t>ofrendas:</a:t>
            </a:r>
          </a:p>
          <a:p>
            <a:pPr marL="971550" lvl="1" indent="-514350">
              <a:buFont typeface="+mj-lt"/>
              <a:buAutoNum type="arabicPeriod" startAt="2"/>
            </a:pPr>
            <a:r>
              <a:rPr lang="es-ES" dirty="0" smtClean="0"/>
              <a:t>Que </a:t>
            </a:r>
            <a:r>
              <a:rPr lang="es-ES" dirty="0"/>
              <a:t>sean una manifestación de su amor, </a:t>
            </a:r>
            <a:r>
              <a:rPr lang="es-ES" dirty="0">
                <a:solidFill>
                  <a:schemeClr val="tx2"/>
                </a:solidFill>
              </a:rPr>
              <a:t>v. 8</a:t>
            </a:r>
            <a:r>
              <a:rPr lang="es-ES" dirty="0"/>
              <a:t>. El amor sincero hacia el Señor, hacia Pablo, y a los hermanos necesitados sólo podía expresarse concretamente por medio de las ofrendas; no la cantidad, sino la calidad. El que no ofrenda, no ama. El donativo es la evidencia del amor (</a:t>
            </a:r>
            <a:r>
              <a:rPr lang="es-ES" dirty="0">
                <a:solidFill>
                  <a:schemeClr val="tx2"/>
                </a:solidFill>
              </a:rPr>
              <a:t>v. 24</a:t>
            </a:r>
            <a:r>
              <a:rPr lang="es-ES" dirty="0" smtClean="0"/>
              <a:t>). (Lloyd)</a:t>
            </a:r>
            <a:endParaRPr lang="es-ES" dirty="0"/>
          </a:p>
          <a:p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8:8-9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53469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Tres </a:t>
            </a:r>
            <a:r>
              <a:rPr lang="es-ES" dirty="0"/>
              <a:t>principios </a:t>
            </a:r>
            <a:r>
              <a:rPr lang="es-ES" dirty="0" smtClean="0"/>
              <a:t>para decidir </a:t>
            </a:r>
            <a:r>
              <a:rPr lang="es-ES" dirty="0"/>
              <a:t>sabiamente en relación con nuestras </a:t>
            </a:r>
            <a:r>
              <a:rPr lang="es-ES" dirty="0" smtClean="0"/>
              <a:t>ofrendas:</a:t>
            </a:r>
          </a:p>
          <a:p>
            <a:pPr marL="971550" lvl="1" indent="-514350">
              <a:buFont typeface="+mj-lt"/>
              <a:buAutoNum type="arabicPeriod" startAt="3"/>
            </a:pPr>
            <a:r>
              <a:rPr lang="es-ES" dirty="0" smtClean="0"/>
              <a:t>Que </a:t>
            </a:r>
            <a:r>
              <a:rPr lang="es-ES" dirty="0"/>
              <a:t>sigan el ejemplo de Cristo, </a:t>
            </a:r>
            <a:r>
              <a:rPr lang="es-ES" dirty="0">
                <a:solidFill>
                  <a:schemeClr val="tx2"/>
                </a:solidFill>
              </a:rPr>
              <a:t>v. 9</a:t>
            </a:r>
            <a:r>
              <a:rPr lang="es-ES" dirty="0"/>
              <a:t>. </a:t>
            </a:r>
            <a:r>
              <a:rPr lang="es-ES" dirty="0" smtClean="0"/>
              <a:t>Se </a:t>
            </a:r>
            <a:r>
              <a:rPr lang="es-ES" dirty="0"/>
              <a:t>hizo tan pobre como los macedonios y murió por nosotros en sacrificio por nuestros pecados. Este texto, </a:t>
            </a:r>
            <a:r>
              <a:rPr lang="es-ES" dirty="0">
                <a:solidFill>
                  <a:schemeClr val="tx2"/>
                </a:solidFill>
              </a:rPr>
              <a:t>Juan 1:14</a:t>
            </a:r>
            <a:r>
              <a:rPr lang="es-ES" dirty="0"/>
              <a:t> y </a:t>
            </a:r>
            <a:r>
              <a:rPr lang="es-ES" dirty="0">
                <a:solidFill>
                  <a:schemeClr val="tx2"/>
                </a:solidFill>
              </a:rPr>
              <a:t>Filipenses 2:6–8</a:t>
            </a:r>
            <a:r>
              <a:rPr lang="es-ES" dirty="0"/>
              <a:t>, son los textos claves sobre la doctrina de la encarnación de Cristo. </a:t>
            </a:r>
            <a:r>
              <a:rPr lang="es-ES" dirty="0" smtClean="0"/>
              <a:t>(Lloyd)</a:t>
            </a:r>
            <a:endParaRPr lang="es-ES" dirty="0"/>
          </a:p>
          <a:p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smtClean="0"/>
              <a:t>2 </a:t>
            </a:r>
            <a:r>
              <a:rPr lang="fr-FR" dirty="0" err="1" smtClean="0"/>
              <a:t>Corintios</a:t>
            </a:r>
            <a:r>
              <a:rPr lang="fr-FR" dirty="0" smtClean="0"/>
              <a:t> 8:8-9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19504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Sostenga el Reino de Dios con sus ingresos.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34-45.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 Lloyd, Roberto. Estudios </a:t>
            </a:r>
            <a:r>
              <a:rPr lang="es-ES" sz="1600" dirty="0" err="1"/>
              <a:t>Bı́blicos</a:t>
            </a:r>
            <a:r>
              <a:rPr lang="es-ES" sz="1600" dirty="0"/>
              <a:t> ELA: El ministerio eficaz (2da Corintios).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2005.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876300"/>
            <a:ext cx="8153400" cy="56007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Gocémonos en lo que hacemos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Ponga</a:t>
            </a:r>
            <a:r>
              <a:rPr lang="en-US" sz="4000" cap="small" dirty="0" smtClean="0"/>
              <a:t> a </a:t>
            </a:r>
            <a:r>
              <a:rPr lang="es-PR" sz="4000" cap="small" dirty="0" smtClean="0"/>
              <a:t>trabajar su dinero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22 </a:t>
            </a:r>
            <a:r>
              <a:rPr lang="es-PR" sz="4000" kern="1200" dirty="0"/>
              <a:t>de </a:t>
            </a:r>
            <a:r>
              <a:rPr lang="es-PR" sz="4000" dirty="0" smtClean="0"/>
              <a:t>marzo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(2 Corintios</a:t>
            </a:r>
            <a:r>
              <a:rPr lang="en-US" dirty="0" smtClean="0"/>
              <a:t> 8:10-15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naturaleza virtuosa del ahorro se disipa cuando nos aferramos al dinero y los bienes a expensas de otros.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s-ES" sz="2800" dirty="0" smtClean="0"/>
              <a:t>No </a:t>
            </a:r>
            <a:r>
              <a:rPr lang="es-ES" sz="2800" dirty="0"/>
              <a:t>ganamos dinero solo para tener dinero, ganamos dinero para suplir nuestras necesidades y las de otros.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 8:1-9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/>
              <a:t>Las iglesias de Macedonia habían estado recogiendo una ofrenda para ayudar a suplir las necesidades de los creyentes empobrecidos de Jerusalén. 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2209800"/>
            <a:ext cx="3719043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17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iglesia de Corinto iba a participar en esta ofrenda, pero Pablo tuvo que alentarlos a concretar su donación. Para hacerlo, usó el ejemplo de las iglesias de </a:t>
            </a:r>
            <a:r>
              <a:rPr lang="es-ES" dirty="0" smtClean="0"/>
              <a:t>Macedonia.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2209800"/>
            <a:ext cx="3719043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34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 smtClean="0"/>
              <a:t>Estas </a:t>
            </a:r>
            <a:r>
              <a:rPr lang="es-ES" dirty="0"/>
              <a:t>dieron de su pobreza para desafiar a los corintios a ser excelentes en la gracia de dar.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2209800"/>
            <a:ext cx="3719043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704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2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Corintios</a:t>
            </a: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8:1-2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94630</TotalTime>
  <Words>1465</Words>
  <Application>Microsoft Office PowerPoint</Application>
  <PresentationFormat>On-screen Show (4:3)</PresentationFormat>
  <Paragraphs>134</Paragraphs>
  <Slides>32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Pasaje bíblico</vt:lpstr>
      <vt:lpstr>Contexto</vt:lpstr>
      <vt:lpstr>Contexto</vt:lpstr>
      <vt:lpstr>Contexto</vt:lpstr>
      <vt:lpstr>Pasaje bíblico</vt:lpstr>
      <vt:lpstr>2 Corintios 8:1-2</vt:lpstr>
      <vt:lpstr>2 Corintios 8:1-2</vt:lpstr>
      <vt:lpstr>2 Corintios 8:1-2</vt:lpstr>
      <vt:lpstr>2 Corintios 8:1-2</vt:lpstr>
      <vt:lpstr>2 Corintios 8:1-2</vt:lpstr>
      <vt:lpstr>Pasaje bíblico</vt:lpstr>
      <vt:lpstr>2 Corintios 8:3-7</vt:lpstr>
      <vt:lpstr>2 Corintios 8:3-7</vt:lpstr>
      <vt:lpstr>2 Corintios 8:3-7</vt:lpstr>
      <vt:lpstr>2 Corintios 8:3-7</vt:lpstr>
      <vt:lpstr>2 Corintios 8:3-7</vt:lpstr>
      <vt:lpstr>2 Corintios 8:3-7</vt:lpstr>
      <vt:lpstr>2 Corintios 8:3-7</vt:lpstr>
      <vt:lpstr>2 Corintios 8:3-7</vt:lpstr>
      <vt:lpstr>2 Corintios 8:3-7</vt:lpstr>
      <vt:lpstr>Pasaje bíblico</vt:lpstr>
      <vt:lpstr>2 Corintios 8:8-9</vt:lpstr>
      <vt:lpstr>2 Corintios 8:8-9</vt:lpstr>
      <vt:lpstr>2 Corintios 8:8-9</vt:lpstr>
      <vt:lpstr>2 Corintios 8:8-9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para_que_trabajamos_031515.pptx</dc:title>
  <dc:creator>JRIVERA</dc:creator>
  <cp:lastModifiedBy>Tito Ortega</cp:lastModifiedBy>
  <cp:revision>4472</cp:revision>
  <dcterms:created xsi:type="dcterms:W3CDTF">2007-01-24T21:53:34Z</dcterms:created>
  <dcterms:modified xsi:type="dcterms:W3CDTF">2015-03-22T19:48:05Z</dcterms:modified>
</cp:coreProperties>
</file>