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4"/>
  </p:notesMasterIdLst>
  <p:handoutMasterIdLst>
    <p:handoutMasterId r:id="rId25"/>
  </p:handoutMasterIdLst>
  <p:sldIdLst>
    <p:sldId id="794" r:id="rId3"/>
    <p:sldId id="804" r:id="rId4"/>
    <p:sldId id="1620" r:id="rId5"/>
    <p:sldId id="1663" r:id="rId6"/>
    <p:sldId id="1664" r:id="rId7"/>
    <p:sldId id="1360" r:id="rId8"/>
    <p:sldId id="1359" r:id="rId9"/>
    <p:sldId id="1665" r:id="rId10"/>
    <p:sldId id="1666" r:id="rId11"/>
    <p:sldId id="1668" r:id="rId12"/>
    <p:sldId id="1669" r:id="rId13"/>
    <p:sldId id="1670" r:id="rId14"/>
    <p:sldId id="1671" r:id="rId15"/>
    <p:sldId id="1672" r:id="rId16"/>
    <p:sldId id="1673" r:id="rId17"/>
    <p:sldId id="1674" r:id="rId18"/>
    <p:sldId id="1633" r:id="rId19"/>
    <p:sldId id="1667" r:id="rId20"/>
    <p:sldId id="561" r:id="rId21"/>
    <p:sldId id="1133" r:id="rId22"/>
    <p:sldId id="908" r:id="rId2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0D"/>
    <a:srgbClr val="000000"/>
    <a:srgbClr val="FFFFD1"/>
    <a:srgbClr val="0000CC"/>
    <a:srgbClr val="0000FF"/>
    <a:srgbClr val="A6925A"/>
    <a:srgbClr val="285633"/>
    <a:srgbClr val="CC9900"/>
    <a:srgbClr val="CB7935"/>
    <a:srgbClr val="30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11" d="100"/>
          <a:sy n="111" d="100"/>
        </p:scale>
        <p:origin x="153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12/2/2015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188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21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871759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98758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614471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7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357140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18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286278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4560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://es-noticies.com/wp-content/uploads/2014/09/brain-aging-800x6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838200"/>
            <a:ext cx="7937951" cy="5257800"/>
          </a:xfrm>
          <a:prstGeom prst="rect">
            <a:avLst/>
          </a:prstGeom>
          <a:solidFill>
            <a:srgbClr val="0D0D0D">
              <a:alpha val="80000"/>
            </a:srgb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5400" cap="small" dirty="0" smtClean="0">
                <a:latin typeface="+mj-lt"/>
              </a:rPr>
              <a:t>Sesión</a:t>
            </a:r>
            <a:r>
              <a:rPr lang="en-US" sz="5400" cap="small" dirty="0" smtClean="0">
                <a:latin typeface="+mj-lt"/>
              </a:rPr>
              <a:t> Extra: </a:t>
            </a:r>
            <a:r>
              <a:rPr lang="es-PR" sz="5400" dirty="0" smtClean="0">
                <a:latin typeface="+mj-lt"/>
              </a:rPr>
              <a:t>Ministerio ante las enfermedades mentales</a:t>
            </a:r>
            <a:endParaRPr lang="es-PR" sz="5400" cap="small" dirty="0" smtClean="0">
              <a:latin typeface="+mj-lt"/>
            </a:endParaRP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400" noProof="0" dirty="0" smtClean="0">
                <a:latin typeface="+mj-lt"/>
                <a:cs typeface="+mn-cs"/>
              </a:rPr>
              <a:t>29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4400" dirty="0">
                <a:latin typeface="+mj-lt"/>
              </a:rPr>
              <a:t>noviem</a:t>
            </a:r>
            <a:r>
              <a:rPr lang="es-PR" sz="4400" dirty="0" smtClean="0">
                <a:latin typeface="+mj-lt"/>
                <a:cs typeface="+mn-cs"/>
              </a:rPr>
              <a:t>bre 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2015</a:t>
            </a:r>
            <a:endParaRPr kumimoji="0" lang="es-PR" sz="4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3600" dirty="0" smtClean="0">
                <a:latin typeface="+mj-lt"/>
              </a:rPr>
              <a:t>(</a:t>
            </a:r>
            <a:r>
              <a:rPr lang="en-US" sz="3600" dirty="0" smtClean="0">
                <a:latin typeface="+mj-lt"/>
              </a:rPr>
              <a:t>2 </a:t>
            </a:r>
            <a:r>
              <a:rPr lang="es-PR" sz="3600" dirty="0" smtClean="0">
                <a:latin typeface="+mj-lt"/>
              </a:rPr>
              <a:t>Corintios</a:t>
            </a:r>
            <a:r>
              <a:rPr lang="en-US" sz="3600" dirty="0" smtClean="0">
                <a:latin typeface="+mj-lt"/>
              </a:rPr>
              <a:t> 1</a:t>
            </a:r>
            <a:r>
              <a:rPr lang="fr-FR" sz="3600" dirty="0" smtClean="0">
                <a:latin typeface="+mj-lt"/>
              </a:rPr>
              <a:t>:2-7</a:t>
            </a:r>
            <a:r>
              <a:rPr lang="es-PR" sz="3600" dirty="0" smtClean="0">
                <a:latin typeface="+mj-lt"/>
              </a:rPr>
              <a:t>)</a:t>
            </a:r>
            <a:endParaRPr kumimoji="0" lang="es-PR" sz="3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(i) Pablo </a:t>
            </a:r>
            <a:r>
              <a:rPr lang="es-ES" dirty="0"/>
              <a:t>escribe a los que están pasando pruebas como hombre experimentado en pruebas.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palabra que usa para aflicción es </a:t>
            </a:r>
            <a:r>
              <a:rPr lang="es-ES" i="1" dirty="0" err="1"/>
              <a:t>thlípsis</a:t>
            </a:r>
            <a:r>
              <a:rPr lang="es-ES" i="1" dirty="0"/>
              <a:t>. </a:t>
            </a:r>
            <a:endParaRPr lang="es-ES" i="1" dirty="0" smtClean="0"/>
          </a:p>
          <a:p>
            <a:r>
              <a:rPr lang="es-ES" dirty="0" smtClean="0"/>
              <a:t>En </a:t>
            </a:r>
            <a:r>
              <a:rPr lang="es-ES" dirty="0"/>
              <a:t>griego corriente esta palabra describe siempre la presión física que tiene que soportar una persona.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54078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En </a:t>
            </a:r>
            <a:r>
              <a:rPr lang="es-ES" dirty="0"/>
              <a:t>los primeros años del Cristianismo, los que se hacían cristianos se exponían a toda clase de pruebas. </a:t>
            </a:r>
            <a:endParaRPr lang="es-ES" dirty="0" smtClean="0"/>
          </a:p>
          <a:p>
            <a:r>
              <a:rPr lang="es-ES" dirty="0" smtClean="0"/>
              <a:t>Podría </a:t>
            </a:r>
            <a:r>
              <a:rPr lang="es-ES" dirty="0"/>
              <a:t>sucederles que los abandonaran sus propios familiares, que los rechazaran sus vecinos paganos y que los persiguieran los poderes públicos. </a:t>
            </a:r>
            <a:endParaRPr lang="es-ES" dirty="0" smtClean="0"/>
          </a:p>
          <a:p>
            <a:r>
              <a:rPr lang="es-ES" dirty="0" smtClean="0"/>
              <a:t>Siempre </a:t>
            </a:r>
            <a:r>
              <a:rPr lang="es-ES" dirty="0"/>
              <a:t>es costoso ser cristiano de verdad, porque no hay Cristianismo sin Cruz</a:t>
            </a:r>
            <a:r>
              <a:rPr lang="es-ES" dirty="0" smtClean="0"/>
              <a:t>. 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547643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(</a:t>
            </a:r>
            <a:r>
              <a:rPr lang="es-ES" dirty="0"/>
              <a:t>ii) </a:t>
            </a:r>
            <a:r>
              <a:rPr lang="es-ES" dirty="0" smtClean="0"/>
              <a:t>La </a:t>
            </a:r>
            <a:r>
              <a:rPr lang="es-ES" dirty="0"/>
              <a:t>respuesta a este sufrimiento está en la resistencia. La palabra griega para resistencia o aguante es </a:t>
            </a:r>
            <a:r>
              <a:rPr lang="es-ES" i="1" dirty="0" err="1"/>
              <a:t>hypomonê</a:t>
            </a:r>
            <a:r>
              <a:rPr lang="es-ES" i="1" dirty="0"/>
              <a:t>. </a:t>
            </a:r>
            <a:endParaRPr lang="es-ES" i="1" dirty="0" smtClean="0"/>
          </a:p>
          <a:p>
            <a:r>
              <a:rPr lang="es-ES" i="1" dirty="0" err="1" smtClean="0"/>
              <a:t>Hypomonê</a:t>
            </a:r>
            <a:r>
              <a:rPr lang="es-ES" i="1" dirty="0" smtClean="0"/>
              <a:t> </a:t>
            </a:r>
            <a:r>
              <a:rPr lang="es-ES" dirty="0" smtClean="0"/>
              <a:t>[…] describe </a:t>
            </a:r>
            <a:r>
              <a:rPr lang="es-ES" dirty="0"/>
              <a:t>el espíritu que puede, no solo aceptar el sufrimiento, sino triunfar sobre él. </a:t>
            </a:r>
          </a:p>
          <a:p>
            <a:r>
              <a:rPr lang="es-ES" dirty="0" smtClean="0"/>
              <a:t>Como </a:t>
            </a:r>
            <a:r>
              <a:rPr lang="es-ES" dirty="0"/>
              <a:t>la plata sale del fuego más pura, así el cristiano surge más real y fuerte de los días aciagos.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5378399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(</a:t>
            </a:r>
            <a:r>
              <a:rPr lang="es-ES" dirty="0"/>
              <a:t>iii) </a:t>
            </a:r>
            <a:r>
              <a:rPr lang="es-ES" dirty="0" smtClean="0"/>
              <a:t>Entre </a:t>
            </a:r>
            <a:r>
              <a:rPr lang="es-ES" dirty="0"/>
              <a:t>los versículos 3 y 7, el nombre </a:t>
            </a:r>
            <a:r>
              <a:rPr lang="es-ES" i="1" dirty="0"/>
              <a:t>confortación </a:t>
            </a:r>
            <a:r>
              <a:rPr lang="es-ES" dirty="0"/>
              <a:t>o el verbo </a:t>
            </a:r>
            <a:r>
              <a:rPr lang="es-ES" i="1" dirty="0"/>
              <a:t>confortar </a:t>
            </a:r>
            <a:r>
              <a:rPr lang="es-ES" dirty="0"/>
              <a:t>aparecen no menos que 9 veces.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palabra </a:t>
            </a:r>
            <a:r>
              <a:rPr lang="es-ES" dirty="0" smtClean="0"/>
              <a:t>[</a:t>
            </a:r>
            <a:r>
              <a:rPr lang="es-ES" i="1" dirty="0" smtClean="0"/>
              <a:t>confortación</a:t>
            </a:r>
            <a:r>
              <a:rPr lang="es-ES" dirty="0" smtClean="0"/>
              <a:t>] es </a:t>
            </a:r>
            <a:r>
              <a:rPr lang="es-ES" dirty="0"/>
              <a:t>fiel a su etimología: deriva de la raíz latina </a:t>
            </a:r>
            <a:r>
              <a:rPr lang="es-ES" i="1" dirty="0" err="1"/>
              <a:t>fortis</a:t>
            </a:r>
            <a:r>
              <a:rPr lang="es-ES" i="1" dirty="0"/>
              <a:t>, </a:t>
            </a:r>
            <a:r>
              <a:rPr lang="es-ES" dirty="0"/>
              <a:t>que quiere decir valeroso.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confortación cristiana es la que infunde valor, y le permite a una persona resistir o asumir lo que sea. </a:t>
            </a:r>
            <a:r>
              <a:rPr lang="es-ES" dirty="0" smtClean="0"/>
              <a:t>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09550959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Hay </a:t>
            </a:r>
            <a:r>
              <a:rPr lang="es-ES" dirty="0"/>
              <a:t>siempre una cierta inspiración en cualquier sufrimiento al que le conduzca a uno su fe; porque tal sufrimiento, como dice Pablo, es lo que nos llega del rebosamiento de los sufrimientos de Cristo. Es una participación en los padecimientos de Cristo. </a:t>
            </a:r>
            <a:endParaRPr lang="es-ES" dirty="0" smtClean="0"/>
          </a:p>
          <a:p>
            <a:r>
              <a:rPr lang="es-ES" dirty="0" smtClean="0"/>
              <a:t>Sufrir </a:t>
            </a:r>
            <a:r>
              <a:rPr lang="es-ES" dirty="0"/>
              <a:t>por Cristo es un privilegio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155766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(</a:t>
            </a:r>
            <a:r>
              <a:rPr lang="es-ES" dirty="0"/>
              <a:t>iv) El resultado supremo de todo esto es que obtenemos la capacidad de confortar a otros que estén pasando pruebas. </a:t>
            </a:r>
            <a:endParaRPr lang="es-ES" dirty="0" smtClean="0"/>
          </a:p>
          <a:p>
            <a:r>
              <a:rPr lang="es-ES" dirty="0" smtClean="0"/>
              <a:t>Pablo </a:t>
            </a:r>
            <a:r>
              <a:rPr lang="es-ES" dirty="0"/>
              <a:t>afirma que las cosas que le han sucedido y la confortación que ha recibido le han capacitado para ser una fuente de confortación para otros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7889412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57400"/>
            <a:ext cx="8382000" cy="3731118"/>
          </a:xfrm>
        </p:spPr>
        <p:txBody>
          <a:bodyPr/>
          <a:lstStyle/>
          <a:p>
            <a:r>
              <a:rPr lang="es-ES" dirty="0" smtClean="0"/>
              <a:t>Se </a:t>
            </a:r>
            <a:r>
              <a:rPr lang="es-ES" dirty="0"/>
              <a:t>nos dice de Jesús: «Porque, en cuanto Él mismo fue tentado y sufrió, puede ayudar a los que están pasando pruebas» (Hebreos 2:18</a:t>
            </a:r>
            <a:r>
              <a:rPr lang="es-ES"/>
              <a:t>). </a:t>
            </a:r>
            <a:endParaRPr lang="es-ES" smtClean="0"/>
          </a:p>
          <a:p>
            <a:r>
              <a:rPr lang="es-ES" smtClean="0"/>
              <a:t>Vale </a:t>
            </a:r>
            <a:r>
              <a:rPr lang="es-ES" dirty="0"/>
              <a:t>la pena experimentar el sufrimiento y el dolor si esa experiencia nos capacita para ayudar a otros cuando sean combatidos por las tempestades de la vida</a:t>
            </a:r>
            <a:r>
              <a:rPr lang="es-ES" dirty="0" smtClean="0"/>
              <a:t>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4985119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No es un problema orar por otra persona cuando esta sufre alguna enfermedad, cirugía, cáncer o alguna afección crónica. Pero no solemos mencionar las enfermedades mentales.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186362"/>
            <a:ext cx="8564525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Las enfermedades mentales pueden tomar muchas formas. Se estima que 1 de cada 10 personas sufre de depresión. </a:t>
            </a:r>
            <a:endParaRPr lang="es-ES" sz="2800" kern="0" dirty="0"/>
          </a:p>
        </p:txBody>
      </p:sp>
    </p:spTree>
    <p:extLst>
      <p:ext uri="{BB962C8B-B14F-4D97-AF65-F5344CB8AC3E}">
        <p14:creationId xmlns:p14="http://schemas.microsoft.com/office/powerpoint/2010/main" val="203972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133600"/>
            <a:ext cx="5029200" cy="3276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Las </a:t>
            </a:r>
            <a:r>
              <a:rPr lang="es-ES" sz="2800" dirty="0"/>
              <a:t>personas que sufren enfermedades mentales están a nuestro alrededor, y también en la iglesia. No debemos pasar por alto esta situación ni mirar para otro lado. </a:t>
            </a:r>
            <a:endParaRPr lang="es-ES" sz="2800" kern="0" dirty="0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181600" y="2133600"/>
            <a:ext cx="3611525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228599" y="5186362"/>
            <a:ext cx="8564525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La Biblia nos orienta sobre cómo ayudar a los que sufren.</a:t>
            </a:r>
            <a:endParaRPr lang="es-ES" sz="2800" kern="0" dirty="0"/>
          </a:p>
        </p:txBody>
      </p:sp>
    </p:spTree>
    <p:extLst>
      <p:ext uri="{BB962C8B-B14F-4D97-AF65-F5344CB8AC3E}">
        <p14:creationId xmlns:p14="http://schemas.microsoft.com/office/powerpoint/2010/main" val="7241164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2400" dirty="0" smtClean="0"/>
              <a:t>Barclay</a:t>
            </a:r>
            <a:r>
              <a:rPr lang="en-US" sz="2400" dirty="0"/>
              <a:t>, William. </a:t>
            </a:r>
            <a:r>
              <a:rPr lang="en-US" sz="2400" dirty="0" err="1"/>
              <a:t>Comentario</a:t>
            </a:r>
            <a:r>
              <a:rPr lang="en-US" sz="2400" dirty="0"/>
              <a:t> Al Nuevo </a:t>
            </a:r>
            <a:r>
              <a:rPr lang="en-US" sz="2400" dirty="0" err="1"/>
              <a:t>Testamento</a:t>
            </a:r>
            <a:r>
              <a:rPr lang="en-US" sz="2400" dirty="0"/>
              <a:t>. </a:t>
            </a:r>
            <a:r>
              <a:rPr lang="en-US" sz="2400" dirty="0" err="1"/>
              <a:t>Viladecavalls</a:t>
            </a:r>
            <a:r>
              <a:rPr lang="en-US" sz="2400" dirty="0"/>
              <a:t> (Barcelona), </a:t>
            </a:r>
            <a:r>
              <a:rPr lang="en-US" sz="2400" dirty="0" err="1"/>
              <a:t>Espa±a</a:t>
            </a:r>
            <a:r>
              <a:rPr lang="en-US" sz="2400" dirty="0"/>
              <a:t>: Editorial CLIE, 2006. Print</a:t>
            </a:r>
            <a:r>
              <a:rPr lang="en-US" sz="2400" dirty="0" smtClean="0"/>
              <a:t>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2400" dirty="0" smtClean="0"/>
              <a:t>Floyd, </a:t>
            </a:r>
            <a:r>
              <a:rPr lang="es-PR" sz="2400" dirty="0" err="1" smtClean="0"/>
              <a:t>Ronie</a:t>
            </a:r>
            <a:r>
              <a:rPr lang="es-PR" sz="2400" dirty="0" smtClean="0"/>
              <a:t>. </a:t>
            </a:r>
            <a:r>
              <a:rPr lang="es-PR" sz="2400" dirty="0"/>
              <a:t>y</a:t>
            </a:r>
            <a:r>
              <a:rPr lang="es-PR" sz="2400" dirty="0" smtClean="0"/>
              <a:t> David Francis, </a:t>
            </a:r>
            <a:r>
              <a:rPr lang="es-PR" sz="2400" dirty="0"/>
              <a:t>e</a:t>
            </a:r>
            <a:r>
              <a:rPr lang="es-PR" sz="2400" dirty="0" smtClean="0"/>
              <a:t>ds. </a:t>
            </a:r>
            <a:r>
              <a:rPr lang="es-PR" sz="2400" i="1" dirty="0" smtClean="0"/>
              <a:t>Estudios Bíblicos para la Vida para Adultos, </a:t>
            </a:r>
            <a:r>
              <a:rPr lang="es-PR" sz="2400" dirty="0" smtClean="0"/>
              <a:t>Otoño 2015,</a:t>
            </a:r>
            <a:r>
              <a:rPr lang="es-PR" sz="2400" i="1" dirty="0" smtClean="0"/>
              <a:t>  </a:t>
            </a:r>
            <a:r>
              <a:rPr lang="es-PR" sz="2400" dirty="0" smtClean="0"/>
              <a:t>Vol. 2, Núm. 1.</a:t>
            </a:r>
            <a:r>
              <a:rPr lang="es-PR" sz="2400" i="1" dirty="0" smtClean="0"/>
              <a:t>  </a:t>
            </a:r>
            <a:r>
              <a:rPr lang="es-PR" sz="2400" dirty="0" smtClean="0"/>
              <a:t>Nashville, TN: </a:t>
            </a:r>
            <a:r>
              <a:rPr lang="es-PR" sz="2400" dirty="0" err="1" smtClean="0"/>
              <a:t>Lifeway</a:t>
            </a:r>
            <a:r>
              <a:rPr lang="es-PR" sz="2400" dirty="0" smtClean="0"/>
              <a:t> </a:t>
            </a:r>
            <a:r>
              <a:rPr lang="es-PR" sz="2400" dirty="0" err="1" smtClean="0"/>
              <a:t>Church</a:t>
            </a:r>
            <a:r>
              <a:rPr lang="es-PR" sz="2400" dirty="0" smtClean="0"/>
              <a:t> </a:t>
            </a:r>
            <a:r>
              <a:rPr lang="es-PR" sz="2400" dirty="0" err="1" smtClean="0"/>
              <a:t>Resources</a:t>
            </a:r>
            <a:r>
              <a:rPr lang="es-PR" sz="2400" dirty="0" smtClean="0"/>
              <a:t>, 2015. 162-172.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2400" dirty="0" smtClean="0">
                <a:hlinkClick r:id="rId3"/>
              </a:rPr>
              <a:t>http://blog.lifeway.com/eblifewayadultos/</a:t>
            </a:r>
            <a:endParaRPr lang="es-PR" sz="2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2400" dirty="0" smtClean="0">
                <a:hlinkClick r:id="rId4"/>
              </a:rPr>
              <a:t>http</a:t>
            </a:r>
            <a:r>
              <a:rPr lang="es-PR" sz="2400" dirty="0">
                <a:hlinkClick r:id="rId4"/>
              </a:rPr>
              <a:t>://</a:t>
            </a:r>
            <a:r>
              <a:rPr lang="es-PR" sz="2400" dirty="0" smtClean="0">
                <a:hlinkClick r:id="rId4"/>
              </a:rPr>
              <a:t>distantshores.org/resources/illustrations/sweet-publishing</a:t>
            </a:r>
            <a:r>
              <a:rPr lang="es-PR" sz="2400" dirty="0"/>
              <a:t> </a:t>
            </a:r>
            <a:r>
              <a:rPr lang="es-ES" sz="2400" dirty="0" smtClean="0"/>
              <a:t>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2400" dirty="0">
                <a:hlinkClick r:id="rId5"/>
              </a:rPr>
              <a:t>http://</a:t>
            </a:r>
            <a:r>
              <a:rPr lang="en-US" sz="2400" dirty="0" smtClean="0">
                <a:hlinkClick r:id="rId5"/>
              </a:rPr>
              <a:t>st-takla.org/Gallery/Bible/Illustrations.html</a:t>
            </a:r>
            <a:r>
              <a:rPr lang="en-US" sz="2400" dirty="0" smtClean="0"/>
              <a:t> </a:t>
            </a:r>
            <a:r>
              <a:rPr lang="es-ES" sz="2400" dirty="0" smtClean="0">
                <a:latin typeface="+mj-lt"/>
              </a:rPr>
              <a:t>(imágenes bíblicas).</a:t>
            </a:r>
            <a:endParaRPr lang="en-US" sz="2400" dirty="0">
              <a:latin typeface="+mj-lt"/>
            </a:endParaRPr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51054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Los hijos de Dios debemos cuidar a quienes sufren enfermedades mentales.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2.bp.blogspot.com/-9KBlvZbGoOM/Uf25jZ6tYzI/AAAAAAAADOg/bk2saBbPcxY/s1600/Bb-Straight-Narrow-Pat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2"/>
          <a:stretch/>
        </p:blipFill>
        <p:spPr bwMode="auto">
          <a:xfrm>
            <a:off x="0" y="-10886"/>
            <a:ext cx="9144000" cy="6861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38150" y="306388"/>
            <a:ext cx="8267700" cy="571500"/>
          </a:xfr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38150" y="998953"/>
            <a:ext cx="8267700" cy="5706647"/>
          </a:xfrm>
          <a:solidFill>
            <a:srgbClr val="000000">
              <a:alpha val="50196"/>
            </a:srgbClr>
          </a:solidFill>
          <a:ln/>
        </p:spPr>
        <p:txBody>
          <a:bodyPr anchor="ctr">
            <a:noAutofit/>
          </a:bodyPr>
          <a:lstStyle/>
          <a:p>
            <a:pPr marL="166688" lvl="0" indent="0" algn="ctr" fontAlgn="auto">
              <a:spcAft>
                <a:spcPts val="1200"/>
              </a:spcAft>
              <a:buNone/>
              <a:defRPr/>
            </a:pPr>
            <a:r>
              <a:rPr lang="es-PR" sz="4400" dirty="0" smtClean="0"/>
              <a:t>Invierno </a:t>
            </a:r>
            <a:r>
              <a:rPr lang="es-PR" sz="4400" kern="1200" dirty="0" smtClean="0"/>
              <a:t>2015-2016/Tema: Refugio en la tormenta: Salmos sobre el cuidado de Dios</a:t>
            </a:r>
            <a:endParaRPr lang="es-PR" sz="4400" kern="1200" cap="small" dirty="0"/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cap="small" dirty="0" smtClean="0"/>
              <a:t>Sesión 1: Refugio de la presencia de Dios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6 </a:t>
            </a:r>
            <a:r>
              <a:rPr lang="es-PR" sz="4000" kern="1200" dirty="0"/>
              <a:t>de </a:t>
            </a:r>
            <a:r>
              <a:rPr lang="es-PR" sz="4000" dirty="0" smtClean="0"/>
              <a:t>diciembre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2015</a:t>
            </a:r>
            <a:endParaRPr lang="es-PR" sz="2800" kern="1200" dirty="0"/>
          </a:p>
          <a:p>
            <a:pPr marL="401638" indent="-234950" algn="ctr"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401638" indent="-234950" algn="ctr">
              <a:buNone/>
            </a:pPr>
            <a:r>
              <a:rPr lang="es-PR" dirty="0" smtClean="0"/>
              <a:t>(Salmos  </a:t>
            </a:r>
            <a:r>
              <a:rPr lang="en-US" dirty="0" smtClean="0"/>
              <a:t>23:1-6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21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Pablo había pasado un tiempo considerable en Corinto, pero después de su partida se debilitó la comunión en la iglesia. </a:t>
            </a:r>
            <a:endParaRPr lang="es-ES" sz="2800" dirty="0" smtClean="0"/>
          </a:p>
          <a:p>
            <a:r>
              <a:rPr lang="es-ES" sz="2800" dirty="0" smtClean="0"/>
              <a:t>Diferentes </a:t>
            </a:r>
            <a:r>
              <a:rPr lang="es-ES" sz="2800" dirty="0"/>
              <a:t>facciones se alinearon, afirmando seguir a distintos líderes. </a:t>
            </a:r>
            <a:endParaRPr lang="en-US" sz="2800" dirty="0"/>
          </a:p>
        </p:txBody>
      </p:sp>
      <p:pic>
        <p:nvPicPr>
          <p:cNvPr id="1026" name="Picture 2" descr="http://i0.wp.com/www.evangelizafuerte.mx/wp-images/articulos/2015/06/apostol-san-pablo-colash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24196"/>
            <a:ext cx="3276600" cy="43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8608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No </a:t>
            </a:r>
            <a:r>
              <a:rPr lang="es-ES" sz="2800" dirty="0"/>
              <a:t>había quien cuestionara el comportamiento pecaminoso. </a:t>
            </a:r>
            <a:endParaRPr lang="es-ES" sz="2800" dirty="0" smtClean="0"/>
          </a:p>
          <a:p>
            <a:r>
              <a:rPr lang="es-ES" sz="2800" dirty="0" smtClean="0"/>
              <a:t>El </a:t>
            </a:r>
            <a:r>
              <a:rPr lang="es-ES" sz="2800" dirty="0"/>
              <a:t>orgullo, la soberbia y el egoísmo reemplazaban al fruto del Espíritu. </a:t>
            </a:r>
            <a:endParaRPr lang="en-US" sz="2800" dirty="0"/>
          </a:p>
        </p:txBody>
      </p:sp>
      <p:pic>
        <p:nvPicPr>
          <p:cNvPr id="6" name="Picture 2" descr="http://i0.wp.com/www.evangelizafuerte.mx/wp-images/articulos/2015/06/apostol-san-pablo-colash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24196"/>
            <a:ext cx="3276600" cy="43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49143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 err="1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4196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Pablo </a:t>
            </a:r>
            <a:r>
              <a:rPr lang="es-ES" sz="2800" dirty="0"/>
              <a:t>les escribió y los visitó para corregir la situación, pero al principio no consiguió muchas respuestas. </a:t>
            </a:r>
            <a:endParaRPr lang="es-ES" sz="2800" dirty="0" smtClean="0"/>
          </a:p>
          <a:p>
            <a:r>
              <a:rPr lang="es-ES" sz="2800" dirty="0" smtClean="0"/>
              <a:t>Por </a:t>
            </a:r>
            <a:r>
              <a:rPr lang="es-ES" sz="2800" dirty="0"/>
              <a:t>fin, la mayoría de los creyentes se arrepintieron y comenzó la sanidad. </a:t>
            </a:r>
            <a:endParaRPr lang="en-US" sz="2800" dirty="0"/>
          </a:p>
        </p:txBody>
      </p:sp>
      <p:pic>
        <p:nvPicPr>
          <p:cNvPr id="6" name="Picture 2" descr="http://i0.wp.com/www.evangelizafuerte.mx/wp-images/articulos/2015/06/apostol-san-pablo-colash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224196"/>
            <a:ext cx="3276600" cy="43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0681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52400"/>
            <a:ext cx="9144000" cy="6543675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2 Corintios 1:2-7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2499432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“Gracia y paz a vosotros, de Dios nuestro Padre y del Señor Jesucristo. Bendito sea el Dios y Padre de nuestro Señor Jesucristo, Padre de misericordias y Dios de toda consolación</a:t>
            </a:r>
            <a:r>
              <a:rPr lang="es-ES" dirty="0" smtClean="0"/>
              <a:t>, el </a:t>
            </a:r>
            <a:r>
              <a:rPr lang="es-ES" dirty="0"/>
              <a:t>cual nos consuela en todas nuestras tribulaciones, para que podamos también nosotros consolar a los que están en cualquier tribulación, por medio de la consolación con que nosotros somos consolados por Dios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12875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Porque </a:t>
            </a:r>
            <a:r>
              <a:rPr lang="es-ES" dirty="0"/>
              <a:t>de la manera que abundan en nosotros las aflicciones de Cristo, así abunda también por el mismo Cristo nuestra consolación</a:t>
            </a:r>
            <a:r>
              <a:rPr lang="es-ES" dirty="0" smtClean="0"/>
              <a:t>. Pero </a:t>
            </a:r>
            <a:r>
              <a:rPr lang="es-ES" dirty="0"/>
              <a:t>si somos atribulados, es para vuestra consolación y salvación; o si somos consolados, es para vuestra consolación y salvación, la cual se opera en el sufrir las mismas aflicciones que nosotros también padecemos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6602037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8382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“...Y </a:t>
            </a:r>
            <a:r>
              <a:rPr lang="es-ES" dirty="0"/>
              <a:t>nuestra esperanza respecto de vosotros es firme, pues sabemos que así como sois compañeros en las aflicciones, también lo sois en la consolación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676400" y="671512"/>
            <a:ext cx="6019800" cy="1004888"/>
          </a:xfrm>
        </p:spPr>
        <p:txBody>
          <a:bodyPr/>
          <a:lstStyle/>
          <a:p>
            <a:r>
              <a:rPr lang="es-PR" dirty="0" smtClean="0"/>
              <a:t>2 Corintios 1:2-7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72387983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104011</TotalTime>
  <Words>998</Words>
  <Application>Microsoft Office PowerPoint</Application>
  <PresentationFormat>On-screen Show (4:3)</PresentationFormat>
  <Paragraphs>96</Paragraphs>
  <Slides>21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Contexto</vt:lpstr>
      <vt:lpstr>Pasaje bíblico</vt:lpstr>
      <vt:lpstr>2 Corintios 1:2-7</vt:lpstr>
      <vt:lpstr>2 Corintios 1:2-7</vt:lpstr>
      <vt:lpstr>2 Corintios 1:2-7</vt:lpstr>
      <vt:lpstr>2 Corintios 1:2-7</vt:lpstr>
      <vt:lpstr>2 Corintios 1:2-7</vt:lpstr>
      <vt:lpstr>2 Corintios 1:2-7</vt:lpstr>
      <vt:lpstr>2 Corintios 1:2-7</vt:lpstr>
      <vt:lpstr>2 Corintios 1:2-7</vt:lpstr>
      <vt:lpstr>2 Corintios 1:2-7</vt:lpstr>
      <vt:lpstr>2 Corintios 1:2-7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ministerio_ante_las_enfermedades_mentales_112915</dc:title>
  <dc:creator>JRIVERA</dc:creator>
  <cp:lastModifiedBy>Ortega, Tito</cp:lastModifiedBy>
  <cp:revision>4878</cp:revision>
  <cp:lastPrinted>2015-10-04T11:14:08Z</cp:lastPrinted>
  <dcterms:created xsi:type="dcterms:W3CDTF">2007-01-24T21:53:34Z</dcterms:created>
  <dcterms:modified xsi:type="dcterms:W3CDTF">2015-12-02T23:34:27Z</dcterms:modified>
</cp:coreProperties>
</file>