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32"/>
  </p:notesMasterIdLst>
  <p:handoutMasterIdLst>
    <p:handoutMasterId r:id="rId33"/>
  </p:handoutMasterIdLst>
  <p:sldIdLst>
    <p:sldId id="794" r:id="rId4"/>
    <p:sldId id="1294" r:id="rId5"/>
    <p:sldId id="804" r:id="rId6"/>
    <p:sldId id="1532" r:id="rId7"/>
    <p:sldId id="1464" r:id="rId8"/>
    <p:sldId id="1533" r:id="rId9"/>
    <p:sldId id="1534" r:id="rId10"/>
    <p:sldId id="287" r:id="rId11"/>
    <p:sldId id="1360" r:id="rId12"/>
    <p:sldId id="1359" r:id="rId13"/>
    <p:sldId id="1518" r:id="rId14"/>
    <p:sldId id="1538" r:id="rId15"/>
    <p:sldId id="1539" r:id="rId16"/>
    <p:sldId id="1540" r:id="rId17"/>
    <p:sldId id="1541" r:id="rId18"/>
    <p:sldId id="1542" r:id="rId19"/>
    <p:sldId id="1319" r:id="rId20"/>
    <p:sldId id="1499" r:id="rId21"/>
    <p:sldId id="1523" r:id="rId22"/>
    <p:sldId id="1543" r:id="rId23"/>
    <p:sldId id="1535" r:id="rId24"/>
    <p:sldId id="1536" r:id="rId25"/>
    <p:sldId id="1537" r:id="rId26"/>
    <p:sldId id="1544" r:id="rId27"/>
    <p:sldId id="1545" r:id="rId28"/>
    <p:sldId id="561" r:id="rId29"/>
    <p:sldId id="1133" r:id="rId30"/>
    <p:sldId id="908" r:id="rId3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3" d="100"/>
          <a:sy n="113" d="100"/>
        </p:scale>
        <p:origin x="1392"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5/31/2015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21</a:t>
            </a:fld>
            <a:endParaRPr lang="en-US"/>
          </a:p>
        </p:txBody>
      </p:sp>
    </p:spTree>
    <p:extLst>
      <p:ext uri="{BB962C8B-B14F-4D97-AF65-F5344CB8AC3E}">
        <p14:creationId xmlns:p14="http://schemas.microsoft.com/office/powerpoint/2010/main" val="1735419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28</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163325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2879818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737918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7</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475429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379306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8086963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3367546027"/>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188561051"/>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7474621"/>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12398211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95121443"/>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4190645920"/>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891815520"/>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3904402803"/>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58791152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7674312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7775720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7463253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01515721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2480684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002264758"/>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4344142"/>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3644213707"/>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ransition spd="slow">
    <p:fade/>
  </p:transition>
  <p:timing>
    <p:tnLst>
      <p:par>
        <p:cTn id="1" dur="indefinite" restart="never" nodeType="tmRoot"/>
      </p:par>
    </p:tnLst>
  </p:timing>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t-takla.org/Gallery/Bible/Illustration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Primavera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Dé entrada a la esperanza</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n-lt"/>
              </a:rPr>
              <a:t>Sesión</a:t>
            </a:r>
            <a:r>
              <a:rPr lang="en-US" sz="4400" cap="small" dirty="0" smtClean="0">
                <a:latin typeface="+mn-lt"/>
              </a:rPr>
              <a:t> Extra: </a:t>
            </a:r>
            <a:r>
              <a:rPr lang="en-US" sz="4400" dirty="0" smtClean="0">
                <a:latin typeface="+mn-lt"/>
              </a:rPr>
              <a:t>La </a:t>
            </a:r>
            <a:r>
              <a:rPr lang="es-PR" sz="4400" dirty="0" smtClean="0">
                <a:latin typeface="+mn-lt"/>
              </a:rPr>
              <a:t>obra de la creación de Dios</a:t>
            </a:r>
            <a:endParaRPr lang="es-PR" sz="4400" cap="small" dirty="0" smtClean="0">
              <a:latin typeface="+mn-lt"/>
            </a:endParaRPr>
          </a:p>
          <a:p>
            <a:pPr marL="401638" indent="-234950" algn="ctr">
              <a:spcAft>
                <a:spcPts val="600"/>
              </a:spcAft>
              <a:buNone/>
            </a:pPr>
            <a:r>
              <a:rPr lang="es-PR" sz="3600" dirty="0" smtClean="0">
                <a:latin typeface="+mn-lt"/>
                <a:cs typeface="+mn-cs"/>
              </a:rPr>
              <a:t>31</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mayo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n-US" sz="2800" dirty="0" err="1" smtClean="0"/>
              <a:t>Salmo</a:t>
            </a:r>
            <a:r>
              <a:rPr lang="en-US" sz="2800" dirty="0" smtClean="0"/>
              <a:t> </a:t>
            </a:r>
            <a:r>
              <a:rPr lang="fr-FR" sz="2800" dirty="0" smtClean="0"/>
              <a:t>104:1-5, 24-30</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212482"/>
            <a:ext cx="8382000" cy="3731118"/>
          </a:xfrm>
        </p:spPr>
        <p:txBody>
          <a:bodyPr/>
          <a:lstStyle/>
          <a:p>
            <a:pPr marL="0" indent="0">
              <a:buNone/>
            </a:pPr>
            <a:r>
              <a:rPr lang="es-ES" sz="2800" dirty="0"/>
              <a:t>“Bendice, alma mía, a Jehová. Jehová Dios mío, mucho te has engrandecido; Te has vestido de gloria y de magnificencia. El que se cubre de luz como de vestidura, Que extiende los cielos como una cortina, Que establece sus aposentos entre las aguas, El que pone las nubes por su carroza, El que anda sobre las alas del viento; El que hace a los vientos sus mensajeros, Y a las flamas de fuego sus ministros. El fundó la tierra sobre sus cimientos; No será jamás removida</a:t>
            </a:r>
            <a:r>
              <a:rPr lang="es-ES" sz="2800" dirty="0" smtClean="0"/>
              <a:t>.”</a:t>
            </a:r>
            <a:endParaRPr lang="es-ES" sz="2800"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La secuencia del Salmo concuerda con </a:t>
            </a:r>
            <a:r>
              <a:rPr lang="es-ES" dirty="0" smtClean="0">
                <a:solidFill>
                  <a:schemeClr val="tx2"/>
                </a:solidFill>
              </a:rPr>
              <a:t>Génesis </a:t>
            </a:r>
            <a:r>
              <a:rPr lang="es-ES" dirty="0">
                <a:solidFill>
                  <a:schemeClr val="tx2"/>
                </a:solidFill>
              </a:rPr>
              <a:t>1 </a:t>
            </a:r>
            <a:r>
              <a:rPr lang="es-ES" dirty="0"/>
              <a:t>y podemos imaginar al poeta meditando en aquella gran declaración del Creador y su obra para dar rienda suelta a su imaginación</a:t>
            </a:r>
            <a:r>
              <a:rPr lang="es-ES" dirty="0" smtClean="0"/>
              <a:t>. (Carson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3232251575"/>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Una característica interesante en la manera como este Salmo presenta su tema es la alternancia sorpresiva entre las formas “tú” y las formas “él</a:t>
            </a:r>
            <a:r>
              <a:rPr lang="es-ES" dirty="0" smtClean="0"/>
              <a:t>” […] </a:t>
            </a:r>
          </a:p>
          <a:p>
            <a:r>
              <a:rPr lang="es-ES" dirty="0" smtClean="0"/>
              <a:t>No </a:t>
            </a:r>
            <a:r>
              <a:rPr lang="es-ES" dirty="0"/>
              <a:t>parece posible ver aquí evidencias de un canto antifonal. El punto es más bien que el Creador es “él” y “tú”, un Dios observado en sus obras y también conocido personalmente</a:t>
            </a:r>
            <a:r>
              <a:rPr lang="es-ES" dirty="0" smtClean="0"/>
              <a:t>. (Carson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4040463609"/>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Creador y creación: trascendente, que mora en, dominante. </a:t>
            </a:r>
            <a:endParaRPr lang="es-ES" dirty="0" smtClean="0"/>
          </a:p>
          <a:p>
            <a:pPr lvl="1"/>
            <a:r>
              <a:rPr lang="es-ES" dirty="0" smtClean="0"/>
              <a:t>(</a:t>
            </a:r>
            <a:r>
              <a:rPr lang="es-ES" dirty="0" smtClean="0">
                <a:solidFill>
                  <a:schemeClr val="tx2"/>
                </a:solidFill>
              </a:rPr>
              <a:t>v. 1</a:t>
            </a:r>
            <a:r>
              <a:rPr lang="es-ES" dirty="0" smtClean="0"/>
              <a:t>) </a:t>
            </a:r>
            <a:r>
              <a:rPr lang="es-ES" i="1" dirty="0"/>
              <a:t>Bendice </a:t>
            </a:r>
            <a:r>
              <a:rPr lang="es-ES" dirty="0"/>
              <a:t>(ver </a:t>
            </a:r>
            <a:r>
              <a:rPr lang="es-ES" dirty="0">
                <a:solidFill>
                  <a:schemeClr val="tx2"/>
                </a:solidFill>
              </a:rPr>
              <a:t>103:1</a:t>
            </a:r>
            <a:r>
              <a:rPr lang="es-ES" dirty="0"/>
              <a:t>). </a:t>
            </a:r>
            <a:r>
              <a:rPr lang="es-ES" dirty="0" smtClean="0"/>
              <a:t>El </a:t>
            </a:r>
            <a:r>
              <a:rPr lang="es-ES" dirty="0"/>
              <a:t>Creador es trascendente en su grandeza. Si hemos de distinguir entre gloria y esplendor, la primera es su importancia “intrínseca”, la última: su majestad observable. </a:t>
            </a:r>
            <a:r>
              <a:rPr lang="es-ES" dirty="0" smtClean="0"/>
              <a:t>(Carson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3844529293"/>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Creador y creación: trascendente, que mora en, dominante. </a:t>
            </a:r>
            <a:endParaRPr lang="es-ES" dirty="0" smtClean="0"/>
          </a:p>
          <a:p>
            <a:pPr lvl="1"/>
            <a:r>
              <a:rPr lang="es-ES" dirty="0" smtClean="0"/>
              <a:t>(</a:t>
            </a:r>
            <a:r>
              <a:rPr lang="es-ES" dirty="0" smtClean="0">
                <a:solidFill>
                  <a:schemeClr val="tx2"/>
                </a:solidFill>
              </a:rPr>
              <a:t>vv. 2–4</a:t>
            </a:r>
            <a:r>
              <a:rPr lang="es-ES" dirty="0" smtClean="0"/>
              <a:t>) </a:t>
            </a:r>
            <a:r>
              <a:rPr lang="es-ES" dirty="0"/>
              <a:t>El ropaje es siempre una metáfora del carácter y la consagración. Si su vestidura es luz, es porque Dios es luz (</a:t>
            </a:r>
            <a:r>
              <a:rPr lang="es-ES" dirty="0">
                <a:solidFill>
                  <a:schemeClr val="tx2"/>
                </a:solidFill>
              </a:rPr>
              <a:t>1 </a:t>
            </a:r>
            <a:r>
              <a:rPr lang="es-ES" dirty="0" err="1">
                <a:solidFill>
                  <a:schemeClr val="tx2"/>
                </a:solidFill>
              </a:rPr>
              <a:t>Jn</a:t>
            </a:r>
            <a:r>
              <a:rPr lang="es-ES" dirty="0">
                <a:solidFill>
                  <a:schemeClr val="tx2"/>
                </a:solidFill>
              </a:rPr>
              <a:t>. 1:5</a:t>
            </a:r>
            <a:r>
              <a:rPr lang="es-ES" dirty="0"/>
              <a:t>) y el que la dio (</a:t>
            </a:r>
            <a:r>
              <a:rPr lang="es-ES" dirty="0" err="1">
                <a:solidFill>
                  <a:schemeClr val="tx2"/>
                </a:solidFill>
              </a:rPr>
              <a:t>Gén</a:t>
            </a:r>
            <a:r>
              <a:rPr lang="es-ES" dirty="0">
                <a:solidFill>
                  <a:schemeClr val="tx2"/>
                </a:solidFill>
              </a:rPr>
              <a:t>. 1:3; 2 </a:t>
            </a:r>
            <a:r>
              <a:rPr lang="es-ES" dirty="0" err="1">
                <a:solidFill>
                  <a:schemeClr val="tx2"/>
                </a:solidFill>
              </a:rPr>
              <a:t>Cor</a:t>
            </a:r>
            <a:r>
              <a:rPr lang="es-ES" dirty="0">
                <a:solidFill>
                  <a:schemeClr val="tx2"/>
                </a:solidFill>
              </a:rPr>
              <a:t>. 4:6</a:t>
            </a:r>
            <a:r>
              <a:rPr lang="es-ES" dirty="0"/>
              <a:t>). Pero también, desde la figura del Creador envuelto en luz, el Salmo se desplaza desde su trascendencia a su inmanencia. </a:t>
            </a:r>
            <a:r>
              <a:rPr lang="es-ES" dirty="0" smtClean="0"/>
              <a:t>(Carson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14</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354369820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Los </a:t>
            </a:r>
            <a:r>
              <a:rPr lang="es-ES" dirty="0"/>
              <a:t>cielos son su tienda (</a:t>
            </a:r>
            <a:r>
              <a:rPr lang="es-ES" dirty="0">
                <a:solidFill>
                  <a:schemeClr val="tx2"/>
                </a:solidFill>
              </a:rPr>
              <a:t>2</a:t>
            </a:r>
            <a:r>
              <a:rPr lang="es-ES" dirty="0"/>
              <a:t>); lo que </a:t>
            </a:r>
            <a:r>
              <a:rPr lang="es-ES" dirty="0" err="1">
                <a:solidFill>
                  <a:schemeClr val="tx2"/>
                </a:solidFill>
              </a:rPr>
              <a:t>Gén</a:t>
            </a:r>
            <a:r>
              <a:rPr lang="es-ES" dirty="0">
                <a:solidFill>
                  <a:schemeClr val="tx2"/>
                </a:solidFill>
              </a:rPr>
              <a:t>. 1:7 </a:t>
            </a:r>
            <a:r>
              <a:rPr lang="es-ES" dirty="0"/>
              <a:t>llama “las aguas que están sobre la bóveda” son el fundamento sobre el cual se levantan sus altas moradas (</a:t>
            </a:r>
            <a:r>
              <a:rPr lang="es-ES" dirty="0">
                <a:solidFill>
                  <a:schemeClr val="tx2"/>
                </a:solidFill>
              </a:rPr>
              <a:t>3</a:t>
            </a:r>
            <a:r>
              <a:rPr lang="es-ES" dirty="0"/>
              <a:t>), fuera del alcance de la vista. </a:t>
            </a:r>
            <a:endParaRPr lang="es-ES" dirty="0" smtClean="0"/>
          </a:p>
          <a:p>
            <a:r>
              <a:rPr lang="es-ES" dirty="0" smtClean="0"/>
              <a:t>Pero </a:t>
            </a:r>
            <a:r>
              <a:rPr lang="es-ES" dirty="0"/>
              <a:t>es también el Jinete en las nubes sobre nosotros y presente en derredor nuestro en el viento (</a:t>
            </a:r>
            <a:r>
              <a:rPr lang="es-ES" dirty="0">
                <a:solidFill>
                  <a:schemeClr val="tx2"/>
                </a:solidFill>
              </a:rPr>
              <a:t>3</a:t>
            </a:r>
            <a:r>
              <a:rPr lang="es-ES" dirty="0"/>
              <a:t>). </a:t>
            </a:r>
            <a:r>
              <a:rPr lang="es-ES" dirty="0" smtClean="0"/>
              <a:t>(Carson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2273625806"/>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solidFill>
                  <a:schemeClr val="tx2"/>
                </a:solidFill>
              </a:rPr>
              <a:t>5–9 </a:t>
            </a:r>
            <a:r>
              <a:rPr lang="es-ES" dirty="0"/>
              <a:t>Se aplican a las imágenes anteriores del Creador en relación con la creación: él planificó su seguridad, determinó su condición (</a:t>
            </a:r>
            <a:r>
              <a:rPr lang="es-ES" dirty="0" err="1">
                <a:solidFill>
                  <a:schemeClr val="tx2"/>
                </a:solidFill>
              </a:rPr>
              <a:t>Gén</a:t>
            </a:r>
            <a:r>
              <a:rPr lang="es-ES" dirty="0">
                <a:solidFill>
                  <a:schemeClr val="tx2"/>
                </a:solidFill>
              </a:rPr>
              <a:t>. 1:2</a:t>
            </a:r>
            <a:r>
              <a:rPr lang="es-ES" dirty="0"/>
              <a:t>) y, por su sola palabra, la ordenó en su forma predeterminada y duradera</a:t>
            </a:r>
            <a:r>
              <a:rPr lang="es-ES" dirty="0" smtClean="0"/>
              <a:t>. (Carson</a:t>
            </a:r>
            <a:r>
              <a:rPr lang="en-US" dirty="0" smtClean="0"/>
              <a:t>)</a:t>
            </a:r>
          </a:p>
          <a:p>
            <a:pPr lvl="1"/>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104:1-5</a:t>
            </a:r>
            <a:endParaRPr lang="es-PR" dirty="0"/>
          </a:p>
        </p:txBody>
      </p:sp>
    </p:spTree>
    <p:extLst>
      <p:ext uri="{BB962C8B-B14F-4D97-AF65-F5344CB8AC3E}">
        <p14:creationId xmlns:p14="http://schemas.microsoft.com/office/powerpoint/2010/main" val="330270724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Salmo </a:t>
            </a:r>
            <a:r>
              <a:rPr lang="es-PR" sz="4800" dirty="0" smtClean="0">
                <a:latin typeface="David" panose="020E0502060401010101" pitchFamily="34" charset="-79"/>
                <a:cs typeface="David" panose="020E0502060401010101" pitchFamily="34" charset="-79"/>
              </a:rPr>
              <a:t>104:24-26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380999" y="2133600"/>
            <a:ext cx="8566151" cy="3731118"/>
          </a:xfrm>
        </p:spPr>
        <p:txBody>
          <a:bodyPr/>
          <a:lstStyle/>
          <a:p>
            <a:pPr marL="0" indent="0">
              <a:buNone/>
            </a:pPr>
            <a:r>
              <a:rPr lang="es-ES" dirty="0"/>
              <a:t>“¡Cuán innumerables son tus obras, oh Jehová! Hiciste todas ellas con sabiduría; La tierra está llena de tus beneficios. He allí el grande y anchuroso mar, En donde se mueven seres innumerables, Seres pequeños y grandes. Allí andan las naves; Allí este leviatán que hiciste para que jugase en él</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Salmo 104:24-26</a:t>
            </a:r>
            <a:endParaRPr lang="es-PR" dirty="0"/>
          </a:p>
        </p:txBody>
      </p:sp>
    </p:spTree>
    <p:extLst>
      <p:ext uri="{BB962C8B-B14F-4D97-AF65-F5344CB8AC3E}">
        <p14:creationId xmlns:p14="http://schemas.microsoft.com/office/powerpoint/2010/main" val="695056183"/>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Creador y creación: El Creador es Señor de la vida, la muerte y la renovación.</a:t>
            </a:r>
          </a:p>
          <a:p>
            <a:r>
              <a:rPr lang="es-ES" dirty="0"/>
              <a:t>La creación realmente está en incesante actividad, desde el ser marino más pequeño hasta el aterrador monstruo marino, el Leviatán mismo (</a:t>
            </a:r>
            <a:r>
              <a:rPr lang="es-ES" dirty="0">
                <a:solidFill>
                  <a:schemeClr val="tx2"/>
                </a:solidFill>
              </a:rPr>
              <a:t>Job 41:1 </a:t>
            </a:r>
            <a:r>
              <a:rPr lang="es-ES" dirty="0"/>
              <a:t>ss.) y el constante ajetreo de la humanidad. </a:t>
            </a:r>
            <a:r>
              <a:rPr lang="en-US" dirty="0" smtClean="0"/>
              <a:t>(</a:t>
            </a:r>
            <a:r>
              <a:rPr lang="es-ES" dirty="0" smtClean="0"/>
              <a:t>Carson)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19</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104:24-26</a:t>
            </a:r>
            <a:endParaRPr lang="es-PR" dirty="0"/>
          </a:p>
        </p:txBody>
      </p:sp>
    </p:spTree>
    <p:extLst>
      <p:ext uri="{BB962C8B-B14F-4D97-AF65-F5344CB8AC3E}">
        <p14:creationId xmlns:p14="http://schemas.microsoft.com/office/powerpoint/2010/main" val="159142543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4310" t="93333" b="2996"/>
          <a:stretch/>
        </p:blipFill>
        <p:spPr>
          <a:xfrm>
            <a:off x="0" y="3788229"/>
            <a:ext cx="9144000" cy="2155372"/>
          </a:xfrm>
          <a:prstGeom prst="rect">
            <a:avLst/>
          </a:prstGeom>
        </p:spPr>
      </p:pic>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1" y="5904043"/>
            <a:ext cx="9144001" cy="496758"/>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4309" t="93333" r="8772" b="3812"/>
          <a:stretch/>
        </p:blipFill>
        <p:spPr>
          <a:xfrm>
            <a:off x="838200" y="5334000"/>
            <a:ext cx="8305800" cy="646244"/>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44761"/>
          <a:stretch/>
        </p:blipFill>
        <p:spPr>
          <a:xfrm>
            <a:off x="0" y="0"/>
            <a:ext cx="5099538" cy="3788229"/>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14943" t="55556" r="34252" b="4445"/>
          <a:stretch/>
        </p:blipFill>
        <p:spPr>
          <a:xfrm>
            <a:off x="5099538" y="1356429"/>
            <a:ext cx="4044462" cy="4282371"/>
          </a:xfrm>
          <a:prstGeom prst="rect">
            <a:avLst/>
          </a:prstGeom>
        </p:spPr>
      </p:pic>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4310" t="93333" r="22328" b="5036"/>
          <a:stretch/>
        </p:blipFill>
        <p:spPr>
          <a:xfrm>
            <a:off x="0" y="5440713"/>
            <a:ext cx="4251649" cy="30480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96609" r="15666"/>
          <a:stretch/>
        </p:blipFill>
        <p:spPr>
          <a:xfrm>
            <a:off x="3826" y="6400801"/>
            <a:ext cx="8454374" cy="45720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90345" t="93333"/>
          <a:stretch/>
        </p:blipFill>
        <p:spPr>
          <a:xfrm>
            <a:off x="8182202" y="5964901"/>
            <a:ext cx="961798" cy="893099"/>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Pero </a:t>
            </a:r>
            <a:r>
              <a:rPr lang="es-ES" dirty="0"/>
              <a:t>(sépanlo o no) todos dependen del Creador quien provee lo que necesitan, existen sólo por lo que él da, están sujetos a su determinación soberana en cuanto a la hora de su muerte, y la vida misma sobre la tierra sigue porque es su voluntad renovarla</a:t>
            </a:r>
            <a:r>
              <a:rPr lang="es-ES" dirty="0" smtClean="0"/>
              <a:t>. </a:t>
            </a:r>
            <a:r>
              <a:rPr lang="en-US" dirty="0" smtClean="0"/>
              <a:t>(</a:t>
            </a:r>
            <a:r>
              <a:rPr lang="es-ES" dirty="0" smtClean="0"/>
              <a:t>Carson)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104:24-26</a:t>
            </a:r>
            <a:endParaRPr lang="es-PR" dirty="0"/>
          </a:p>
        </p:txBody>
      </p:sp>
    </p:spTree>
    <p:extLst>
      <p:ext uri="{BB962C8B-B14F-4D97-AF65-F5344CB8AC3E}">
        <p14:creationId xmlns:p14="http://schemas.microsoft.com/office/powerpoint/2010/main" val="382364979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5"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Salmo </a:t>
            </a:r>
            <a:r>
              <a:rPr lang="es-PR" sz="4800" dirty="0" smtClean="0">
                <a:latin typeface="David" panose="020E0502060401010101" pitchFamily="34" charset="-79"/>
                <a:cs typeface="David" panose="020E0502060401010101" pitchFamily="34" charset="-79"/>
              </a:rPr>
              <a:t>104:27-30</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380999" y="2133600"/>
            <a:ext cx="8566151" cy="3731118"/>
          </a:xfrm>
        </p:spPr>
        <p:txBody>
          <a:bodyPr/>
          <a:lstStyle/>
          <a:p>
            <a:pPr marL="0" indent="0">
              <a:buNone/>
            </a:pPr>
            <a:r>
              <a:rPr lang="es-ES" dirty="0"/>
              <a:t>“Todos ellos esperan en ti, Para que les des su comida a su tiempo. Les das, recogen; Abres tu mano, se sacian de bien. Escondes tu rostro, se turban; Les quitas el hálito, dejan de ser, Y vuelven al polvo. Envías tu Espíritu, son creados, Y renuevas la faz de la tierra</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Salmo 104:27-30</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a:t>Dios, fuente de la </a:t>
            </a:r>
            <a:r>
              <a:rPr lang="es-ES" dirty="0" smtClean="0"/>
              <a:t>vida</a:t>
            </a:r>
            <a:endParaRPr lang="es-ES" dirty="0"/>
          </a:p>
          <a:p>
            <a:r>
              <a:rPr lang="es-ES" dirty="0"/>
              <a:t>Hasta ahora el salmista ha contemplado la tierra; ahora piensa en el mar y de nuevo exalta al Dios tan grande que hizo esa inmensidad. </a:t>
            </a:r>
            <a:r>
              <a:rPr lang="es-ES" dirty="0" smtClean="0"/>
              <a:t>(Carro)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23</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104:27-30</a:t>
            </a:r>
            <a:endParaRPr lang="es-PR" dirty="0"/>
          </a:p>
        </p:txBody>
      </p:sp>
    </p:spTree>
    <p:extLst>
      <p:ext uri="{BB962C8B-B14F-4D97-AF65-F5344CB8AC3E}">
        <p14:creationId xmlns:p14="http://schemas.microsoft.com/office/powerpoint/2010/main" val="1058986249"/>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Pero </a:t>
            </a:r>
            <a:r>
              <a:rPr lang="es-ES" dirty="0"/>
              <a:t>no sólo la hizo sino también la controla ahora y la sostiene. Si deja de hacerlo (</a:t>
            </a:r>
            <a:r>
              <a:rPr lang="es-ES" dirty="0">
                <a:solidFill>
                  <a:schemeClr val="tx2"/>
                </a:solidFill>
              </a:rPr>
              <a:t>v. 29</a:t>
            </a:r>
            <a:r>
              <a:rPr lang="es-ES" dirty="0"/>
              <a:t>) toda la vida se acaba. </a:t>
            </a:r>
            <a:endParaRPr lang="es-ES" dirty="0" smtClean="0"/>
          </a:p>
          <a:p>
            <a:r>
              <a:rPr lang="es-ES" dirty="0" smtClean="0"/>
              <a:t>Los </a:t>
            </a:r>
            <a:r>
              <a:rPr lang="es-ES" dirty="0">
                <a:solidFill>
                  <a:schemeClr val="tx2"/>
                </a:solidFill>
              </a:rPr>
              <a:t>vv. 28–30 </a:t>
            </a:r>
            <a:r>
              <a:rPr lang="es-ES" dirty="0"/>
              <a:t>muestran estrechos paralelos con el himno egipcio al sol. Si el salmista conocía tal himno o una fuente común, parece que están haciendo polémica contra la adoración pagana al sol. </a:t>
            </a:r>
            <a:r>
              <a:rPr lang="es-ES" dirty="0" smtClean="0"/>
              <a:t>(Carro)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24</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104:27-30</a:t>
            </a:r>
            <a:endParaRPr lang="es-PR" dirty="0"/>
          </a:p>
        </p:txBody>
      </p:sp>
    </p:spTree>
    <p:extLst>
      <p:ext uri="{BB962C8B-B14F-4D97-AF65-F5344CB8AC3E}">
        <p14:creationId xmlns:p14="http://schemas.microsoft.com/office/powerpoint/2010/main" val="2813862911"/>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Dios </a:t>
            </a:r>
            <a:r>
              <a:rPr lang="es-ES" dirty="0"/>
              <a:t>hizo y controla el sol y lo usa para sostener y renovar la vida constantemente</a:t>
            </a:r>
            <a:r>
              <a:rPr lang="es-ES" dirty="0" smtClean="0"/>
              <a:t>. (Carro)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25</a:t>
            </a:fld>
            <a:endParaRPr lang="en-US"/>
          </a:p>
        </p:txBody>
      </p:sp>
      <p:sp>
        <p:nvSpPr>
          <p:cNvPr id="6" name="Rectangle 3"/>
          <p:cNvSpPr>
            <a:spLocks noGrp="1" noChangeArrowheads="1"/>
          </p:cNvSpPr>
          <p:nvPr>
            <p:ph type="title"/>
          </p:nvPr>
        </p:nvSpPr>
        <p:spPr>
          <a:xfrm>
            <a:off x="1676400" y="671512"/>
            <a:ext cx="6019800" cy="1004888"/>
          </a:xfrm>
        </p:spPr>
        <p:txBody>
          <a:bodyPr/>
          <a:lstStyle/>
          <a:p>
            <a:r>
              <a:rPr lang="es-PR" dirty="0" smtClean="0"/>
              <a:t>Salmo 104:27-30</a:t>
            </a:r>
            <a:endParaRPr lang="es-PR" dirty="0"/>
          </a:p>
        </p:txBody>
      </p:sp>
    </p:spTree>
    <p:extLst>
      <p:ext uri="{BB962C8B-B14F-4D97-AF65-F5344CB8AC3E}">
        <p14:creationId xmlns:p14="http://schemas.microsoft.com/office/powerpoint/2010/main" val="3099910331"/>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ES" sz="1600" dirty="0" smtClean="0"/>
              <a:t>Carro</a:t>
            </a:r>
            <a:r>
              <a:rPr lang="es-ES" sz="1600" dirty="0"/>
              <a:t>, Daniel et al. Comentario </a:t>
            </a:r>
            <a:r>
              <a:rPr lang="es-ES" sz="1600" dirty="0" err="1"/>
              <a:t>bı́blico</a:t>
            </a:r>
            <a:r>
              <a:rPr lang="es-ES" sz="1600" dirty="0"/>
              <a:t> mundo hispano: Salmos. 1. ed. El Paso, TX: Editorial Mundo Hispano, 1993. </a:t>
            </a:r>
            <a:r>
              <a:rPr lang="es-ES" sz="1600" dirty="0" err="1"/>
              <a:t>Print</a:t>
            </a:r>
            <a:r>
              <a:rPr lang="es-ES" sz="1600" dirty="0"/>
              <a:t>.</a:t>
            </a:r>
          </a:p>
          <a:p>
            <a:pPr marL="342900" lvl="1" indent="-342900">
              <a:lnSpc>
                <a:spcPct val="90000"/>
              </a:lnSpc>
              <a:spcAft>
                <a:spcPts val="1200"/>
              </a:spcAft>
              <a:buClr>
                <a:schemeClr val="folHlink"/>
              </a:buClr>
              <a:buSzPct val="60000"/>
              <a:buNone/>
            </a:pPr>
            <a:r>
              <a:rPr lang="es-ES" sz="1600" dirty="0" smtClean="0"/>
              <a:t>Carson</a:t>
            </a:r>
            <a:r>
              <a:rPr lang="es-ES" sz="1600" dirty="0"/>
              <a:t>, D.A. et al. Nuevo comentario </a:t>
            </a:r>
            <a:r>
              <a:rPr lang="es-ES" sz="1600" dirty="0" err="1"/>
              <a:t>Bı́blico</a:t>
            </a:r>
            <a:r>
              <a:rPr lang="es-ES" sz="1600" dirty="0"/>
              <a:t>: Siglo veintiuno. </a:t>
            </a:r>
            <a:r>
              <a:rPr lang="es-ES" sz="1600" dirty="0" err="1"/>
              <a:t>electronic</a:t>
            </a:r>
            <a:r>
              <a:rPr lang="es-ES" sz="1600" dirty="0"/>
              <a:t> ed. Miami: Sociedades </a:t>
            </a:r>
            <a:r>
              <a:rPr lang="es-ES" sz="1600" dirty="0" err="1"/>
              <a:t>Bı́blicas</a:t>
            </a:r>
            <a:r>
              <a:rPr lang="es-ES" sz="1600" dirty="0"/>
              <a:t> Unidas, 2000. </a:t>
            </a:r>
            <a:r>
              <a:rPr lang="es-ES" sz="1600" dirty="0" err="1"/>
              <a:t>Print</a:t>
            </a:r>
            <a:r>
              <a:rPr lang="es-ES" sz="1600" dirty="0"/>
              <a:t>.</a:t>
            </a:r>
            <a:endParaRPr lang="en-US" sz="1600" dirty="0"/>
          </a:p>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170-178.</a:t>
            </a:r>
            <a:endParaRPr lang="es-PR" sz="1600" dirty="0"/>
          </a:p>
          <a:p>
            <a:pPr>
              <a:lnSpc>
                <a:spcPct val="90000"/>
              </a:lnSpc>
              <a:spcAft>
                <a:spcPts val="600"/>
              </a:spcAft>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521621"/>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1028700"/>
            <a:ext cx="8153400" cy="5448300"/>
          </a:xfrm>
          <a:solidFill>
            <a:schemeClr val="bg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t>Verano </a:t>
            </a:r>
            <a:r>
              <a:rPr lang="es-PR" sz="4400" kern="1200" dirty="0" smtClean="0"/>
              <a:t>2015/Tema</a:t>
            </a:r>
            <a:r>
              <a:rPr lang="es-PR" sz="4400" dirty="0" smtClean="0"/>
              <a:t>: </a:t>
            </a:r>
            <a:r>
              <a:rPr lang="es-PR" sz="4400" cap="small" dirty="0" smtClean="0"/>
              <a:t>Más que una convicción: exploremos el carácter de Dios</a:t>
            </a:r>
            <a:endParaRPr lang="es-PR" sz="4400" kern="1200" cap="small" dirty="0"/>
          </a:p>
          <a:p>
            <a:pPr marL="401638" indent="-234950" algn="ctr">
              <a:spcAft>
                <a:spcPts val="600"/>
              </a:spcAft>
              <a:buNone/>
            </a:pPr>
            <a:r>
              <a:rPr lang="es-PR" sz="4000" cap="small" dirty="0" smtClean="0"/>
              <a:t>Sesión 1:</a:t>
            </a:r>
            <a:r>
              <a:rPr lang="en-US" sz="4000" cap="small" dirty="0" smtClean="0"/>
              <a:t> </a:t>
            </a:r>
            <a:r>
              <a:rPr lang="es-PR" sz="4000" cap="small" dirty="0" smtClean="0"/>
              <a:t>Dios es santo</a:t>
            </a:r>
          </a:p>
          <a:p>
            <a:pPr marL="401638" indent="-234950" algn="ctr">
              <a:spcAft>
                <a:spcPts val="600"/>
              </a:spcAft>
              <a:buNone/>
            </a:pPr>
            <a:r>
              <a:rPr lang="es-PR" sz="4000" kern="1200" dirty="0" smtClean="0"/>
              <a:t>7 </a:t>
            </a:r>
            <a:r>
              <a:rPr lang="es-PR" sz="4000" kern="1200" dirty="0"/>
              <a:t>de </a:t>
            </a:r>
            <a:r>
              <a:rPr lang="es-PR" sz="4000" dirty="0" smtClean="0"/>
              <a:t>junio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a:t>
            </a:r>
            <a:r>
              <a:rPr lang="en-US" dirty="0" err="1" smtClean="0"/>
              <a:t>Salmos</a:t>
            </a:r>
            <a:r>
              <a:rPr lang="en-US" dirty="0" smtClean="0"/>
              <a:t> 99:1-9</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Todo lo creado es obra del Dios que nos ama.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05000"/>
            <a:ext cx="4953000" cy="3657600"/>
          </a:xfrm>
          <a:solidFill>
            <a:schemeClr val="bg1">
              <a:alpha val="45000"/>
            </a:schemeClr>
          </a:solidFill>
        </p:spPr>
        <p:txBody>
          <a:bodyPr>
            <a:noAutofit/>
          </a:bodyPr>
          <a:lstStyle/>
          <a:p>
            <a:pPr>
              <a:spcBef>
                <a:spcPts val="0"/>
              </a:spcBef>
              <a:spcAft>
                <a:spcPts val="1200"/>
              </a:spcAft>
            </a:pPr>
            <a:r>
              <a:rPr lang="es-ES" sz="2800" dirty="0"/>
              <a:t>Hemos vivido muchos años debatiendo el origen del universo. ¿Sucedió todo esto por casualidad, o el responsable fue un Diseñador Maestro? </a:t>
            </a:r>
            <a:endParaRPr lang="es-ES" sz="2800" dirty="0" smtClean="0"/>
          </a:p>
          <a:p>
            <a:pPr>
              <a:spcBef>
                <a:spcPts val="0"/>
              </a:spcBef>
              <a:spcAft>
                <a:spcPts val="1200"/>
              </a:spcAft>
            </a:pPr>
            <a:r>
              <a:rPr lang="es-ES" sz="2800" dirty="0" smtClean="0"/>
              <a:t>Más </a:t>
            </a:r>
            <a:r>
              <a:rPr lang="es-ES" sz="2800" dirty="0"/>
              <a:t>y más científicos están aceptando la teoría de </a:t>
            </a:r>
            <a:r>
              <a:rPr lang="es-ES" sz="2800" dirty="0" smtClean="0"/>
              <a:t>que</a:t>
            </a:r>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581024" y="5486402"/>
            <a:ext cx="8410576" cy="129539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spcBef>
                <a:spcPts val="0"/>
              </a:spcBef>
              <a:spcAft>
                <a:spcPts val="1200"/>
              </a:spcAft>
              <a:buNone/>
            </a:pPr>
            <a:r>
              <a:rPr lang="es-ES" sz="2800" kern="0" dirty="0" smtClean="0"/>
              <a:t>un Diseñador Inteligente estuvo detrás del universo, aunque no entiendan por completo lo que esto significa. </a:t>
            </a:r>
          </a:p>
        </p:txBody>
      </p:sp>
    </p:spTree>
    <p:extLst>
      <p:ext uri="{BB962C8B-B14F-4D97-AF65-F5344CB8AC3E}">
        <p14:creationId xmlns:p14="http://schemas.microsoft.com/office/powerpoint/2010/main" val="3367001701"/>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1200"/>
            <a:ext cx="4953000" cy="3957638"/>
          </a:xfrm>
          <a:solidFill>
            <a:schemeClr val="bg1">
              <a:alpha val="45000"/>
            </a:schemeClr>
          </a:solidFill>
        </p:spPr>
        <p:txBody>
          <a:bodyPr>
            <a:noAutofit/>
          </a:bodyPr>
          <a:lstStyle/>
          <a:p>
            <a:pPr>
              <a:spcBef>
                <a:spcPts val="0"/>
              </a:spcBef>
              <a:spcAft>
                <a:spcPts val="1200"/>
              </a:spcAft>
            </a:pPr>
            <a:r>
              <a:rPr lang="es-ES" sz="2800" dirty="0" smtClean="0"/>
              <a:t>La </a:t>
            </a:r>
            <a:r>
              <a:rPr lang="es-ES" sz="2800" dirty="0"/>
              <a:t>Biblia nos pinta un cuadro claro del Ser detrás del universo. </a:t>
            </a:r>
            <a:endParaRPr lang="es-ES" sz="2800" dirty="0" smtClean="0"/>
          </a:p>
          <a:p>
            <a:pPr>
              <a:spcBef>
                <a:spcPts val="0"/>
              </a:spcBef>
              <a:spcAft>
                <a:spcPts val="1200"/>
              </a:spcAft>
            </a:pPr>
            <a:r>
              <a:rPr lang="es-ES" sz="2800" dirty="0" smtClean="0"/>
              <a:t>En </a:t>
            </a:r>
            <a:r>
              <a:rPr lang="es-ES" sz="2800" dirty="0"/>
              <a:t>las páginas de las Escrituras descubrimos al Todopoderoso, todo sabio y amoroso Dios creador.</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21956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2133600"/>
            <a:ext cx="4953000" cy="3581400"/>
          </a:xfrm>
          <a:solidFill>
            <a:schemeClr val="bg1">
              <a:alpha val="45000"/>
            </a:schemeClr>
          </a:solidFill>
        </p:spPr>
        <p:txBody>
          <a:bodyPr>
            <a:noAutofit/>
          </a:bodyPr>
          <a:lstStyle/>
          <a:p>
            <a:pPr>
              <a:spcBef>
                <a:spcPts val="0"/>
              </a:spcBef>
              <a:spcAft>
                <a:spcPts val="1200"/>
              </a:spcAft>
            </a:pPr>
            <a:r>
              <a:rPr lang="es-ES" sz="2800" dirty="0"/>
              <a:t>El Salmo 104 comienza y termina con un llamado al mismo salmista para alabar a Dios, lo cual sugiere que tiene una naturaleza muy personal. </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181600" y="2279781"/>
            <a:ext cx="3581400" cy="2978020"/>
          </a:xfrm>
          <a:prstGeom prst="rect">
            <a:avLst/>
          </a:prstGeom>
        </p:spPr>
      </p:pic>
    </p:spTree>
    <p:extLst>
      <p:ext uri="{BB962C8B-B14F-4D97-AF65-F5344CB8AC3E}">
        <p14:creationId xmlns:p14="http://schemas.microsoft.com/office/powerpoint/2010/main" val="208193076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2133600"/>
            <a:ext cx="4953000" cy="3505200"/>
          </a:xfrm>
          <a:solidFill>
            <a:schemeClr val="bg1">
              <a:alpha val="45000"/>
            </a:schemeClr>
          </a:solidFill>
        </p:spPr>
        <p:txBody>
          <a:bodyPr>
            <a:noAutofit/>
          </a:bodyPr>
          <a:lstStyle/>
          <a:p>
            <a:pPr>
              <a:spcBef>
                <a:spcPts val="0"/>
              </a:spcBef>
              <a:spcAft>
                <a:spcPts val="1200"/>
              </a:spcAft>
            </a:pPr>
            <a:r>
              <a:rPr lang="es-ES" sz="2800" dirty="0" smtClean="0"/>
              <a:t>Este </a:t>
            </a:r>
            <a:r>
              <a:rPr lang="es-ES" sz="2800" dirty="0"/>
              <a:t>salmo, al referirse a Dios, cambia una y otra vez de la segunda a la tercera persona, lo cual sugiere que es tanto una canción de alabanza dirigida a Dios como un himno de exhortación dirigido a </a:t>
            </a:r>
            <a:r>
              <a:rPr lang="es-ES" sz="2800" dirty="0" smtClean="0"/>
              <a:t>los</a:t>
            </a:r>
          </a:p>
        </p:txBody>
      </p:sp>
      <p:sp>
        <p:nvSpPr>
          <p:cNvPr id="7" name="Slide Number Placeholder 6"/>
          <p:cNvSpPr>
            <a:spLocks noGrp="1"/>
          </p:cNvSpPr>
          <p:nvPr>
            <p:ph type="sldNum" sz="quarter" idx="12"/>
          </p:nvPr>
        </p:nvSpPr>
        <p:spPr/>
        <p:txBody>
          <a:bodyPr/>
          <a:lstStyle/>
          <a:p>
            <a:fld id="{FF604A86-8852-4C82-8F97-38DAD2559BC5}" type="slidenum">
              <a:rPr lang="en-US"/>
              <a:pPr/>
              <a:t>7</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11123" r="-109"/>
          <a:stretch/>
        </p:blipFill>
        <p:spPr>
          <a:xfrm>
            <a:off x="5181600" y="2286000"/>
            <a:ext cx="3657600" cy="2971801"/>
          </a:xfrm>
          <a:prstGeom prst="rect">
            <a:avLst/>
          </a:prstGeom>
        </p:spPr>
      </p:pic>
      <p:sp>
        <p:nvSpPr>
          <p:cNvPr id="8" name="Rectangle 3"/>
          <p:cNvSpPr txBox="1">
            <a:spLocks noChangeArrowheads="1"/>
          </p:cNvSpPr>
          <p:nvPr/>
        </p:nvSpPr>
        <p:spPr bwMode="auto">
          <a:xfrm>
            <a:off x="609600" y="5562600"/>
            <a:ext cx="8077200" cy="1138237"/>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spcBef>
                <a:spcPts val="0"/>
              </a:spcBef>
              <a:spcAft>
                <a:spcPts val="1200"/>
              </a:spcAft>
              <a:buNone/>
            </a:pPr>
            <a:r>
              <a:rPr lang="es-ES" sz="2800" kern="0" dirty="0" smtClean="0"/>
              <a:t>adoradores. El Salmo reconoce con entusiasmo a Dios como el Creador y Sustentador del mundo.</a:t>
            </a:r>
          </a:p>
        </p:txBody>
      </p:sp>
      <p:pic>
        <p:nvPicPr>
          <p:cNvPr id="3" name="Picture 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181601" y="2286002"/>
            <a:ext cx="3657600" cy="2971799"/>
          </a:xfrm>
          <a:prstGeom prst="rect">
            <a:avLst/>
          </a:prstGeom>
        </p:spPr>
      </p:pic>
    </p:spTree>
    <p:extLst>
      <p:ext uri="{BB962C8B-B14F-4D97-AF65-F5344CB8AC3E}">
        <p14:creationId xmlns:p14="http://schemas.microsoft.com/office/powerpoint/2010/main" val="365549784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Salmo 104:1-5, 24-30</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Salmo </a:t>
            </a:r>
            <a:r>
              <a:rPr lang="es-PR" sz="4800" dirty="0" smtClean="0">
                <a:latin typeface="David" panose="020E0502060401010101" pitchFamily="34" charset="-79"/>
                <a:cs typeface="David" panose="020E0502060401010101" pitchFamily="34" charset="-79"/>
              </a:rPr>
              <a:t>104:1-5</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101359</TotalTime>
  <Words>1294</Words>
  <Application>Microsoft Office PowerPoint</Application>
  <PresentationFormat>On-screen Show (4:3)</PresentationFormat>
  <Paragraphs>110</Paragraphs>
  <Slides>28</Slides>
  <Notes>12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28</vt:i4>
      </vt:variant>
    </vt:vector>
  </HeadingPairs>
  <TitlesOfParts>
    <vt:vector size="38" baseType="lpstr">
      <vt:lpstr>Arial</vt:lpstr>
      <vt:lpstr>Calibri</vt:lpstr>
      <vt:lpstr>Century Gothic</vt:lpstr>
      <vt:lpstr>David</vt:lpstr>
      <vt:lpstr>Tahoma</vt:lpstr>
      <vt:lpstr>Wingdings</vt:lpstr>
      <vt:lpstr>Wingdings 3</vt:lpstr>
      <vt:lpstr>Blends</vt:lpstr>
      <vt:lpstr>1_Office Theme</vt:lpstr>
      <vt:lpstr>Ion</vt:lpstr>
      <vt:lpstr>PowerPoint Presentation</vt:lpstr>
      <vt:lpstr>PowerPoint Presentation</vt:lpstr>
      <vt:lpstr>El asunto</vt:lpstr>
      <vt:lpstr>Aplicación para mi vida</vt:lpstr>
      <vt:lpstr>Aplicación para mi vida</vt:lpstr>
      <vt:lpstr>Contexto</vt:lpstr>
      <vt:lpstr>Contexto</vt:lpstr>
      <vt:lpstr>Pasaje bíblico</vt:lpstr>
      <vt:lpstr>Pasaje bíblico</vt:lpstr>
      <vt:lpstr>Salmo 104:1-5</vt:lpstr>
      <vt:lpstr>Salmo 104:1-5</vt:lpstr>
      <vt:lpstr>Salmo 104:1-5</vt:lpstr>
      <vt:lpstr>Salmo 104:1-5</vt:lpstr>
      <vt:lpstr>Salmo 104:1-5</vt:lpstr>
      <vt:lpstr>Salmo 104:1-5</vt:lpstr>
      <vt:lpstr>Salmo 104:1-5</vt:lpstr>
      <vt:lpstr>Pasaje bíblico</vt:lpstr>
      <vt:lpstr>Salmo 104:24-26</vt:lpstr>
      <vt:lpstr>Salmo 104:24-26</vt:lpstr>
      <vt:lpstr>Salmo 104:24-26</vt:lpstr>
      <vt:lpstr>Pasaje bíblico</vt:lpstr>
      <vt:lpstr>Salmo 104:27-30</vt:lpstr>
      <vt:lpstr>Salmo 104:27-30</vt:lpstr>
      <vt:lpstr>Salmo 104:27-30</vt:lpstr>
      <vt:lpstr>Salmo 104:27-30</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la_obra_de_la_creacion_de_dios_053115</dc:title>
  <dc:creator>JRIVERA</dc:creator>
  <cp:lastModifiedBy>Ortega, Tito (ISB-GSO Inks &amp; Supplies Dev. Mgr.)</cp:lastModifiedBy>
  <cp:revision>4579</cp:revision>
  <cp:lastPrinted>2015-03-29T10:43:55Z</cp:lastPrinted>
  <dcterms:created xsi:type="dcterms:W3CDTF">2007-01-24T21:53:34Z</dcterms:created>
  <dcterms:modified xsi:type="dcterms:W3CDTF">2015-05-31T22:42:08Z</dcterms:modified>
</cp:coreProperties>
</file>