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</p:sldMasterIdLst>
  <p:notesMasterIdLst>
    <p:notesMasterId r:id="rId23"/>
  </p:notesMasterIdLst>
  <p:sldIdLst>
    <p:sldId id="257" r:id="rId4"/>
    <p:sldId id="258" r:id="rId5"/>
    <p:sldId id="259" r:id="rId6"/>
    <p:sldId id="260" r:id="rId7"/>
    <p:sldId id="276" r:id="rId8"/>
    <p:sldId id="262" r:id="rId9"/>
    <p:sldId id="263" r:id="rId10"/>
    <p:sldId id="275" r:id="rId11"/>
    <p:sldId id="267" r:id="rId12"/>
    <p:sldId id="265" r:id="rId13"/>
    <p:sldId id="269" r:id="rId14"/>
    <p:sldId id="274" r:id="rId15"/>
    <p:sldId id="270" r:id="rId16"/>
    <p:sldId id="271" r:id="rId17"/>
    <p:sldId id="273" r:id="rId18"/>
    <p:sldId id="272" r:id="rId19"/>
    <p:sldId id="266" r:id="rId20"/>
    <p:sldId id="277" r:id="rId21"/>
    <p:sldId id="26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132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773D3-0530-457D-98E9-738770A16F05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8C4E9-C6EC-4D46-967E-6D098BBCFD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71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8C4E9-C6EC-4D46-967E-6D098BBCFD6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752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809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r>
              <a:rPr lang="en-US" dirty="0" smtClean="0"/>
              <a:t>Click icon to add clip art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A6DA8-2E14-4C82-A3D9-958615ECCF67}" type="datetimeFigureOut">
              <a:rPr lang="en-US" smtClean="0"/>
              <a:pPr/>
              <a:t>5/16/2015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66C27-8E0C-4BCE-BF35-6C26B63BDB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slow">
    <p:fade/>
  </p:transition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briangaynorphotography.files.wordpress.com/2012/04/dead-end.jpg?w=774&amp;h=525" TargetMode="External"/><Relationship Id="rId2" Type="http://schemas.openxmlformats.org/officeDocument/2006/relationships/hyperlink" Target="http://1.bp.blogspot.com/-hoOev9x6fbg/Usw85l1RU8I/AAAAAAAAAHg/hx0bh0tQVYM/s1600/study+bible.jpg" TargetMode="Externa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3.bp.blogspot.com/-JwTj2RYnXYU/TixWHTHaaTI/AAAAAAAAAbs/rg8aJxPX9ME/s1600/Negacion-de-Pedro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6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1" y="1028700"/>
            <a:ext cx="7985448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  <a:effectLst>
            <a:softEdge rad="63500"/>
          </a:effectLst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</a:t>
            </a:r>
            <a:r>
              <a:rPr lang="es-PR" sz="4400" kern="1200" dirty="0" smtClean="0">
                <a:solidFill>
                  <a:schemeClr val="bg1"/>
                </a:solidFill>
              </a:rPr>
              <a:t>2015/Tema</a:t>
            </a:r>
            <a:r>
              <a:rPr lang="es-PR" sz="4400" dirty="0" smtClean="0">
                <a:solidFill>
                  <a:schemeClr val="bg1"/>
                </a:solidFill>
              </a:rPr>
              <a:t>: </a:t>
            </a:r>
            <a:r>
              <a:rPr lang="es-PR" sz="4400" cap="small" dirty="0" smtClean="0">
                <a:solidFill>
                  <a:schemeClr val="bg1"/>
                </a:solidFill>
              </a:rPr>
              <a:t>Productivo: Dé entrada a la esperanza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>
                <a:solidFill>
                  <a:schemeClr val="bg1"/>
                </a:solidFill>
              </a:rPr>
              <a:t>Sesión 5:</a:t>
            </a:r>
            <a:r>
              <a:rPr lang="en-US" sz="4000" cap="small" dirty="0" smtClean="0">
                <a:solidFill>
                  <a:schemeClr val="bg1"/>
                </a:solidFill>
              </a:rPr>
              <a:t> </a:t>
            </a:r>
            <a:r>
              <a:rPr lang="es-PR" sz="4000" cap="small" dirty="0" smtClean="0">
                <a:solidFill>
                  <a:schemeClr val="bg1"/>
                </a:solidFill>
              </a:rPr>
              <a:t>La esperanza renovada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>
                <a:solidFill>
                  <a:schemeClr val="bg1"/>
                </a:solidFill>
              </a:rPr>
              <a:t>17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dirty="0" smtClean="0">
                <a:solidFill>
                  <a:schemeClr val="bg1"/>
                </a:solidFill>
              </a:rPr>
              <a:t>mayo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kern="1200" dirty="0" smtClean="0">
                <a:solidFill>
                  <a:schemeClr val="bg1"/>
                </a:solidFill>
              </a:rPr>
              <a:t>2015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smtClean="0">
                <a:solidFill>
                  <a:schemeClr val="bg1"/>
                </a:solidFill>
              </a:rPr>
              <a:t>Juan 18:15-18, 25-27; 21:15-19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solidFill>
                  <a:schemeClr val="bg1"/>
                </a:solidFill>
                <a:latin typeface="Arial" charset="0"/>
              </a:rPr>
              <a:t>Iglesia Bíblica Bautista de </a:t>
            </a:r>
            <a:r>
              <a:rPr lang="es-PR" sz="1600" dirty="0" smtClean="0">
                <a:solidFill>
                  <a:schemeClr val="bg1"/>
                </a:solidFill>
                <a:latin typeface="Arial" charset="0"/>
              </a:rPr>
              <a:t>Aguadilla</a:t>
            </a:r>
            <a:endParaRPr lang="es-PR" sz="16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solidFill>
                  <a:schemeClr val="bg1"/>
                </a:solidFill>
                <a:latin typeface="Arial" charset="0"/>
              </a:rPr>
              <a:t>Estudios Bíblicos Firewall </a:t>
            </a:r>
            <a:r>
              <a:rPr lang="es-PR" sz="1600" dirty="0" smtClean="0">
                <a:solidFill>
                  <a:schemeClr val="bg1"/>
                </a:solidFill>
                <a:latin typeface="Arial" charset="0"/>
              </a:rPr>
              <a:t>®</a:t>
            </a:r>
            <a:endParaRPr lang="es-PR" sz="1600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nimBg="1"/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Juan 18:15-18,25-27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81000" y="2017713"/>
            <a:ext cx="4724400" cy="4114800"/>
          </a:xfrm>
        </p:spPr>
        <p:txBody>
          <a:bodyPr/>
          <a:lstStyle/>
          <a:p>
            <a:r>
              <a:rPr lang="en-US" sz="3200" dirty="0" err="1" smtClean="0"/>
              <a:t>Cuando</a:t>
            </a:r>
            <a:r>
              <a:rPr lang="en-US" sz="3200" dirty="0" smtClean="0"/>
              <a:t> </a:t>
            </a:r>
            <a:r>
              <a:rPr lang="en-US" sz="3200" dirty="0" err="1" smtClean="0"/>
              <a:t>fallamos</a:t>
            </a:r>
            <a:r>
              <a:rPr lang="en-US" sz="3200" dirty="0" smtClean="0"/>
              <a:t>:</a:t>
            </a:r>
            <a:endParaRPr lang="en-US" sz="3200" dirty="0" smtClean="0"/>
          </a:p>
          <a:p>
            <a:pPr lvl="1"/>
            <a:r>
              <a:rPr lang="en-US" sz="2800" dirty="0" smtClean="0"/>
              <a:t>Es doloroso, pero </a:t>
            </a:r>
            <a:r>
              <a:rPr lang="es-ES" sz="2800" dirty="0" smtClean="0"/>
              <a:t>¿Qué hacemos </a:t>
            </a:r>
            <a:r>
              <a:rPr lang="es-ES" sz="2800" dirty="0" smtClean="0"/>
              <a:t>después </a:t>
            </a:r>
            <a:r>
              <a:rPr lang="es-ES" sz="2800" dirty="0" smtClean="0"/>
              <a:t>que fallamos?</a:t>
            </a:r>
          </a:p>
          <a:p>
            <a:pPr lvl="1"/>
            <a:r>
              <a:rPr lang="es-ES" sz="2800" dirty="0" smtClean="0"/>
              <a:t>¿Cómo </a:t>
            </a:r>
            <a:r>
              <a:rPr lang="es-ES" sz="2800" dirty="0" smtClean="0"/>
              <a:t>nos sentimos después que </a:t>
            </a:r>
            <a:r>
              <a:rPr lang="es-ES" sz="2800" dirty="0" smtClean="0"/>
              <a:t>fallamos? </a:t>
            </a:r>
            <a:endParaRPr lang="es-ES" sz="2800" dirty="0" smtClean="0"/>
          </a:p>
          <a:p>
            <a:pPr lvl="1"/>
            <a:r>
              <a:rPr lang="es-ES" sz="2800" i="1" dirty="0" smtClean="0"/>
              <a:t>¿No eres tú también de los discípulos de este hombre</a:t>
            </a:r>
            <a:r>
              <a:rPr lang="es-ES" sz="2800" i="1" dirty="0"/>
              <a:t>?</a:t>
            </a:r>
            <a:r>
              <a:rPr lang="es-ES" sz="2800" i="1" dirty="0"/>
              <a:t>  </a:t>
            </a:r>
            <a:r>
              <a:rPr lang="es-ES" sz="2800" i="1" dirty="0"/>
              <a:t> </a:t>
            </a:r>
            <a:r>
              <a:rPr lang="es-ES" sz="2800" dirty="0" smtClean="0">
                <a:solidFill>
                  <a:srgbClr val="FF0000"/>
                </a:solidFill>
              </a:rPr>
              <a:t>(Juan 18:17b RVR60)</a:t>
            </a:r>
            <a:endParaRPr lang="es-ES" sz="3200" dirty="0" smtClean="0">
              <a:solidFill>
                <a:srgbClr val="FF0000"/>
              </a:solidFill>
            </a:endParaRPr>
          </a:p>
        </p:txBody>
      </p:sp>
      <p:pic>
        <p:nvPicPr>
          <p:cNvPr id="9" name="Content Placeholder 8" descr="dead-en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95301" y="1828800"/>
            <a:ext cx="4148699" cy="2819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Mateo 26:69-75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n-US" sz="2800" i="1" dirty="0" smtClean="0"/>
              <a:t>“</a:t>
            </a:r>
            <a:r>
              <a:rPr lang="es-ES" sz="2800" i="1" dirty="0" smtClean="0"/>
              <a:t>Pedro estaba sentado fuera en el patio; y se le acercó una criada, diciendo: Tú también estabas con Jesús el galileo. Mas él negó delante de todos, diciendo: No sé lo que dices. Saliendo él a la puerta, le vio otra, y dijo a los que estaban allí: También éste estaba con Jesús el nazareno. Pero él negó otra vez con juramento: No conozco al hombre</a:t>
            </a:r>
            <a:r>
              <a:rPr lang="es-ES" sz="2800" i="1" dirty="0" smtClean="0"/>
              <a:t>...” </a:t>
            </a:r>
            <a:endParaRPr lang="en-US" sz="28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Mateo 26:69-75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473" y="1981200"/>
            <a:ext cx="8802688" cy="4114800"/>
          </a:xfrm>
        </p:spPr>
        <p:txBody>
          <a:bodyPr/>
          <a:lstStyle/>
          <a:p>
            <a:r>
              <a:rPr lang="es-ES" sz="2800" i="1" dirty="0" smtClean="0"/>
              <a:t>“... </a:t>
            </a:r>
            <a:r>
              <a:rPr lang="es-ES" sz="2800" i="1" dirty="0" smtClean="0"/>
              <a:t>Un poco después, acercándose los que por allí estaban, dijeron a Pedro: Verdaderamente también tú eres de ellos, porque aun tu manera de hablar te descubre. Entonces él comenzó a maldecir, y a jurar: No conozco al hombre. Y en seguida cantó el gallo. Entonces Pedro se acordó de las palabras de Jesús, que le había dicho: Antes que cante el gallo, me negarás tres veces. Y saliendo fuera, lloró amargamente.</a:t>
            </a:r>
            <a:r>
              <a:rPr lang="en-US" sz="2800" i="1" dirty="0" smtClean="0"/>
              <a:t>”</a:t>
            </a:r>
            <a:endParaRPr lang="en-US" sz="1400" i="1" dirty="0" smtClean="0"/>
          </a:p>
          <a:p>
            <a:endParaRPr lang="en-US" sz="2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Mateo 26:69-75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648200" cy="4419600"/>
          </a:xfrm>
        </p:spPr>
        <p:txBody>
          <a:bodyPr/>
          <a:lstStyle/>
          <a:p>
            <a:r>
              <a:rPr lang="es-PR" dirty="0" smtClean="0"/>
              <a:t>Pedro niega a Jesús</a:t>
            </a:r>
          </a:p>
          <a:p>
            <a:pPr lvl="1"/>
            <a:r>
              <a:rPr lang="es-PR" dirty="0" smtClean="0"/>
              <a:t>Pedro </a:t>
            </a:r>
            <a:r>
              <a:rPr lang="es-PR" dirty="0" smtClean="0"/>
              <a:t>actuó </a:t>
            </a:r>
            <a:r>
              <a:rPr lang="es-PR" dirty="0" smtClean="0"/>
              <a:t>confuso y </a:t>
            </a:r>
            <a:r>
              <a:rPr lang="es-PR" dirty="0" smtClean="0"/>
              <a:t>trató </a:t>
            </a:r>
            <a:r>
              <a:rPr lang="es-PR" dirty="0" smtClean="0"/>
              <a:t>de desviar el tema.</a:t>
            </a:r>
          </a:p>
          <a:p>
            <a:pPr lvl="1"/>
            <a:r>
              <a:rPr lang="es-PR" dirty="0" smtClean="0"/>
              <a:t>Niega a Jesus con juramento.</a:t>
            </a:r>
          </a:p>
          <a:p>
            <a:pPr lvl="1"/>
            <a:r>
              <a:rPr lang="es-PR" dirty="0" smtClean="0"/>
              <a:t>Se </a:t>
            </a:r>
            <a:r>
              <a:rPr lang="es-PR" dirty="0" smtClean="0"/>
              <a:t>puso </a:t>
            </a:r>
            <a:r>
              <a:rPr lang="es-PR" dirty="0" smtClean="0"/>
              <a:t>a maldecir y a jurar.  </a:t>
            </a:r>
          </a:p>
          <a:p>
            <a:r>
              <a:rPr lang="es-PR" dirty="0" smtClean="0"/>
              <a:t>¿</a:t>
            </a:r>
            <a:r>
              <a:rPr lang="es-PR" dirty="0" smtClean="0"/>
              <a:t>Cuál </a:t>
            </a:r>
            <a:r>
              <a:rPr lang="es-PR" dirty="0" smtClean="0"/>
              <a:t>fue el resultado de sus acciones?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67" t="3733" r="16794" b="2944"/>
          <a:stretch/>
        </p:blipFill>
        <p:spPr>
          <a:xfrm>
            <a:off x="4876800" y="1828800"/>
            <a:ext cx="4267200" cy="42672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Juan 21:15-19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sz="2800" i="1" dirty="0" smtClean="0"/>
              <a:t>“Cuando hubieron comido, Jesús dijo a Simón Pedro: Simón, hijo de Jonás, ¿me amas más que éstos? Le respondió: Sí, Señor; tú sabes que te amo. El le dijo: Apacienta mis corderos. Volvió a decirle la segunda vez: Simón, hijo de Jonás, ¿me amas? Pedro le respondió: Sí, Señor; tú sabes que te amo. Le dijo: Pastorea mis ovejas. Le dijo la tercera vez: Simón, hijo de Jonás, ¿me amas</a:t>
            </a:r>
            <a:r>
              <a:rPr lang="es-ES" sz="2800" i="1" dirty="0" smtClean="0"/>
              <a:t>?...” </a:t>
            </a:r>
            <a:endParaRPr lang="es-ES" sz="2800" i="1" dirty="0" smtClean="0"/>
          </a:p>
          <a:p>
            <a:endParaRPr lang="en-US" sz="28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Juan 21:15-19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421688" cy="4114800"/>
          </a:xfrm>
        </p:spPr>
        <p:txBody>
          <a:bodyPr/>
          <a:lstStyle/>
          <a:p>
            <a:r>
              <a:rPr lang="es-ES" sz="2600" i="1" dirty="0" smtClean="0"/>
              <a:t>“…</a:t>
            </a:r>
            <a:r>
              <a:rPr lang="es-ES" sz="2600" i="1" dirty="0" smtClean="0"/>
              <a:t>Pedro se entristeció de que le dijese la tercera vez: ¿Me amas? y le respondió: Señor, tú lo sabes todo; tú sabes que te amo. Jesús le dijo: Apacienta mis ovejas. De cierto, de cierto te digo: Cuando eras más joven, te ceñías, e ibas a donde querías; mas cuando ya seas viejo, extenderás tus manos, y te ceñirá otro, y te llevará a donde no quieras. Esto dijo, dando a entender con qué muerte había de glorificar a Dios. Y dicho esto, añadió: Sígueme</a:t>
            </a:r>
            <a:r>
              <a:rPr lang="es-ES" sz="2600" i="1" dirty="0" smtClean="0"/>
              <a:t>.”</a:t>
            </a:r>
            <a:endParaRPr lang="en-US" sz="26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Juan 21:15-19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228600" y="2133600"/>
            <a:ext cx="4343400" cy="3810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tabLst/>
              <a:defRPr/>
            </a:pPr>
            <a:r>
              <a:rPr lang="es-PR" sz="2800" kern="0" dirty="0" smtClean="0"/>
              <a:t>Jesus se </a:t>
            </a:r>
            <a:r>
              <a:rPr lang="es-PR" sz="2800" kern="0" dirty="0" smtClean="0"/>
              <a:t>le presenta </a:t>
            </a:r>
            <a:r>
              <a:rPr lang="es-PR" sz="2800" kern="0" dirty="0" smtClean="0"/>
              <a:t>a Pedro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itchFamily="2" charset="2"/>
              <a:buChar char="n"/>
              <a:defRPr/>
            </a:pPr>
            <a:r>
              <a:rPr lang="es-PR" sz="2400" dirty="0" smtClean="0"/>
              <a:t>¿</a:t>
            </a:r>
            <a:r>
              <a:rPr lang="es-PR" sz="2400" kern="0" dirty="0" smtClean="0"/>
              <a:t>Cómo influye </a:t>
            </a:r>
            <a:r>
              <a:rPr lang="es-PR" sz="2400" kern="0" dirty="0" smtClean="0"/>
              <a:t>en nuestra vida la promesa de </a:t>
            </a:r>
            <a:r>
              <a:rPr lang="es-PR" sz="2400" kern="0" dirty="0" smtClean="0"/>
              <a:t>una restauración </a:t>
            </a:r>
            <a:r>
              <a:rPr lang="es-PR" sz="2400" kern="0" dirty="0" smtClean="0"/>
              <a:t>y </a:t>
            </a:r>
            <a:r>
              <a:rPr lang="es-PR" sz="2400" kern="0" dirty="0" smtClean="0"/>
              <a:t>esperanza </a:t>
            </a:r>
            <a:r>
              <a:rPr lang="es-PR" sz="2400" kern="0" dirty="0" smtClean="0"/>
              <a:t>renovada que nos ofrece Jesús?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05000"/>
              <a:buFont typeface="Wingdings" pitchFamily="2" charset="2"/>
              <a:buChar char="§"/>
              <a:defRPr/>
            </a:pPr>
            <a:endParaRPr kumimoji="0" lang="es-PR" sz="2400" b="0" i="0" u="none" strike="noStrike" kern="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62" t="2174" r="15425" b="6522"/>
          <a:stretch/>
        </p:blipFill>
        <p:spPr>
          <a:xfrm>
            <a:off x="4572000" y="1828800"/>
            <a:ext cx="4563908" cy="4356458"/>
          </a:xfr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Referencias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342900" lvl="1" indent="-342900">
              <a:lnSpc>
                <a:spcPct val="150000"/>
              </a:lnSpc>
              <a:buClr>
                <a:schemeClr val="folHlink"/>
              </a:buClr>
              <a:buSzPct val="60000"/>
              <a:buNone/>
            </a:pPr>
            <a:r>
              <a:rPr lang="es-ES" sz="1200" dirty="0" smtClean="0"/>
              <a:t>Carro, Daniel et al. Comentario </a:t>
            </a:r>
            <a:r>
              <a:rPr lang="es-ES" sz="1200" dirty="0" err="1" smtClean="0"/>
              <a:t>bı́blico</a:t>
            </a:r>
            <a:r>
              <a:rPr lang="es-ES" sz="1200" dirty="0" smtClean="0"/>
              <a:t> mundo hispano: Salmos. 1. ed. El Paso, TX: Editorial Mundo Hispano, 1993.</a:t>
            </a:r>
            <a:endParaRPr lang="en-US" sz="1200" dirty="0" smtClean="0">
              <a:hlinkClick r:id="rId2"/>
            </a:endParaRPr>
          </a:p>
          <a:p>
            <a:pPr>
              <a:lnSpc>
                <a:spcPct val="150000"/>
              </a:lnSpc>
              <a:buNone/>
            </a:pPr>
            <a:r>
              <a:rPr lang="en-US" sz="1200" dirty="0" smtClean="0">
                <a:hlinkClick r:id="rId2"/>
              </a:rPr>
              <a:t>http://1.bp.blogspot.com/-hoOev9x6fbg/Usw85l1RU8I/AAAAAAAAAHg/hx0bh0tQVYM/s1600/study+bible.jpg</a:t>
            </a:r>
            <a:endParaRPr lang="en-US" sz="1200" dirty="0" smtClean="0"/>
          </a:p>
          <a:p>
            <a:pPr>
              <a:lnSpc>
                <a:spcPct val="150000"/>
              </a:lnSpc>
              <a:buNone/>
            </a:pPr>
            <a:r>
              <a:rPr lang="en-US" sz="1200" dirty="0" smtClean="0">
                <a:hlinkClick r:id="rId3"/>
              </a:rPr>
              <a:t>http://briangaynorphotography.files.wordpress.com/2012/04/dead-end.jpg?w=774&amp;h=525</a:t>
            </a:r>
            <a:endParaRPr lang="en-US" sz="1200" dirty="0" smtClean="0"/>
          </a:p>
          <a:p>
            <a:pPr>
              <a:lnSpc>
                <a:spcPct val="150000"/>
              </a:lnSpc>
              <a:buNone/>
            </a:pPr>
            <a:r>
              <a:rPr lang="en-US" sz="1200" dirty="0" smtClean="0">
                <a:hlinkClick r:id="rId4"/>
              </a:rPr>
              <a:t>http://3.bp.blogspot.com/-JwTj2RYnXYU/TixWHTHaaTI/AAAAAAAAAbs/rg8aJxPX9ME/s1600/Negacion-de-Pedro.jpg</a:t>
            </a:r>
            <a:endParaRPr lang="en-US" sz="1200" dirty="0" smtClean="0"/>
          </a:p>
          <a:p>
            <a:pPr>
              <a:lnSpc>
                <a:spcPct val="150000"/>
              </a:lnSpc>
              <a:buNone/>
            </a:pPr>
            <a:r>
              <a:rPr lang="en-US" sz="1200" dirty="0" smtClean="0">
                <a:hlinkClick r:id=""/>
              </a:rPr>
              <a:t>https://www.google.com.pr/url?sa=i&amp;rct=j&amp;q=&amp;esrc=s&amp;source=images&amp;cd=&amp;cad=rja&amp;uact=8&amp;ved=&amp;url=%2Furl%3Fsa%3Di%26rct%3Dj%26q%3D%26esrc%3Ds%26source%3Dimages%26cd%3D%26cad%3Drja%26uact%3D8%26ved%3D%26url%3Dhttps%253A%252F%252Fpensadorxcristo.wordpress.com%252</a:t>
            </a:r>
            <a:endParaRPr lang="en-US" sz="1200" dirty="0" smtClean="0"/>
          </a:p>
          <a:p>
            <a:pPr>
              <a:lnSpc>
                <a:spcPct val="150000"/>
              </a:lnSpc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93" t="3701" r="2008" b="3352"/>
          <a:stretch/>
        </p:blipFill>
        <p:spPr>
          <a:xfrm>
            <a:off x="0" y="419"/>
            <a:ext cx="9177068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985448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1" y="876300"/>
            <a:ext cx="7985448" cy="5524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</a:t>
            </a:r>
            <a:r>
              <a:rPr lang="es-PR" sz="4400" kern="1200" dirty="0" smtClean="0">
                <a:solidFill>
                  <a:schemeClr val="bg1"/>
                </a:solidFill>
              </a:rPr>
              <a:t>2015/Tema</a:t>
            </a:r>
            <a:r>
              <a:rPr lang="es-PR" sz="4400" dirty="0" smtClean="0">
                <a:solidFill>
                  <a:schemeClr val="bg1"/>
                </a:solidFill>
              </a:rPr>
              <a:t>: </a:t>
            </a:r>
            <a:r>
              <a:rPr lang="es-PR" sz="4400" cap="small" dirty="0" smtClean="0">
                <a:solidFill>
                  <a:schemeClr val="bg1"/>
                </a:solidFill>
              </a:rPr>
              <a:t>Productivo: Dé entrada a la esperanza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>
                <a:solidFill>
                  <a:schemeClr val="bg1"/>
                </a:solidFill>
              </a:rPr>
              <a:t>Sesión </a:t>
            </a:r>
            <a:r>
              <a:rPr lang="es-PR" sz="4000" cap="small" dirty="0" smtClean="0">
                <a:solidFill>
                  <a:schemeClr val="bg1"/>
                </a:solidFill>
              </a:rPr>
              <a:t>6:</a:t>
            </a:r>
            <a:r>
              <a:rPr lang="en-US" sz="4000" cap="small" dirty="0" smtClean="0">
                <a:solidFill>
                  <a:schemeClr val="bg1"/>
                </a:solidFill>
              </a:rPr>
              <a:t> </a:t>
            </a:r>
            <a:r>
              <a:rPr lang="es-PR" sz="4000" cap="small" dirty="0" smtClean="0">
                <a:solidFill>
                  <a:schemeClr val="bg1"/>
                </a:solidFill>
              </a:rPr>
              <a:t>La esperanza </a:t>
            </a:r>
            <a:r>
              <a:rPr lang="es-PR" sz="4000" cap="small" dirty="0" smtClean="0">
                <a:solidFill>
                  <a:schemeClr val="bg1"/>
                </a:solidFill>
              </a:rPr>
              <a:t>compartida</a:t>
            </a:r>
            <a:endParaRPr lang="es-PR" sz="4000" cap="small" dirty="0" smtClean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>
                <a:solidFill>
                  <a:schemeClr val="bg1"/>
                </a:solidFill>
              </a:rPr>
              <a:t>24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dirty="0" smtClean="0">
                <a:solidFill>
                  <a:schemeClr val="bg1"/>
                </a:solidFill>
              </a:rPr>
              <a:t>mayo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kern="1200" dirty="0" smtClean="0">
                <a:solidFill>
                  <a:schemeClr val="bg1"/>
                </a:solidFill>
              </a:rPr>
              <a:t>2015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Hechos</a:t>
            </a:r>
            <a:r>
              <a:rPr lang="en-US" dirty="0" smtClean="0">
                <a:solidFill>
                  <a:schemeClr val="bg1"/>
                </a:solidFill>
              </a:rPr>
              <a:t> 3.1-10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solidFill>
                  <a:schemeClr val="bg1"/>
                </a:solidFill>
                <a:latin typeface="Arial" charset="0"/>
              </a:rPr>
              <a:t>Iglesia Bíblica Bautista de </a:t>
            </a:r>
            <a:r>
              <a:rPr lang="es-PR" sz="1600" dirty="0" smtClean="0">
                <a:solidFill>
                  <a:schemeClr val="bg1"/>
                </a:solidFill>
                <a:latin typeface="Arial" charset="0"/>
              </a:rPr>
              <a:t>Aguadilla</a:t>
            </a:r>
            <a:endParaRPr lang="es-PR" sz="16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solidFill>
                  <a:schemeClr val="bg1"/>
                </a:solidFill>
                <a:latin typeface="Arial" charset="0"/>
              </a:rPr>
              <a:t>Estudios Bíblicos Firewall </a:t>
            </a:r>
            <a:r>
              <a:rPr lang="es-PR" sz="1600" dirty="0" smtClean="0">
                <a:solidFill>
                  <a:schemeClr val="bg1"/>
                </a:solidFill>
                <a:latin typeface="Arial" charset="0"/>
              </a:rPr>
              <a:t>®</a:t>
            </a:r>
            <a:endParaRPr lang="es-PR" sz="16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889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 dirty="0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90600" y="416715"/>
            <a:ext cx="7239000" cy="60622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61"/>
          <a:stretch/>
        </p:blipFill>
        <p:spPr>
          <a:xfrm>
            <a:off x="0" y="0"/>
            <a:ext cx="5099538" cy="37882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3" t="55556" r="34252" b="4445"/>
          <a:stretch/>
        </p:blipFill>
        <p:spPr>
          <a:xfrm>
            <a:off x="5099538" y="1356429"/>
            <a:ext cx="4044462" cy="42823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5" t="93333"/>
          <a:stretch/>
        </p:blipFill>
        <p:spPr>
          <a:xfrm>
            <a:off x="8182202" y="5964901"/>
            <a:ext cx="961798" cy="89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Cuando fallamos, Jesús nos restaura.</a:t>
            </a:r>
            <a:endParaRPr lang="es-PR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Aplicación</a:t>
            </a:r>
            <a:r>
              <a:rPr lang="en-US" dirty="0" smtClean="0"/>
              <a:t> </a:t>
            </a:r>
            <a:r>
              <a:rPr lang="en-US" dirty="0" smtClean="0"/>
              <a:t>para mi vida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533400" y="2017713"/>
            <a:ext cx="5181600" cy="4535487"/>
          </a:xfrm>
        </p:spPr>
        <p:txBody>
          <a:bodyPr>
            <a:noAutofit/>
          </a:bodyPr>
          <a:lstStyle/>
          <a:p>
            <a:r>
              <a:rPr lang="en-US" sz="2400" dirty="0" smtClean="0"/>
              <a:t>Cuando llegamos a la fe en Cristo, comprendemos que no hay nada que </a:t>
            </a:r>
            <a:r>
              <a:rPr lang="en-US" sz="2400" dirty="0" err="1" smtClean="0"/>
              <a:t>podamos</a:t>
            </a:r>
            <a:r>
              <a:rPr lang="en-US" sz="2400" dirty="0" smtClean="0"/>
              <a:t> </a:t>
            </a:r>
            <a:r>
              <a:rPr lang="en-US" sz="2400" dirty="0" err="1" smtClean="0"/>
              <a:t>humanamente</a:t>
            </a:r>
            <a:r>
              <a:rPr lang="en-US" sz="2400" dirty="0" smtClean="0"/>
              <a:t> </a:t>
            </a:r>
            <a:r>
              <a:rPr lang="en-US" sz="2400" dirty="0" err="1" smtClean="0"/>
              <a:t>hacer</a:t>
            </a:r>
            <a:r>
              <a:rPr lang="en-US" sz="2400" dirty="0" smtClean="0"/>
              <a:t> </a:t>
            </a:r>
            <a:r>
              <a:rPr lang="en-US" sz="2400" dirty="0" smtClean="0"/>
              <a:t>para establecer </a:t>
            </a:r>
            <a:r>
              <a:rPr lang="en-US" sz="2400" dirty="0" err="1" smtClean="0"/>
              <a:t>una</a:t>
            </a:r>
            <a:r>
              <a:rPr lang="en-US" sz="2400" dirty="0" smtClean="0"/>
              <a:t> </a:t>
            </a:r>
            <a:r>
              <a:rPr lang="en-US" sz="2400" dirty="0" err="1" smtClean="0"/>
              <a:t>relación</a:t>
            </a:r>
            <a:r>
              <a:rPr lang="en-US" sz="2400" dirty="0" smtClean="0"/>
              <a:t> </a:t>
            </a:r>
            <a:r>
              <a:rPr lang="en-US" sz="2400" dirty="0" smtClean="0"/>
              <a:t>correcta con Dios. </a:t>
            </a:r>
            <a:endParaRPr lang="en-US" sz="2400" dirty="0" smtClean="0"/>
          </a:p>
          <a:p>
            <a:r>
              <a:rPr lang="en-US" sz="2400" dirty="0" err="1" smtClean="0"/>
              <a:t>Fallamos</a:t>
            </a:r>
            <a:r>
              <a:rPr lang="en-US" sz="2400" dirty="0" smtClean="0"/>
              <a:t>, </a:t>
            </a:r>
            <a:r>
              <a:rPr lang="en-US" sz="2400" dirty="0" err="1" smtClean="0"/>
              <a:t>pero</a:t>
            </a:r>
            <a:r>
              <a:rPr lang="en-US" sz="2400" dirty="0" smtClean="0"/>
              <a:t> </a:t>
            </a:r>
            <a:r>
              <a:rPr lang="en-US" sz="2400" dirty="0" err="1" smtClean="0"/>
              <a:t>Jesús</a:t>
            </a:r>
            <a:r>
              <a:rPr lang="en-US" sz="2400" dirty="0" smtClean="0"/>
              <a:t> </a:t>
            </a:r>
            <a:r>
              <a:rPr lang="en-US" sz="2400" dirty="0" smtClean="0"/>
              <a:t>nos da esperanza. </a:t>
            </a:r>
            <a:endParaRPr lang="en-US" sz="2400" dirty="0" smtClean="0"/>
          </a:p>
          <a:p>
            <a:r>
              <a:rPr lang="en-US" sz="2400" dirty="0" err="1" smtClean="0"/>
              <a:t>Después</a:t>
            </a:r>
            <a:r>
              <a:rPr lang="en-US" sz="2400" dirty="0" smtClean="0"/>
              <a:t> </a:t>
            </a:r>
            <a:r>
              <a:rPr lang="en-US" sz="2400" dirty="0" smtClean="0"/>
              <a:t>de recibir a Cristo, continuamos fallando, pero a </a:t>
            </a:r>
            <a:r>
              <a:rPr lang="en-US" sz="2400" dirty="0" err="1" smtClean="0"/>
              <a:t>veces</a:t>
            </a:r>
            <a:r>
              <a:rPr lang="en-US" sz="2400" dirty="0" smtClean="0"/>
              <a:t> </a:t>
            </a:r>
            <a:r>
              <a:rPr lang="en-US" sz="2400" dirty="0" smtClean="0"/>
              <a:t>nos castigamos por </a:t>
            </a:r>
            <a:r>
              <a:rPr lang="en-US" sz="2400" dirty="0" err="1" smtClean="0"/>
              <a:t>fracasar</a:t>
            </a:r>
            <a:r>
              <a:rPr lang="en-US" sz="2400" dirty="0" smtClean="0"/>
              <a:t>.</a:t>
            </a:r>
          </a:p>
        </p:txBody>
      </p:sp>
      <p:pic>
        <p:nvPicPr>
          <p:cNvPr id="10" name="Content Placeholder 9" descr="study bibl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91200" y="2019151"/>
            <a:ext cx="3352800" cy="266840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03716-500E-4B3F-A17A-1660A8F2CB85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Aplicación</a:t>
            </a:r>
            <a:r>
              <a:rPr lang="en-US" dirty="0" smtClean="0"/>
              <a:t> </a:t>
            </a:r>
            <a:r>
              <a:rPr lang="en-US" dirty="0" smtClean="0"/>
              <a:t>para mi vida </a:t>
            </a:r>
            <a:endParaRPr lang="en-US" dirty="0"/>
          </a:p>
        </p:txBody>
      </p:sp>
      <p:pic>
        <p:nvPicPr>
          <p:cNvPr id="10" name="Content Placeholder 9" descr="study bibl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91200" y="2055996"/>
            <a:ext cx="3352800" cy="266840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03716-500E-4B3F-A17A-1660A8F2CB8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9600" y="2133600"/>
            <a:ext cx="4800600" cy="430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</a:lvl9pPr>
          </a:lstStyle>
          <a:p>
            <a:r>
              <a:rPr lang="en-US" dirty="0" err="1"/>
              <a:t>Pensamos</a:t>
            </a:r>
            <a:r>
              <a:rPr lang="en-US" dirty="0"/>
              <a:t>, “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yo</a:t>
            </a:r>
            <a:r>
              <a:rPr lang="en-US" dirty="0"/>
              <a:t> </a:t>
            </a:r>
            <a:r>
              <a:rPr lang="en-US" dirty="0" err="1"/>
              <a:t>fuera</a:t>
            </a:r>
            <a:r>
              <a:rPr lang="en-US" dirty="0"/>
              <a:t> </a:t>
            </a:r>
            <a:r>
              <a:rPr lang="en-US" dirty="0" err="1"/>
              <a:t>realmente</a:t>
            </a:r>
            <a:r>
              <a:rPr lang="en-US" dirty="0"/>
              <a:t> </a:t>
            </a:r>
            <a:r>
              <a:rPr lang="en-US" dirty="0"/>
              <a:t>cristiano</a:t>
            </a:r>
            <a:r>
              <a:rPr lang="en-US" dirty="0"/>
              <a:t>, no </a:t>
            </a:r>
            <a:r>
              <a:rPr lang="en-US" dirty="0" err="1" smtClean="0"/>
              <a:t>haría</a:t>
            </a:r>
            <a:r>
              <a:rPr lang="en-US" dirty="0" smtClean="0"/>
              <a:t> </a:t>
            </a:r>
            <a:r>
              <a:rPr lang="en-US" dirty="0"/>
              <a:t>esto”. </a:t>
            </a:r>
            <a:endParaRPr lang="en-US" dirty="0"/>
          </a:p>
          <a:p>
            <a:r>
              <a:rPr lang="en-US" dirty="0"/>
              <a:t>La </a:t>
            </a:r>
            <a:r>
              <a:rPr lang="en-US" dirty="0"/>
              <a:t>misma gracia que necesitamos para ser salvos es la que necesitamos para vivir</a:t>
            </a:r>
            <a:r>
              <a:rPr lang="en-US" dirty="0"/>
              <a:t> la </a:t>
            </a:r>
            <a:r>
              <a:rPr lang="en-US" dirty="0" err="1" smtClean="0"/>
              <a:t>salvación</a:t>
            </a:r>
            <a:r>
              <a:rPr lang="en-US" dirty="0" smtClean="0"/>
              <a:t> </a:t>
            </a:r>
            <a:r>
              <a:rPr lang="en-US" dirty="0"/>
              <a:t>en</a:t>
            </a:r>
            <a:r>
              <a:rPr lang="en-US" dirty="0"/>
              <a:t> la </a:t>
            </a:r>
            <a:r>
              <a:rPr lang="en-US" dirty="0" err="1" smtClean="0"/>
              <a:t>práctica</a:t>
            </a:r>
            <a:r>
              <a:rPr lang="en-US" dirty="0"/>
              <a:t>. </a:t>
            </a:r>
            <a:endParaRPr lang="en-US" dirty="0"/>
          </a:p>
          <a:p>
            <a:r>
              <a:rPr lang="en-US" dirty="0"/>
              <a:t>La </a:t>
            </a:r>
            <a:r>
              <a:rPr lang="en-US" dirty="0"/>
              <a:t>esperanza en Cristo de fundamenta en la gracia, pero necesitamos experimentar esa </a:t>
            </a:r>
            <a:r>
              <a:rPr lang="en-US" dirty="0" err="1"/>
              <a:t>gracia</a:t>
            </a:r>
            <a:r>
              <a:rPr lang="en-US" dirty="0"/>
              <a:t> </a:t>
            </a:r>
            <a:r>
              <a:rPr lang="en-US" dirty="0" err="1" smtClean="0"/>
              <a:t>día</a:t>
            </a:r>
            <a:r>
              <a:rPr lang="en-US" dirty="0" smtClean="0"/>
              <a:t> </a:t>
            </a:r>
            <a:r>
              <a:rPr lang="en-US" dirty="0" err="1"/>
              <a:t>tras</a:t>
            </a:r>
            <a:r>
              <a:rPr lang="en-US" dirty="0"/>
              <a:t> </a:t>
            </a:r>
            <a:r>
              <a:rPr lang="en-US" dirty="0" err="1" smtClean="0"/>
              <a:t>día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6782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951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Juan 18:15-18,25-27;21:15-19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Juan 18:15-18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i="1" dirty="0" smtClean="0"/>
              <a:t>“Y seguían a Jesús Simón Pedro y otro discípulo. Y este discípulo era conocido del sumo sacerdote, y entró con Jesús al patio del sumo sacerdote; mas Pedro estaba fuera, a la puerta. Salió, pues, el discípulo que era conocido del sumo sacerdote, y habló a la portera, e hizo entrar a Pedro</a:t>
            </a:r>
            <a:r>
              <a:rPr lang="es-ES" i="1" dirty="0" smtClean="0"/>
              <a:t>…”</a:t>
            </a:r>
            <a:endParaRPr lang="es-ES" i="1" dirty="0" smtClean="0"/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Juan 18:15-18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488" y="1981200"/>
            <a:ext cx="8726488" cy="4114800"/>
          </a:xfrm>
        </p:spPr>
        <p:txBody>
          <a:bodyPr/>
          <a:lstStyle/>
          <a:p>
            <a:r>
              <a:rPr lang="es-ES" i="1" dirty="0" smtClean="0"/>
              <a:t>“... </a:t>
            </a:r>
            <a:r>
              <a:rPr lang="es-ES" i="1" dirty="0" smtClean="0"/>
              <a:t>Entonces la criada portera dijo a Pedro: ¿No eres tú también de los discípulos de este hombre? Dijo él: No lo soy. Y estaban en pie los siervos y los alguaciles que habían encendido un fuego; porque hacía frío, y se calentaban; y también con ellos estaba Pedro en pie, calentándose</a:t>
            </a:r>
            <a:r>
              <a:rPr lang="es-ES" i="1" dirty="0" smtClean="0"/>
              <a:t>.”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Juan 18:25-27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b="1" i="1" baseline="30000" dirty="0" smtClean="0"/>
              <a:t> ”</a:t>
            </a:r>
            <a:r>
              <a:rPr lang="es-ES" i="1" dirty="0" smtClean="0"/>
              <a:t>Estaba, pues, Pedro en pie, calentándose. Y le dijeron: ¿No eres tú de sus discípulos? El negó, y dijo: No lo soy.</a:t>
            </a:r>
            <a:r>
              <a:rPr lang="es-ES" b="1" i="1" baseline="30000" dirty="0" smtClean="0"/>
              <a:t> </a:t>
            </a:r>
            <a:r>
              <a:rPr lang="es-ES" i="1" dirty="0" smtClean="0"/>
              <a:t>Uno de los siervos del sumo sacerdote, pariente de aquel a quien Pedro había cortado la oreja, le dijo: ¿No te vi yo en el huerto con él?</a:t>
            </a:r>
            <a:r>
              <a:rPr lang="es-ES" b="1" i="1" baseline="30000" dirty="0" smtClean="0"/>
              <a:t> </a:t>
            </a:r>
            <a:r>
              <a:rPr lang="es-ES" i="1" dirty="0" smtClean="0"/>
              <a:t>Negó Pedro otra vez; y en seguida cantó el gallo</a:t>
            </a:r>
            <a:r>
              <a:rPr lang="es-ES" i="1" dirty="0" smtClean="0"/>
              <a:t>.”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287</TotalTime>
  <Words>906</Words>
  <Application>Microsoft Office PowerPoint</Application>
  <PresentationFormat>On-screen Show (4:3)</PresentationFormat>
  <Paragraphs>83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1_Office Theme</vt:lpstr>
      <vt:lpstr>Blends</vt:lpstr>
      <vt:lpstr>Ion</vt:lpstr>
      <vt:lpstr>PowerPoint Presentation</vt:lpstr>
      <vt:lpstr>PowerPoint Presentation</vt:lpstr>
      <vt:lpstr>El asunto</vt:lpstr>
      <vt:lpstr>Aplicación para mi vida </vt:lpstr>
      <vt:lpstr>Aplicación para mi vida </vt:lpstr>
      <vt:lpstr>Pasaje bíblico</vt:lpstr>
      <vt:lpstr>Juan 18:15-18</vt:lpstr>
      <vt:lpstr>Juan 18:15-18</vt:lpstr>
      <vt:lpstr>Juan 18:25-27</vt:lpstr>
      <vt:lpstr>Juan 18:15-18,25-27</vt:lpstr>
      <vt:lpstr>Mateo 26:69-75</vt:lpstr>
      <vt:lpstr>Mateo 26:69-75</vt:lpstr>
      <vt:lpstr>Mateo 26:69-75</vt:lpstr>
      <vt:lpstr>Juan 21:15-19</vt:lpstr>
      <vt:lpstr>Juan 21:15-19</vt:lpstr>
      <vt:lpstr>Juan 21:15-19</vt:lpstr>
      <vt:lpstr>Referencias </vt:lpstr>
      <vt:lpstr>Próximo Estudio Dominical</vt:lpstr>
      <vt:lpstr>PowerPoint Presentation</vt:lpstr>
    </vt:vector>
  </TitlesOfParts>
  <Company>Edwards Lifesciences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la_esperanza_renovada_051715.pptx</dc:title>
  <dc:creator>josue_rivera</dc:creator>
  <cp:lastModifiedBy>Tito Ortega</cp:lastModifiedBy>
  <cp:revision>51</cp:revision>
  <dcterms:created xsi:type="dcterms:W3CDTF">2015-05-13T23:42:38Z</dcterms:created>
  <dcterms:modified xsi:type="dcterms:W3CDTF">2015-05-16T16:49:59Z</dcterms:modified>
</cp:coreProperties>
</file>