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8"/>
  </p:notesMasterIdLst>
  <p:handoutMasterIdLst>
    <p:handoutMasterId r:id="rId29"/>
  </p:handoutMasterIdLst>
  <p:sldIdLst>
    <p:sldId id="794" r:id="rId4"/>
    <p:sldId id="1294" r:id="rId5"/>
    <p:sldId id="804" r:id="rId6"/>
    <p:sldId id="1464" r:id="rId7"/>
    <p:sldId id="1507" r:id="rId8"/>
    <p:sldId id="287" r:id="rId9"/>
    <p:sldId id="1360" r:id="rId10"/>
    <p:sldId id="1359" r:id="rId11"/>
    <p:sldId id="1479" r:id="rId12"/>
    <p:sldId id="1508" r:id="rId13"/>
    <p:sldId id="1509" r:id="rId14"/>
    <p:sldId id="1319" r:id="rId15"/>
    <p:sldId id="1499" r:id="rId16"/>
    <p:sldId id="1506" r:id="rId17"/>
    <p:sldId id="1510" r:id="rId18"/>
    <p:sldId id="1511" r:id="rId19"/>
    <p:sldId id="1512" r:id="rId20"/>
    <p:sldId id="1467" r:id="rId21"/>
    <p:sldId id="1501" r:id="rId22"/>
    <p:sldId id="1502" r:id="rId23"/>
    <p:sldId id="1513" r:id="rId24"/>
    <p:sldId id="561" r:id="rId25"/>
    <p:sldId id="1133" r:id="rId26"/>
    <p:sldId id="908" r:id="rId2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8" d="100"/>
          <a:sy n="118" d="100"/>
        </p:scale>
        <p:origin x="12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287981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909511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66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st-takla.org/Gallery/Bible/Illustrations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r="2312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Primavera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            </a:t>
            </a:r>
            <a:r>
              <a:rPr lang="es-PR" sz="4400" cap="small" dirty="0" smtClean="0">
                <a:latin typeface="+mj-lt"/>
              </a:rPr>
              <a:t>Dé entrada a la esperanza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4: </a:t>
            </a:r>
            <a:r>
              <a:rPr lang="en-US" sz="4400" dirty="0" smtClean="0"/>
              <a:t>La </a:t>
            </a:r>
            <a:r>
              <a:rPr lang="es-PR" sz="4400" dirty="0" smtClean="0"/>
              <a:t>esperanza expresada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mayo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err="1" smtClean="0"/>
              <a:t>Salmos</a:t>
            </a:r>
            <a:r>
              <a:rPr lang="en-US" sz="2800" dirty="0" smtClean="0"/>
              <a:t> </a:t>
            </a:r>
            <a:r>
              <a:rPr lang="fr-FR" sz="2800" dirty="0" smtClean="0"/>
              <a:t>138:1-8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i="1" dirty="0"/>
              <a:t>Doy gracias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2</a:t>
            </a:r>
            <a:r>
              <a:rPr lang="es-ES" dirty="0"/>
              <a:t>) </a:t>
            </a:r>
            <a:endParaRPr lang="es-ES" dirty="0" smtClean="0"/>
          </a:p>
          <a:p>
            <a:pPr lvl="1"/>
            <a:r>
              <a:rPr lang="es-ES" dirty="0" smtClean="0"/>
              <a:t>es </a:t>
            </a:r>
            <a:r>
              <a:rPr lang="es-ES" dirty="0"/>
              <a:t>“alabo con gratitud”, por eso los traductores alternan entre “alabar” y “dar gracias”. Lo que el salmista destaca en esta alabanza es la misericordia y la verdad (o fidelidad) de Dios.</a:t>
            </a:r>
          </a:p>
          <a:p>
            <a:pPr lvl="1"/>
            <a:r>
              <a:rPr lang="es-ES" dirty="0"/>
              <a:t>La última línea del </a:t>
            </a:r>
            <a:r>
              <a:rPr lang="es-ES" dirty="0">
                <a:solidFill>
                  <a:schemeClr val="tx2"/>
                </a:solidFill>
              </a:rPr>
              <a:t>v. 2 </a:t>
            </a:r>
            <a:r>
              <a:rPr lang="es-ES" dirty="0"/>
              <a:t>en </a:t>
            </a:r>
            <a:r>
              <a:rPr lang="es-ES" dirty="0" err="1"/>
              <a:t>heb</a:t>
            </a:r>
            <a:r>
              <a:rPr lang="es-ES" dirty="0"/>
              <a:t>. es </a:t>
            </a:r>
            <a:r>
              <a:rPr lang="es-ES" dirty="0" err="1"/>
              <a:t>lit.</a:t>
            </a:r>
            <a:r>
              <a:rPr lang="es-ES" dirty="0"/>
              <a:t>: “Has exaltado tu palabra (o tu promesa) sobre todo tu nombre.” Pero se pregunta: ¿Cómo puede exaltar su palabra sobre su propia esencia? </a:t>
            </a:r>
            <a:r>
              <a:rPr lang="es-ES" dirty="0" smtClean="0"/>
              <a:t>(Carro)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138:1-3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58454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Dios </a:t>
            </a:r>
            <a:r>
              <a:rPr lang="es-ES" dirty="0"/>
              <a:t>contesta de muchas maneras; aquí Dios no sólo lo liberó sino también renovó sus fuerzas interiores (</a:t>
            </a:r>
            <a:r>
              <a:rPr lang="es-ES" dirty="0">
                <a:solidFill>
                  <a:schemeClr val="tx2"/>
                </a:solidFill>
              </a:rPr>
              <a:t>v. 3</a:t>
            </a:r>
            <a:r>
              <a:rPr lang="es-ES" dirty="0" smtClean="0"/>
              <a:t>). (Carro)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138:1-3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35588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 138:4-6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“Te alabarán, oh Jehová, todos los reyes de la tierra, Porque han oído los dichos de tu boca. Y cantarán de los caminos de Jehová, Porque la gloria de Jehová es grande. Porque Jehová es excelso, y atiende al humilde, Mas al altivo mira de lejos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138:4-6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95056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Alabanza </a:t>
            </a:r>
            <a:r>
              <a:rPr lang="es-ES" dirty="0"/>
              <a:t>universal a </a:t>
            </a:r>
            <a:r>
              <a:rPr lang="es-ES" dirty="0" smtClean="0"/>
              <a:t>Dios</a:t>
            </a:r>
            <a:endParaRPr lang="es-ES" dirty="0"/>
          </a:p>
          <a:p>
            <a:pPr lvl="1"/>
            <a:r>
              <a:rPr lang="es-ES" dirty="0"/>
              <a:t>La mención de </a:t>
            </a:r>
            <a:r>
              <a:rPr lang="es-ES" i="1" dirty="0"/>
              <a:t>reyes </a:t>
            </a:r>
            <a:r>
              <a:rPr lang="es-ES" dirty="0"/>
              <a:t>es uno de los detalles que pueden indicar el aspecto real de este Salmo.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/>
              <a:t>salmos a menudo demuestran una gran visión misionera; el motivo principal es que todos en el mundo alaben a Dios. Para eso necesitan escuchar su Palabra, que es el gran desafío del NT también, y en nuestro tiempo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smtClean="0"/>
              <a:t>Salmos 138:4-6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695498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Alabanza </a:t>
            </a:r>
            <a:r>
              <a:rPr lang="es-ES" dirty="0"/>
              <a:t>universal a </a:t>
            </a:r>
            <a:r>
              <a:rPr lang="es-ES" dirty="0" smtClean="0"/>
              <a:t>Dios</a:t>
            </a:r>
            <a:endParaRPr lang="es-ES" dirty="0"/>
          </a:p>
          <a:p>
            <a:pPr lvl="1"/>
            <a:r>
              <a:rPr lang="es-ES" dirty="0" smtClean="0"/>
              <a:t>El </a:t>
            </a:r>
            <a:r>
              <a:rPr lang="es-ES" dirty="0">
                <a:solidFill>
                  <a:schemeClr val="tx2"/>
                </a:solidFill>
              </a:rPr>
              <a:t>v. 5 </a:t>
            </a:r>
            <a:r>
              <a:rPr lang="es-ES" dirty="0"/>
              <a:t>destaca dos enseñanzas. 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sólo deben </a:t>
            </a:r>
            <a:r>
              <a:rPr lang="es-ES" dirty="0" smtClean="0"/>
              <a:t>conocer </a:t>
            </a:r>
            <a:r>
              <a:rPr lang="es-ES" dirty="0"/>
              <a:t>los hechos de Dios sino también sus </a:t>
            </a:r>
            <a:r>
              <a:rPr lang="es-ES" i="1" dirty="0"/>
              <a:t>caminos</a:t>
            </a:r>
            <a:r>
              <a:rPr lang="es-ES" dirty="0"/>
              <a:t>, la manera en que actúa. </a:t>
            </a:r>
            <a:endParaRPr lang="es-ES" dirty="0" smtClean="0"/>
          </a:p>
          <a:p>
            <a:pPr lvl="1"/>
            <a:r>
              <a:rPr lang="es-ES" dirty="0" smtClean="0"/>
              <a:t>También </a:t>
            </a:r>
            <a:r>
              <a:rPr lang="es-ES" dirty="0"/>
              <a:t>indica que la gloria de Dios en sí hace surgir alabanza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smtClean="0"/>
              <a:t>Salmos 138:4-6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941911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El salmista no deja de maravillarse por la grandeza de Dios; creó todo y reina sobre todo. Y se maravilla aun más cuando reconoce que a pesar de su grandeza y gloria </a:t>
            </a:r>
            <a:r>
              <a:rPr lang="es-ES" i="1" dirty="0"/>
              <a:t>mira al humilde. </a:t>
            </a:r>
            <a:endParaRPr lang="es-ES" i="1" dirty="0" smtClean="0"/>
          </a:p>
          <a:p>
            <a:r>
              <a:rPr lang="es-ES" dirty="0" smtClean="0"/>
              <a:t>La </a:t>
            </a:r>
            <a:r>
              <a:rPr lang="es-ES" dirty="0"/>
              <a:t>última frase del </a:t>
            </a:r>
            <a:r>
              <a:rPr lang="es-ES" dirty="0">
                <a:solidFill>
                  <a:schemeClr val="tx2"/>
                </a:solidFill>
              </a:rPr>
              <a:t>v. 6</a:t>
            </a:r>
            <a:r>
              <a:rPr lang="es-ES" dirty="0"/>
              <a:t> se ha traducido de diferentes maneras. Algunos lo ven como indicación de que el altivo no está cerca de Dios, su altivez le aleja de él. </a:t>
            </a:r>
            <a:r>
              <a:rPr lang="es-ES" dirty="0" smtClean="0"/>
              <a:t>(Carro</a:t>
            </a:r>
            <a:r>
              <a:rPr lang="en-US" dirty="0" smtClean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smtClean="0"/>
              <a:t>Salmos 138:4-6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704631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Esto </a:t>
            </a:r>
            <a:r>
              <a:rPr lang="es-ES" dirty="0"/>
              <a:t>es cierto, pero aun más el salmista quiso mostrar que el altivo no puede escapar de Dios, aunque parece lejos, Dios conoce perfectamente su corazón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smtClean="0"/>
              <a:t>Salmos 138:4-6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9598929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 138:7-8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912671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4410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“Si anduviere yo en medio de la angustia, tú me vivificarás; Contra la ira de mis enemigos extenderás tu mano, Y me salvará tu diestra. Jehová cumplirá su propósito en mí; Tu misericordia, oh Jehová, es para siempre; No desampares la obra de tus manos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138:7-8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43188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61"/>
          <a:stretch/>
        </p:blipFill>
        <p:spPr>
          <a:xfrm>
            <a:off x="0" y="0"/>
            <a:ext cx="5099538" cy="37882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3" t="55556" r="34252" b="4445"/>
          <a:stretch/>
        </p:blipFill>
        <p:spPr>
          <a:xfrm>
            <a:off x="5099538" y="1356429"/>
            <a:ext cx="4044462" cy="42823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5" t="93333"/>
          <a:stretch/>
        </p:blipFill>
        <p:spPr>
          <a:xfrm>
            <a:off x="8182202" y="5964901"/>
            <a:ext cx="961798" cy="89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Confianza </a:t>
            </a:r>
            <a:r>
              <a:rPr lang="es-ES" dirty="0"/>
              <a:t>del </a:t>
            </a:r>
            <a:r>
              <a:rPr lang="es-ES" dirty="0" smtClean="0"/>
              <a:t>humilde</a:t>
            </a:r>
            <a:endParaRPr lang="es-ES" dirty="0"/>
          </a:p>
          <a:p>
            <a:pPr lvl="1"/>
            <a:r>
              <a:rPr lang="es-ES" dirty="0"/>
              <a:t>Los salmistas siempre confían en Dios y siempre destacan la comunión con él. Pero hacen claro que esto no les exime de problemas o luchas. </a:t>
            </a:r>
            <a:endParaRPr lang="es-ES" dirty="0" smtClean="0"/>
          </a:p>
          <a:p>
            <a:pPr lvl="1"/>
            <a:r>
              <a:rPr lang="es-ES" dirty="0" smtClean="0"/>
              <a:t>Casi </a:t>
            </a:r>
            <a:r>
              <a:rPr lang="es-ES" dirty="0"/>
              <a:t>siempre hablan de enemigos. Pero saben que Dios es más fuerte, y es él quien “preserva” la vida. </a:t>
            </a:r>
            <a:endParaRPr lang="es-ES" dirty="0" smtClean="0"/>
          </a:p>
          <a:p>
            <a:pPr lvl="1"/>
            <a:r>
              <a:rPr lang="es-ES" dirty="0" smtClean="0"/>
              <a:t>Esta </a:t>
            </a:r>
            <a:r>
              <a:rPr lang="es-ES" dirty="0"/>
              <a:t>misma palabra puede ser “reavivar” o “vivificar la vida” como en el </a:t>
            </a:r>
            <a:r>
              <a:rPr lang="es-ES" dirty="0">
                <a:solidFill>
                  <a:schemeClr val="tx2"/>
                </a:solidFill>
              </a:rPr>
              <a:t>Salmo 119:25, 37</a:t>
            </a:r>
            <a:r>
              <a:rPr lang="es-ES" dirty="0" smtClean="0">
                <a:solidFill>
                  <a:schemeClr val="tx2"/>
                </a:solidFill>
              </a:rPr>
              <a:t>. </a:t>
            </a:r>
            <a:r>
              <a:rPr lang="es-ES" dirty="0" smtClean="0"/>
              <a:t>(Carro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138:7-8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33796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Salmo termina con una confianza completa en que </a:t>
            </a:r>
            <a:r>
              <a:rPr lang="es-ES" dirty="0" smtClean="0"/>
              <a:t>Dios </a:t>
            </a:r>
            <a:r>
              <a:rPr lang="es-ES" dirty="0"/>
              <a:t>seguirá su obra en su vida (</a:t>
            </a:r>
            <a:r>
              <a:rPr lang="es-ES" i="1" dirty="0"/>
              <a:t>cf.</a:t>
            </a:r>
            <a:r>
              <a:rPr lang="es-ES" dirty="0"/>
              <a:t> </a:t>
            </a:r>
            <a:r>
              <a:rPr lang="es-ES" dirty="0">
                <a:solidFill>
                  <a:schemeClr val="tx2"/>
                </a:solidFill>
              </a:rPr>
              <a:t>Fil. 1:6</a:t>
            </a:r>
            <a:r>
              <a:rPr lang="es-ES" dirty="0"/>
              <a:t>)</a:t>
            </a:r>
            <a:r>
              <a:rPr lang="es-ES" i="1" dirty="0"/>
              <a:t>, </a:t>
            </a:r>
            <a:r>
              <a:rPr lang="es-ES" dirty="0"/>
              <a:t>con alabanza de nuevo por su </a:t>
            </a:r>
            <a:r>
              <a:rPr lang="es-ES" i="1" dirty="0"/>
              <a:t>misericordia, </a:t>
            </a:r>
            <a:r>
              <a:rPr lang="es-ES" dirty="0"/>
              <a:t>y con una petición </a:t>
            </a:r>
            <a:r>
              <a:rPr lang="es-ES" dirty="0" smtClean="0"/>
              <a:t>final. (Carro</a:t>
            </a:r>
            <a:r>
              <a:rPr lang="en-US" dirty="0" smtClean="0"/>
              <a:t>)</a:t>
            </a:r>
          </a:p>
          <a:p>
            <a:r>
              <a:rPr lang="es-ES" dirty="0"/>
              <a:t>“</a:t>
            </a:r>
            <a:r>
              <a:rPr lang="es-ES" i="1" dirty="0"/>
              <a:t>estando persuadido de esto, que el que comenzó en vosotros la buena obra, la perfeccionará hasta el día de Jesucristo;</a:t>
            </a:r>
            <a:r>
              <a:rPr lang="es-ES" dirty="0"/>
              <a:t>” (</a:t>
            </a:r>
            <a:r>
              <a:rPr lang="es-ES" dirty="0">
                <a:solidFill>
                  <a:schemeClr val="tx2"/>
                </a:solidFill>
              </a:rPr>
              <a:t>Filipenses 1.6</a:t>
            </a:r>
            <a:r>
              <a:rPr lang="es-ES" dirty="0"/>
              <a:t>, RVR60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138:7-8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91583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Comentario </a:t>
            </a:r>
            <a:r>
              <a:rPr lang="es-ES" sz="1600" dirty="0" smtClean="0"/>
              <a:t>bíblico </a:t>
            </a:r>
            <a:r>
              <a:rPr lang="es-ES" sz="1600" dirty="0"/>
              <a:t>mundo hispano: Salmos. 1. ed. El Paso, TX: Editorial Mundo Hispano, 1993.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122-132.</a:t>
            </a:r>
            <a:endParaRPr lang="es-PR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143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Productivo: Dé entrada a la esperanza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5: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La esperanza renovada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17 </a:t>
            </a:r>
            <a:r>
              <a:rPr lang="es-PR" sz="4000" kern="1200" dirty="0"/>
              <a:t>de </a:t>
            </a:r>
            <a:r>
              <a:rPr lang="es-PR" sz="4000" dirty="0" smtClean="0"/>
              <a:t>mayo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smtClean="0"/>
              <a:t>Juan 18:15-18, 25-27; 21:15-19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90600" y="416715"/>
            <a:ext cx="7239000" cy="60622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 gratitud es nuestra respuesta a la esperanza que tenemos en Cristo.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Los </a:t>
            </a:r>
            <a:r>
              <a:rPr lang="es-ES" sz="2800" dirty="0"/>
              <a:t>creyentes pueden llegar a </a:t>
            </a:r>
            <a:r>
              <a:rPr lang="es-ES" sz="2800" dirty="0" smtClean="0"/>
              <a:t>olvidar su deuda de gratitud en </a:t>
            </a:r>
            <a:r>
              <a:rPr lang="es-ES" sz="2800" dirty="0"/>
              <a:t>su relación con Cristo. Mientras más tiempo hayamos sido creyentes, más podemos acostumbrarnos a las bendiciones y los </a:t>
            </a:r>
            <a:r>
              <a:rPr lang="es-ES" sz="2800" dirty="0" smtClean="0"/>
              <a:t>beneficios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33400" y="5414962"/>
            <a:ext cx="8534400" cy="11382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/>
              <a:t>de conocer a Cristo. Con el tiempo, tal vez lleguemos a olvidar cómo era no tener esperanza en Él. </a:t>
            </a:r>
          </a:p>
        </p:txBody>
      </p:sp>
    </p:spTree>
    <p:extLst>
      <p:ext uri="{BB962C8B-B14F-4D97-AF65-F5344CB8AC3E}">
        <p14:creationId xmlns:p14="http://schemas.microsoft.com/office/powerpoint/2010/main" val="1025219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2145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Salmo 138 nos recuerda la esperanza que tenemos y nos motiva a tener una actitud de agradecimiento a Dios.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33400" y="5562600"/>
            <a:ext cx="8534400" cy="11382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12539811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Salmos 138:1-8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Salmos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138:1-3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4410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“Te alabaré con todo mi corazón; Delante de los dioses te cantaré salmos. Me postraré hacia tu santo templo, Y alabaré tu nombre por tu misericordia y tu fidelidad; Porque has engrandecido tu nombre, y tu palabra sobre todas las cosas. El día que clamé, me respondiste; Me fortaleciste con vigor en mi alma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138:1-3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Alabanza </a:t>
            </a:r>
            <a:r>
              <a:rPr lang="es-ES" dirty="0"/>
              <a:t>por victoria </a:t>
            </a:r>
            <a:r>
              <a:rPr lang="es-ES" dirty="0" smtClean="0"/>
              <a:t>personal</a:t>
            </a:r>
            <a:endParaRPr lang="es-ES" dirty="0"/>
          </a:p>
          <a:p>
            <a:pPr lvl="1"/>
            <a:r>
              <a:rPr lang="es-ES" dirty="0"/>
              <a:t>La frase </a:t>
            </a:r>
            <a:r>
              <a:rPr lang="es-ES" i="1" dirty="0"/>
              <a:t>delante de los dioses </a:t>
            </a:r>
            <a:r>
              <a:rPr lang="es-ES" dirty="0"/>
              <a:t>ha producido diferentes interpretaciones. </a:t>
            </a:r>
            <a:endParaRPr lang="es-ES" dirty="0" smtClean="0"/>
          </a:p>
          <a:p>
            <a:pPr lvl="1"/>
            <a:r>
              <a:rPr lang="es-ES" dirty="0" smtClean="0"/>
              <a:t>[…] Lo </a:t>
            </a:r>
            <a:r>
              <a:rPr lang="es-ES" dirty="0"/>
              <a:t>cierto es que el salmista no se avergüenza de alabar a Dios delante de todas las personas y de todos los poderes del universo</a:t>
            </a:r>
            <a:r>
              <a:rPr lang="es-ES" dirty="0" smtClean="0"/>
              <a:t>. (Carro</a:t>
            </a:r>
            <a:r>
              <a:rPr lang="en-US" dirty="0" smtClean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Salmos 138:1-3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60935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101276</TotalTime>
  <Words>1040</Words>
  <Application>Microsoft Office PowerPoint</Application>
  <PresentationFormat>On-screen Show (4:3)</PresentationFormat>
  <Paragraphs>99</Paragraphs>
  <Slides>24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Aplicación para mi vida</vt:lpstr>
      <vt:lpstr>Pasaje bíblico</vt:lpstr>
      <vt:lpstr>Pasaje bíblico</vt:lpstr>
      <vt:lpstr>Salmos 138:1-3</vt:lpstr>
      <vt:lpstr>Salmos 138:1-3</vt:lpstr>
      <vt:lpstr>Salmos 138:1-3</vt:lpstr>
      <vt:lpstr>Salmos 138:1-3</vt:lpstr>
      <vt:lpstr>Pasaje bíblico</vt:lpstr>
      <vt:lpstr>Salmos 138:4-6</vt:lpstr>
      <vt:lpstr>Salmos 138:4-6</vt:lpstr>
      <vt:lpstr>Salmos 138:4-6</vt:lpstr>
      <vt:lpstr>Salmos 138:4-6</vt:lpstr>
      <vt:lpstr>Salmos 138:4-6</vt:lpstr>
      <vt:lpstr>Pasaje bíblico</vt:lpstr>
      <vt:lpstr>Salmos 138:7-8</vt:lpstr>
      <vt:lpstr>Salmos 138:7-8</vt:lpstr>
      <vt:lpstr>Salmos 138:7-8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la_esperanza_expresada_051015.pptx</dc:title>
  <dc:creator>JRIVERA</dc:creator>
  <cp:lastModifiedBy>Tito Ortega</cp:lastModifiedBy>
  <cp:revision>4558</cp:revision>
  <cp:lastPrinted>2015-05-10T00:05:50Z</cp:lastPrinted>
  <dcterms:created xsi:type="dcterms:W3CDTF">2007-01-24T21:53:34Z</dcterms:created>
  <dcterms:modified xsi:type="dcterms:W3CDTF">2015-05-16T17:24:14Z</dcterms:modified>
</cp:coreProperties>
</file>