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8"/>
  </p:notesMasterIdLst>
  <p:handoutMasterIdLst>
    <p:handoutMasterId r:id="rId29"/>
  </p:handoutMasterIdLst>
  <p:sldIdLst>
    <p:sldId id="794" r:id="rId3"/>
    <p:sldId id="1618" r:id="rId4"/>
    <p:sldId id="804" r:id="rId5"/>
    <p:sldId id="1532" r:id="rId6"/>
    <p:sldId id="1666" r:id="rId7"/>
    <p:sldId id="1616" r:id="rId8"/>
    <p:sldId id="1667" r:id="rId9"/>
    <p:sldId id="1360" r:id="rId10"/>
    <p:sldId id="287" r:id="rId11"/>
    <p:sldId id="1359" r:id="rId12"/>
    <p:sldId id="1652" r:id="rId13"/>
    <p:sldId id="1668" r:id="rId14"/>
    <p:sldId id="1319" r:id="rId15"/>
    <p:sldId id="1617" r:id="rId16"/>
    <p:sldId id="1625" r:id="rId17"/>
    <p:sldId id="1669" r:id="rId18"/>
    <p:sldId id="1535" r:id="rId19"/>
    <p:sldId id="1536" r:id="rId20"/>
    <p:sldId id="1571" r:id="rId21"/>
    <p:sldId id="1670" r:id="rId22"/>
    <p:sldId id="1671" r:id="rId23"/>
    <p:sldId id="1672" r:id="rId24"/>
    <p:sldId id="561" r:id="rId25"/>
    <p:sldId id="1133" r:id="rId26"/>
    <p:sldId id="908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84177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6615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81000"/>
            <a:ext cx="9144000" cy="5995416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Fe resistente: C</a:t>
            </a:r>
            <a:r>
              <a:rPr lang="en-US" sz="4400" cap="small" dirty="0" err="1" smtClean="0">
                <a:latin typeface="+mj-lt"/>
              </a:rPr>
              <a:t>ómo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permanecer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firmes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en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medio</a:t>
            </a:r>
            <a:r>
              <a:rPr lang="en-US" sz="4400" cap="small" dirty="0" smtClean="0">
                <a:latin typeface="+mj-lt"/>
              </a:rPr>
              <a:t> del </a:t>
            </a:r>
            <a:r>
              <a:rPr lang="en-US" sz="4400" cap="small" dirty="0" err="1" smtClean="0">
                <a:latin typeface="+mj-lt"/>
              </a:rPr>
              <a:t>sufrimiento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6: </a:t>
            </a:r>
            <a:r>
              <a:rPr lang="es-PR" sz="4400" dirty="0" smtClean="0">
                <a:latin typeface="+mn-lt"/>
              </a:rPr>
              <a:t>Fe victoriosa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Pedro 5</a:t>
            </a:r>
            <a:r>
              <a:rPr lang="fr-FR" sz="2800" dirty="0" smtClean="0"/>
              <a:t>:6-11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“Humillaos</a:t>
            </a:r>
            <a:r>
              <a:rPr lang="es-ES" dirty="0"/>
              <a:t>, pues, bajo la poderosa mano de Dios, para que él os exalte cuando fuere tiempo; </a:t>
            </a:r>
            <a:r>
              <a:rPr lang="es-ES" dirty="0" smtClean="0"/>
              <a:t>echando </a:t>
            </a:r>
            <a:r>
              <a:rPr lang="es-ES" dirty="0"/>
              <a:t>toda vuestra ansiedad sobre él, porque él tiene cuidado de vosotros</a:t>
            </a:r>
            <a:r>
              <a:rPr lang="es-ES" dirty="0" smtClean="0"/>
              <a:t>.”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5:6-7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74088" cy="4114800"/>
          </a:xfrm>
        </p:spPr>
        <p:txBody>
          <a:bodyPr/>
          <a:lstStyle/>
          <a:p>
            <a:r>
              <a:rPr lang="es-ES" dirty="0" smtClean="0"/>
              <a:t>El cristiano, nunca siente resentimiento por las experiencias de su vida, ni se revela contra ellas, porque sabe que la poderosa mano de Dios está al timón de su vida.</a:t>
            </a:r>
          </a:p>
          <a:p>
            <a:r>
              <a:rPr lang="es-ES" dirty="0" smtClean="0"/>
              <a:t>El cristiano no tiene porque estar afanado y ansioso (</a:t>
            </a:r>
            <a:r>
              <a:rPr lang="es-ES" dirty="0" smtClean="0">
                <a:solidFill>
                  <a:schemeClr val="tx2"/>
                </a:solidFill>
              </a:rPr>
              <a:t>Mateo 6:25-34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Sabemos que Dios cuida de nosotros.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5:6-7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7034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574088" cy="4114800"/>
          </a:xfrm>
        </p:spPr>
        <p:txBody>
          <a:bodyPr/>
          <a:lstStyle/>
          <a:p>
            <a:r>
              <a:rPr lang="es-ES" dirty="0" smtClean="0"/>
              <a:t>“El que no escatimó ni a su propio Hijo, sino que lo entregó por todos nosotros, ¿cómo no nos dará con Él también todas las cosas?” (</a:t>
            </a:r>
            <a:r>
              <a:rPr lang="es-ES" dirty="0" smtClean="0">
                <a:solidFill>
                  <a:schemeClr val="tx2"/>
                </a:solidFill>
              </a:rPr>
              <a:t>Romanos </a:t>
            </a:r>
            <a:r>
              <a:rPr lang="es-ES" smtClean="0">
                <a:solidFill>
                  <a:schemeClr val="tx2"/>
                </a:solidFill>
              </a:rPr>
              <a:t>8:32</a:t>
            </a:r>
            <a:r>
              <a:rPr lang="es-ES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5:6-7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64489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5:8-9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Sed sobrios, y velad; porque vuestro adversario el diablo, como león rugiente, anda alrededor buscando a quien devorar</a:t>
            </a:r>
            <a:r>
              <a:rPr lang="es-ES"/>
              <a:t>; </a:t>
            </a:r>
            <a:r>
              <a:rPr lang="es-ES" smtClean="0"/>
              <a:t>al </a:t>
            </a:r>
            <a:r>
              <a:rPr lang="es-ES"/>
              <a:t>cual resistid firmes en la fe, sabiendo que los mismos padecimientos se van cumpliendo en vuestros hermanos en todo el mundo</a:t>
            </a:r>
            <a:r>
              <a:rPr lang="es-ES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5:8-9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Debemos ser sobrios y estar alerta.</a:t>
            </a:r>
          </a:p>
          <a:p>
            <a:r>
              <a:rPr lang="es-ES" dirty="0" smtClean="0"/>
              <a:t>Cromwell [ordenaba] a sus tropas: “¡Confiad en Dios, y mantened seca la pólvora!”</a:t>
            </a:r>
          </a:p>
          <a:p>
            <a:r>
              <a:rPr lang="es-ES" dirty="0" smtClean="0"/>
              <a:t>Pedro sabía lo difícil que es esta vigilancia (ver </a:t>
            </a:r>
            <a:r>
              <a:rPr lang="es-ES" dirty="0" smtClean="0">
                <a:solidFill>
                  <a:schemeClr val="tx2"/>
                </a:solidFill>
              </a:rPr>
              <a:t>Mateo 26:38-46</a:t>
            </a:r>
            <a:r>
              <a:rPr lang="es-ES" dirty="0" smtClean="0"/>
              <a:t>). (</a:t>
            </a:r>
            <a:r>
              <a:rPr lang="en-US" dirty="0" smtClean="0"/>
              <a:t>Barclay)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5:8-9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81766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74088" cy="4114800"/>
          </a:xfrm>
        </p:spPr>
        <p:txBody>
          <a:bodyPr/>
          <a:lstStyle/>
          <a:p>
            <a:r>
              <a:rPr lang="es-ES" dirty="0" smtClean="0"/>
              <a:t>El diablo siempre está acechando a ver a quién puede arruinar. </a:t>
            </a:r>
          </a:p>
          <a:p>
            <a:r>
              <a:rPr lang="es-ES" dirty="0" smtClean="0"/>
              <a:t>La fe de una persona debe ser como una muralla contra la que se estrellan en vano los ataques del diablo.</a:t>
            </a:r>
          </a:p>
          <a:p>
            <a:r>
              <a:rPr lang="es-ES" dirty="0" smtClean="0"/>
              <a:t>El diablo, como cualquier agresor, acaba por retirarse cuando se le resiste valientemente con el poder de Jesucristo. (</a:t>
            </a:r>
            <a:r>
              <a:rPr lang="en-US" dirty="0" smtClean="0"/>
              <a:t>Barclay)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5:8-9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907880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5:10-11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21362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Mas el Dios de toda gracia, que nos llamó a su gloria eterna en Jesucristo, después que hayáis padecido un poco de tiempo, él mismo os perfeccione, afirme, fortalezca y establezca. </a:t>
            </a:r>
            <a:r>
              <a:rPr lang="es-ES" dirty="0" smtClean="0"/>
              <a:t>A </a:t>
            </a:r>
            <a:r>
              <a:rPr lang="es-ES" dirty="0"/>
              <a:t>él sea la gloria y el imperio por los siglos de los siglos. Amén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5:10-11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[Pedro] dice que, después que el cristiano ha pasado por el sufrimiento, Dios le restaura, establece, fortalece y afirma.</a:t>
            </a:r>
          </a:p>
          <a:p>
            <a:r>
              <a:rPr lang="es-ES" dirty="0" smtClean="0"/>
              <a:t>Perfeccione, </a:t>
            </a:r>
            <a:r>
              <a:rPr lang="es-ES" i="1" dirty="0" smtClean="0"/>
              <a:t>restaure</a:t>
            </a:r>
            <a:r>
              <a:rPr lang="es-ES" dirty="0" smtClean="0"/>
              <a:t> – </a:t>
            </a:r>
            <a:r>
              <a:rPr lang="es-ES" i="1" dirty="0" err="1" smtClean="0"/>
              <a:t>kartarízein</a:t>
            </a:r>
            <a:r>
              <a:rPr lang="es-ES" i="1" dirty="0" smtClean="0"/>
              <a:t>. </a:t>
            </a:r>
            <a:r>
              <a:rPr lang="es-ES" dirty="0" smtClean="0"/>
              <a:t>Se usa corrientemente para arreglar una fractura; suplir lo que falta, arreglar lo que está roto.</a:t>
            </a:r>
          </a:p>
          <a:p>
            <a:r>
              <a:rPr lang="es-ES" dirty="0" smtClean="0"/>
              <a:t>El sufrimiento, si se acepta con humildad, confianza y amor, puede reparar las debilidades de carácter.  </a:t>
            </a:r>
            <a:r>
              <a:rPr lang="en-US" dirty="0" smtClean="0"/>
              <a:t>(Barclay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5:10-11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181600" y="0"/>
            <a:ext cx="3972278" cy="16764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56055" r="45295" b="4052"/>
          <a:stretch/>
        </p:blipFill>
        <p:spPr>
          <a:xfrm>
            <a:off x="5105400" y="1537669"/>
            <a:ext cx="4038600" cy="4762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56" r="18136"/>
          <a:stretch/>
        </p:blipFill>
        <p:spPr>
          <a:xfrm>
            <a:off x="8594" y="6299928"/>
            <a:ext cx="7916206" cy="558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7" t="88889"/>
          <a:stretch/>
        </p:blipFill>
        <p:spPr>
          <a:xfrm>
            <a:off x="7656432" y="5449078"/>
            <a:ext cx="1501231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Establezca</a:t>
            </a:r>
            <a:r>
              <a:rPr lang="es-ES" i="1" dirty="0" smtClean="0"/>
              <a:t> - </a:t>
            </a:r>
            <a:r>
              <a:rPr lang="es-ES" i="1" dirty="0" err="1" smtClean="0"/>
              <a:t>stêrizein</a:t>
            </a:r>
            <a:r>
              <a:rPr lang="es-ES" dirty="0" smtClean="0"/>
              <a:t>. Hacer tan sólido como el granito.</a:t>
            </a:r>
          </a:p>
          <a:p>
            <a:r>
              <a:rPr lang="es-ES" dirty="0" smtClean="0"/>
              <a:t>El sufrimiento del cuerpo y el dolor del corazón hacen una de estas dos cosas a la persona: o le hacen colapsarse o le dejan con una solidez de carácter que no podría obtener de  otra manera. </a:t>
            </a:r>
            <a:r>
              <a:rPr lang="en-US" dirty="0" smtClean="0"/>
              <a:t>(Barclay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5:10-11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616827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Fortalezca</a:t>
            </a:r>
            <a:r>
              <a:rPr lang="es-ES" i="1" dirty="0" smtClean="0"/>
              <a:t>- </a:t>
            </a:r>
            <a:r>
              <a:rPr lang="es-ES" i="1" dirty="0" err="1" smtClean="0"/>
              <a:t>sthenûn</a:t>
            </a:r>
            <a:r>
              <a:rPr lang="es-ES" dirty="0" smtClean="0"/>
              <a:t>. Llenar de fuerza.</a:t>
            </a:r>
          </a:p>
          <a:p>
            <a:r>
              <a:rPr lang="es-ES" dirty="0" smtClean="0"/>
              <a:t>Una vida sin esfuerza y sin disciplina inevitablemente se vuelve blandengue.</a:t>
            </a:r>
          </a:p>
          <a:p>
            <a:r>
              <a:rPr lang="es-ES" dirty="0" smtClean="0"/>
              <a:t>Hay algo doblemente precioso en una fe que ha salido victoriosa del dolor y de la aflicción y de la desilusión. </a:t>
            </a:r>
            <a:r>
              <a:rPr lang="en-US" dirty="0" smtClean="0"/>
              <a:t>(Barclay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5:10-11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14602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Afirme</a:t>
            </a:r>
            <a:r>
              <a:rPr lang="es-ES" i="1" dirty="0" smtClean="0"/>
              <a:t>- </a:t>
            </a:r>
            <a:r>
              <a:rPr lang="es-ES" i="1" dirty="0" err="1" smtClean="0"/>
              <a:t>themeliûn</a:t>
            </a:r>
            <a:r>
              <a:rPr lang="es-ES" dirty="0" smtClean="0"/>
              <a:t>. Echar el cimiento.</a:t>
            </a:r>
          </a:p>
          <a:p>
            <a:r>
              <a:rPr lang="es-ES" dirty="0" smtClean="0"/>
              <a:t>Cuando tenemos que enfrentarnos con la aflicción y el sufrimiento, ahondamos hasta el mismo lecho rocoso de la fe. </a:t>
            </a:r>
            <a:r>
              <a:rPr lang="en-US" dirty="0" smtClean="0"/>
              <a:t>(Barclay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5:10-11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10384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Barclay</a:t>
            </a:r>
            <a:r>
              <a:rPr lang="es-PR" sz="1600" dirty="0" smtClean="0"/>
              <a:t>, William. </a:t>
            </a:r>
            <a:r>
              <a:rPr lang="es-PR" sz="1600" i="1" dirty="0" smtClean="0"/>
              <a:t>Comentario al Nuevo Testamento, Vol. 14: Santiago y Pedro.  </a:t>
            </a:r>
            <a:r>
              <a:rPr lang="es-PR" sz="1600" dirty="0" smtClean="0"/>
              <a:t>Barcelona: Editorial CLIE, 1994.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146-156.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Remando contra la corriente (1ra Pedro).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1991.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28" y="0"/>
            <a:ext cx="8939743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Fe resistente: Cómo permanecer firmes en medio del sufrimiento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Extra: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Nuestra obra en la </a:t>
            </a:r>
            <a:r>
              <a:rPr lang="es-PR" sz="4000" cap="small" dirty="0" err="1" smtClean="0"/>
              <a:t>creaci</a:t>
            </a:r>
            <a:r>
              <a:rPr lang="en-US" sz="4000" cap="small" dirty="0" err="1" smtClean="0"/>
              <a:t>ón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30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err="1" smtClean="0"/>
              <a:t>Levítico</a:t>
            </a:r>
            <a:r>
              <a:rPr lang="en-US" dirty="0" smtClean="0"/>
              <a:t> 25:1-7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me fortalecerá y me restaurará.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La sociedad aplaude a los que “se hacen solos”. Nos gustan las historias de esas personas que comenzaron con nada y gracias a su propia disciplina y determinación construyeron un imperio. </a:t>
            </a:r>
            <a:endParaRPr lang="es-ES" sz="2800" kern="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562600"/>
            <a:ext cx="8153400" cy="1828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Pueden </a:t>
            </a:r>
            <a:r>
              <a:rPr lang="es-ES" sz="2800" dirty="0"/>
              <a:t>ser buenos ejemplos para los negocios, pero esto no se aplica a nuestra vida personal</a:t>
            </a:r>
            <a:r>
              <a:rPr lang="es-ES" sz="2800" dirty="0" smtClean="0"/>
              <a:t>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Afortunadamente</a:t>
            </a:r>
            <a:r>
              <a:rPr lang="es-ES" sz="2800" dirty="0"/>
              <a:t>, cuando nos encontramos con dificultades y oposición, no estamos solos.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nos muestra qué sucede cuando dejamos de lado la pretensión de hacernos a </a:t>
            </a:r>
            <a:r>
              <a:rPr lang="es-ES" sz="2800" dirty="0" smtClean="0"/>
              <a:t>nosotros</a:t>
            </a:r>
            <a:endParaRPr lang="es-ES" sz="2800" kern="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599" y="5562601"/>
            <a:ext cx="8564525" cy="1138237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mismos </a:t>
            </a:r>
            <a:r>
              <a:rPr lang="es-ES" sz="2800" dirty="0"/>
              <a:t>y en su lugar confiamos en Dios: allí es cuando obtenemos la victoria final.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1210664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Al acercarse a la conclusión de su carta, Pedro supo que no podría pastorear a cada creyente en cada circunstancia que viviera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Pero </a:t>
            </a:r>
            <a:r>
              <a:rPr lang="es-ES" sz="2800" dirty="0"/>
              <a:t>Dios había </a:t>
            </a:r>
            <a:r>
              <a:rPr lang="es-ES" sz="2800" dirty="0" smtClean="0"/>
              <a:t>provisto</a:t>
            </a:r>
            <a:endParaRPr lang="es-ES" sz="2800" kern="0" dirty="0" smtClean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28600" y="4800600"/>
            <a:ext cx="8305800" cy="1900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ancianos </a:t>
            </a:r>
            <a:r>
              <a:rPr lang="es-ES" sz="2800" dirty="0"/>
              <a:t>entre los creyentes. Pedro insta a estos experimentados cristianos a pastorear a los creyentes en las congregaciones locales, en medio de las tormentas. 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Estos </a:t>
            </a:r>
            <a:r>
              <a:rPr lang="es-ES" sz="2800" dirty="0"/>
              <a:t>seguidores de Cristo, en específico, debían someterse a Dios, echar la carga de la persecución que sufrían en Sus manos, estar alertas a los esfuerzos de Satanás por destruir su fe y resistir al diablo. </a:t>
            </a:r>
            <a:endParaRPr lang="es-ES" sz="2800" kern="0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5638800"/>
            <a:ext cx="8534400" cy="9096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Hacer </a:t>
            </a:r>
            <a:r>
              <a:rPr lang="es-ES" sz="2800" dirty="0"/>
              <a:t>menos que esto sería permitir que la persecución les ganara.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177914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5:6-11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5:6-7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102187</TotalTime>
  <Words>1051</Words>
  <Application>Microsoft Office PowerPoint</Application>
  <PresentationFormat>On-screen Show (4:3)</PresentationFormat>
  <Paragraphs>109</Paragraphs>
  <Slides>25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1 Pedro 5:6-7</vt:lpstr>
      <vt:lpstr>1 Pedro 5:6-7</vt:lpstr>
      <vt:lpstr>1 Pedro 5:6-7</vt:lpstr>
      <vt:lpstr>Pasaje bíblico</vt:lpstr>
      <vt:lpstr>1 Pedro 5:8-9</vt:lpstr>
      <vt:lpstr>1 Pedro 5:8-9</vt:lpstr>
      <vt:lpstr>1 Pedro 5:8-9</vt:lpstr>
      <vt:lpstr>Pasaje bíblico</vt:lpstr>
      <vt:lpstr>1 Pedro 5:10-11</vt:lpstr>
      <vt:lpstr>1 Pedro 5:10-11</vt:lpstr>
      <vt:lpstr>1 Pedro 5:10-11</vt:lpstr>
      <vt:lpstr>1 Pedro 5:10-11</vt:lpstr>
      <vt:lpstr>1 Pedro 5:10-11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fe_victoriosa_082315</dc:title>
  <dc:creator>JRIVERA</dc:creator>
  <cp:lastModifiedBy>Tito</cp:lastModifiedBy>
  <cp:revision>4704</cp:revision>
  <cp:lastPrinted>2015-03-29T10:43:55Z</cp:lastPrinted>
  <dcterms:created xsi:type="dcterms:W3CDTF">2007-01-24T21:53:34Z</dcterms:created>
  <dcterms:modified xsi:type="dcterms:W3CDTF">2015-09-05T03:13:25Z</dcterms:modified>
</cp:coreProperties>
</file>