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27"/>
  </p:notesMasterIdLst>
  <p:handoutMasterIdLst>
    <p:handoutMasterId r:id="rId28"/>
  </p:handoutMasterIdLst>
  <p:sldIdLst>
    <p:sldId id="794" r:id="rId3"/>
    <p:sldId id="1618" r:id="rId4"/>
    <p:sldId id="804" r:id="rId5"/>
    <p:sldId id="1532" r:id="rId6"/>
    <p:sldId id="1649" r:id="rId7"/>
    <p:sldId id="1616" r:id="rId8"/>
    <p:sldId id="1650" r:id="rId9"/>
    <p:sldId id="1360" r:id="rId10"/>
    <p:sldId id="287" r:id="rId11"/>
    <p:sldId id="1359" r:id="rId12"/>
    <p:sldId id="1651" r:id="rId13"/>
    <p:sldId id="1518" r:id="rId14"/>
    <p:sldId id="1652" r:id="rId15"/>
    <p:sldId id="1319" r:id="rId16"/>
    <p:sldId id="1617" r:id="rId17"/>
    <p:sldId id="1625" r:id="rId18"/>
    <p:sldId id="1653" r:id="rId19"/>
    <p:sldId id="1535" r:id="rId20"/>
    <p:sldId id="1536" r:id="rId21"/>
    <p:sldId id="1571" r:id="rId22"/>
    <p:sldId id="1654" r:id="rId23"/>
    <p:sldId id="561" r:id="rId24"/>
    <p:sldId id="1133" r:id="rId25"/>
    <p:sldId id="908" r:id="rId26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D1"/>
    <a:srgbClr val="0000CC"/>
    <a:srgbClr val="0000FF"/>
    <a:srgbClr val="A6925A"/>
    <a:srgbClr val="285633"/>
    <a:srgbClr val="CC9900"/>
    <a:srgbClr val="CB7935"/>
    <a:srgbClr val="303030"/>
    <a:srgbClr val="663300"/>
    <a:srgbClr val="993B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6709" autoAdjust="0"/>
  </p:normalViewPr>
  <p:slideViewPr>
    <p:cSldViewPr>
      <p:cViewPr varScale="1">
        <p:scale>
          <a:sx n="116" d="100"/>
          <a:sy n="116" d="100"/>
        </p:scale>
        <p:origin x="138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8/15/2015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4193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24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163325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050619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6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6925951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7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1688272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9798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60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distantshores.org/resources/illustrations/sweet-publishing" TargetMode="External"/><Relationship Id="rId2" Type="http://schemas.openxmlformats.org/officeDocument/2006/relationships/hyperlink" Target="http://blog.lifeway.com/eblifewayadulto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hyperlink" Target="http://st-takla.org/Gallery/Bible/Illustrations.html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98"/>
            <a:ext cx="9139778" cy="6846402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es-PR" sz="4400" dirty="0" smtClean="0">
                <a:latin typeface="+mj-lt"/>
                <a:ea typeface="+mj-ea"/>
                <a:cs typeface="+mj-cs"/>
              </a:rPr>
              <a:t>Verano 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2015/Tema</a:t>
            </a:r>
            <a:r>
              <a:rPr lang="es-PR" sz="4400" dirty="0" smtClean="0">
                <a:latin typeface="+mj-lt"/>
              </a:rPr>
              <a:t>: </a:t>
            </a:r>
            <a:r>
              <a:rPr lang="es-PR" sz="4400" cap="small" dirty="0" smtClean="0">
                <a:latin typeface="+mj-lt"/>
              </a:rPr>
              <a:t>Fe resistente: C</a:t>
            </a:r>
            <a:r>
              <a:rPr lang="en-US" sz="4400" cap="small" dirty="0" err="1" smtClean="0">
                <a:latin typeface="+mj-lt"/>
              </a:rPr>
              <a:t>ómo</a:t>
            </a:r>
            <a:r>
              <a:rPr lang="en-US" sz="4400" cap="small" dirty="0" smtClean="0">
                <a:latin typeface="+mj-lt"/>
              </a:rPr>
              <a:t> </a:t>
            </a:r>
            <a:r>
              <a:rPr lang="en-US" sz="4400" cap="small" dirty="0" err="1" smtClean="0">
                <a:latin typeface="+mj-lt"/>
              </a:rPr>
              <a:t>permanecer</a:t>
            </a:r>
            <a:r>
              <a:rPr lang="en-US" sz="4400" cap="small" dirty="0" smtClean="0">
                <a:latin typeface="+mj-lt"/>
              </a:rPr>
              <a:t> </a:t>
            </a:r>
            <a:r>
              <a:rPr lang="en-US" sz="4400" cap="small" dirty="0" err="1" smtClean="0">
                <a:latin typeface="+mj-lt"/>
              </a:rPr>
              <a:t>firmes</a:t>
            </a:r>
            <a:r>
              <a:rPr lang="en-US" sz="4400" cap="small" dirty="0" smtClean="0">
                <a:latin typeface="+mj-lt"/>
              </a:rPr>
              <a:t> </a:t>
            </a:r>
            <a:r>
              <a:rPr lang="en-US" sz="4400" cap="small" dirty="0" err="1" smtClean="0">
                <a:latin typeface="+mj-lt"/>
              </a:rPr>
              <a:t>en</a:t>
            </a:r>
            <a:r>
              <a:rPr lang="en-US" sz="4400" cap="small" dirty="0" smtClean="0">
                <a:latin typeface="+mj-lt"/>
              </a:rPr>
              <a:t> </a:t>
            </a:r>
            <a:r>
              <a:rPr lang="en-US" sz="4400" cap="small" dirty="0" err="1" smtClean="0">
                <a:latin typeface="+mj-lt"/>
              </a:rPr>
              <a:t>medio</a:t>
            </a:r>
            <a:r>
              <a:rPr lang="en-US" sz="4400" cap="small" dirty="0" smtClean="0">
                <a:latin typeface="+mj-lt"/>
              </a:rPr>
              <a:t> del </a:t>
            </a:r>
            <a:r>
              <a:rPr lang="en-US" sz="4400" cap="small" dirty="0" err="1" smtClean="0">
                <a:latin typeface="+mj-lt"/>
              </a:rPr>
              <a:t>sufrimiento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n-lt"/>
              </a:rPr>
              <a:t>Sesión</a:t>
            </a:r>
            <a:r>
              <a:rPr lang="en-US" sz="4400" cap="small" dirty="0" smtClean="0">
                <a:latin typeface="+mn-lt"/>
              </a:rPr>
              <a:t> 3: </a:t>
            </a:r>
            <a:r>
              <a:rPr lang="es-PR" sz="4400" dirty="0" smtClean="0">
                <a:latin typeface="+mn-lt"/>
              </a:rPr>
              <a:t>Fe perseverante</a:t>
            </a:r>
            <a:endParaRPr lang="es-PR" sz="4400" cap="small" dirty="0" smtClean="0">
              <a:latin typeface="+mn-lt"/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2 de </a:t>
            </a:r>
            <a:r>
              <a:rPr lang="es-PR" sz="3600" dirty="0" smtClean="0">
                <a:latin typeface="+mn-lt"/>
                <a:cs typeface="+mn-cs"/>
              </a:rPr>
              <a:t>agosto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2015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/>
              <a:t>(</a:t>
            </a:r>
            <a:r>
              <a:rPr lang="en-US" sz="2800" dirty="0" smtClean="0"/>
              <a:t>1 Pedro 2</a:t>
            </a:r>
            <a:r>
              <a:rPr lang="fr-FR" sz="2800" dirty="0" smtClean="0"/>
              <a:t>:13-23</a:t>
            </a:r>
            <a:r>
              <a:rPr lang="es-PR" sz="2800" dirty="0" smtClean="0"/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209800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“Por causa del Señor someteos a toda institución humana, ya sea al rey, como a superior, ya a los gobernadores, como por él enviados para castigo de los malhechores y alabanza de los que hacen bien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2:13-17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8128758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209800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Porque </a:t>
            </a:r>
            <a:r>
              <a:rPr lang="es-ES" dirty="0"/>
              <a:t>esta es la voluntad de Dios: que haciendo bien, hagáis callar la ignorancia de los hombres insensatos; como libres, pero no como los que tienen la libertad como pretexto para hacer lo malo, sino como siervos de Dios. Honrad a todos. Amad a los hermanos. Temed a Dios. Honrad al rey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2:13-17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2755169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8574088" cy="4114800"/>
          </a:xfrm>
        </p:spPr>
        <p:txBody>
          <a:bodyPr/>
          <a:lstStyle/>
          <a:p>
            <a:r>
              <a:rPr lang="es-ES" dirty="0"/>
              <a:t>Los creyentes en Jesucristo tienen su ciudadanía en el cielo, pero también tienen obligaciones civiles en el mundo. </a:t>
            </a:r>
            <a:endParaRPr lang="es-ES" dirty="0" smtClean="0"/>
          </a:p>
          <a:p>
            <a:r>
              <a:rPr lang="es-ES" dirty="0" smtClean="0"/>
              <a:t>El </a:t>
            </a:r>
            <a:r>
              <a:rPr lang="es-ES" dirty="0"/>
              <a:t>Creador instituyó el gobierno humano para que guardara el orden y la tranquilidad en la sociedad y se sujetara al Rey de reyes. </a:t>
            </a:r>
            <a:endParaRPr lang="es-ES" dirty="0" smtClean="0"/>
          </a:p>
          <a:p>
            <a:r>
              <a:rPr lang="es-ES" dirty="0" smtClean="0"/>
              <a:t>El </a:t>
            </a:r>
            <a:r>
              <a:rPr lang="es-ES" dirty="0"/>
              <a:t>estado no ha cumplido bien este papel en muchas épocas de la historia. </a:t>
            </a:r>
            <a:r>
              <a:rPr lang="es-ES" dirty="0" smtClean="0"/>
              <a:t>(</a:t>
            </a:r>
            <a:r>
              <a:rPr lang="es-ES" dirty="0" err="1" smtClean="0"/>
              <a:t>Orth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2:13-17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2322515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Pero </a:t>
            </a:r>
            <a:r>
              <a:rPr lang="es-ES" dirty="0"/>
              <a:t>todos tenemos que cumplir nuestras responsabilidades en la sociedad en que vivimos. </a:t>
            </a:r>
            <a:endParaRPr lang="es-ES" dirty="0" smtClean="0"/>
          </a:p>
          <a:p>
            <a:r>
              <a:rPr lang="es-ES" dirty="0" smtClean="0"/>
              <a:t>Entonces</a:t>
            </a:r>
            <a:r>
              <a:rPr lang="es-ES" dirty="0"/>
              <a:t>, el creyente es extranjero y a la vez, ciudadano de su país</a:t>
            </a:r>
            <a:r>
              <a:rPr lang="es-ES" dirty="0" smtClean="0"/>
              <a:t>. (</a:t>
            </a:r>
            <a:r>
              <a:rPr lang="es-ES" dirty="0" err="1" smtClean="0"/>
              <a:t>Orth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2:13-17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670340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1 Pedro 2:18-20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714682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1907682"/>
            <a:ext cx="856615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“Criados, estad sujetos con todo respeto a vuestros amos; no solamente a los buenos y afables, sino también a los difíciles de soportar. Porque esto merece aprobación, si alguno a causa de la conciencia delante de Dios, sufre molestias padeciendo injustamente. Pues ¿qué gloria es, si pecando sois abofeteados, y lo soportáis? Mas si haciendo lo bueno sufrís, y lo soportáis, esto ciertamente es aprobado delante de Dios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2:18-20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298500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/>
              <a:t>Es para el propio bien de cada siervo someterse a su amo, o en caso contrario no tendría empleo. </a:t>
            </a:r>
            <a:endParaRPr lang="es-ES" dirty="0" smtClean="0"/>
          </a:p>
          <a:p>
            <a:r>
              <a:rPr lang="es-ES" dirty="0" smtClean="0"/>
              <a:t>Pero </a:t>
            </a:r>
            <a:r>
              <a:rPr lang="es-ES" dirty="0"/>
              <a:t>es mucho más importante para un </a:t>
            </a:r>
            <a:r>
              <a:rPr lang="es-ES" i="1" dirty="0"/>
              <a:t>cristiano </a:t>
            </a:r>
            <a:r>
              <a:rPr lang="es-ES" dirty="0"/>
              <a:t>someterse; su testimonio depende de ello.</a:t>
            </a:r>
          </a:p>
          <a:p>
            <a:r>
              <a:rPr lang="es-ES" dirty="0"/>
              <a:t>La obediencia no debería variar según el temperamento del </a:t>
            </a:r>
            <a:r>
              <a:rPr lang="es-ES" dirty="0" smtClean="0"/>
              <a:t>patrono. </a:t>
            </a:r>
            <a:r>
              <a:rPr lang="en-US" dirty="0" smtClean="0"/>
              <a:t>(MacDonald)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2:18-20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9817662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/>
              <a:t>Cuando padecemos injustamente, nos ganamos la aprobación de </a:t>
            </a:r>
            <a:r>
              <a:rPr lang="es-ES" dirty="0" smtClean="0"/>
              <a:t>Dios.</a:t>
            </a:r>
          </a:p>
          <a:p>
            <a:r>
              <a:rPr lang="es-ES" dirty="0" smtClean="0"/>
              <a:t>Sufrir </a:t>
            </a:r>
            <a:r>
              <a:rPr lang="es-ES" dirty="0"/>
              <a:t>con paciencia haciendo lo bueno es lo que cuenta. </a:t>
            </a:r>
            <a:endParaRPr lang="es-ES" dirty="0" smtClean="0"/>
          </a:p>
          <a:p>
            <a:r>
              <a:rPr lang="es-ES" dirty="0" smtClean="0"/>
              <a:t>Esto </a:t>
            </a:r>
            <a:r>
              <a:rPr lang="es-ES" dirty="0"/>
              <a:t>es algo tan innatural, tan de fuera de este mundo, que choca a la gente hasta sentir convicción de pecado, y, es de esperar, para </a:t>
            </a:r>
            <a:r>
              <a:rPr lang="es-ES" dirty="0" smtClean="0"/>
              <a:t>salvación</a:t>
            </a:r>
            <a:r>
              <a:rPr lang="es-ES" dirty="0"/>
              <a:t>.</a:t>
            </a:r>
            <a:r>
              <a:rPr lang="es-ES" dirty="0" smtClean="0"/>
              <a:t> </a:t>
            </a:r>
            <a:r>
              <a:rPr lang="en-US" dirty="0" smtClean="0"/>
              <a:t>(MacDonald)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2:18-20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2607451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1 Pedro 2:21-23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6865538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3400" y="2136282"/>
            <a:ext cx="841375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“Pues para esto fuisteis llamados; porque también Cristo padeció por nosotros, dejándonos ejemplo, para que sigáis sus pisadas; el cual no hizo pecado, ni se halló engaño en su boca; quien cuando le maldecían, no respondía con maldición; cuando padecía, no amenazaba, sino encomendaba la causa al que juzga justamente</a:t>
            </a:r>
            <a:r>
              <a:rPr lang="es-ES" dirty="0" smtClean="0"/>
              <a:t>;”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2:21-23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3453062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5181600" y="0"/>
            <a:ext cx="3972278" cy="16764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r="30788" b="5036"/>
          <a:stretch/>
        </p:blipFill>
        <p:spPr>
          <a:xfrm>
            <a:off x="-1" y="5904043"/>
            <a:ext cx="9144001" cy="49675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b="2996"/>
          <a:stretch/>
        </p:blipFill>
        <p:spPr>
          <a:xfrm>
            <a:off x="0" y="3788229"/>
            <a:ext cx="9144000" cy="215537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9" t="93333" r="8772" b="3812"/>
          <a:stretch/>
        </p:blipFill>
        <p:spPr>
          <a:xfrm>
            <a:off x="838200" y="5334000"/>
            <a:ext cx="8305800" cy="6462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6" t="56055" r="45295" b="4052"/>
          <a:stretch/>
        </p:blipFill>
        <p:spPr>
          <a:xfrm>
            <a:off x="5105400" y="1537669"/>
            <a:ext cx="4038600" cy="476225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444"/>
          <a:stretch/>
        </p:blipFill>
        <p:spPr>
          <a:xfrm>
            <a:off x="0" y="0"/>
            <a:ext cx="5281448" cy="38100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826" y="6392993"/>
            <a:ext cx="9136349" cy="4650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r="22328" b="5036"/>
          <a:stretch/>
        </p:blipFill>
        <p:spPr>
          <a:xfrm>
            <a:off x="0" y="5440713"/>
            <a:ext cx="4251649" cy="304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609" r="15666"/>
          <a:stretch/>
        </p:blipFill>
        <p:spPr>
          <a:xfrm>
            <a:off x="3826" y="6400801"/>
            <a:ext cx="8454374" cy="4572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667" r="9104"/>
          <a:stretch/>
        </p:blipFill>
        <p:spPr>
          <a:xfrm>
            <a:off x="-1" y="6422101"/>
            <a:ext cx="9153879" cy="43589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556" r="18136"/>
          <a:stretch/>
        </p:blipFill>
        <p:spPr>
          <a:xfrm>
            <a:off x="8594" y="6299928"/>
            <a:ext cx="7916206" cy="55807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27" t="88889"/>
          <a:stretch/>
        </p:blipFill>
        <p:spPr>
          <a:xfrm>
            <a:off x="7656432" y="5449078"/>
            <a:ext cx="1501231" cy="1408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4885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/>
              <a:t>Nadie jamás fue tratado tan injustamente como </a:t>
            </a:r>
            <a:r>
              <a:rPr lang="es-ES" dirty="0" smtClean="0"/>
              <a:t>[Jesús], </a:t>
            </a:r>
            <a:r>
              <a:rPr lang="es-ES" dirty="0"/>
              <a:t>ni lo llevó con tanta paciencia</a:t>
            </a:r>
            <a:r>
              <a:rPr lang="es-ES" dirty="0" smtClean="0"/>
              <a:t>.</a:t>
            </a:r>
          </a:p>
          <a:p>
            <a:r>
              <a:rPr lang="es-ES" dirty="0"/>
              <a:t>Nuestro Señor no sufrió por Sus propios pecados, porque Él no tenía ninguno. </a:t>
            </a:r>
            <a:endParaRPr lang="es-ES" dirty="0" smtClean="0"/>
          </a:p>
          <a:p>
            <a:r>
              <a:rPr lang="es-ES" dirty="0" smtClean="0"/>
              <a:t>«</a:t>
            </a:r>
            <a:r>
              <a:rPr lang="es-ES" dirty="0"/>
              <a:t>No conoció pecado» (</a:t>
            </a:r>
            <a:r>
              <a:rPr lang="es-ES" dirty="0">
                <a:solidFill>
                  <a:schemeClr val="tx2"/>
                </a:solidFill>
              </a:rPr>
              <a:t>2 Co. 5:21</a:t>
            </a:r>
            <a:r>
              <a:rPr lang="es-ES" dirty="0"/>
              <a:t>); </a:t>
            </a:r>
            <a:r>
              <a:rPr lang="es-ES" b="1" dirty="0"/>
              <a:t>no hizo pecado</a:t>
            </a:r>
            <a:r>
              <a:rPr lang="es-ES" dirty="0"/>
              <a:t> (este versículo); «no hay pecado en él» (</a:t>
            </a:r>
            <a:r>
              <a:rPr lang="es-ES" dirty="0">
                <a:solidFill>
                  <a:schemeClr val="tx2"/>
                </a:solidFill>
              </a:rPr>
              <a:t>1 </a:t>
            </a:r>
            <a:r>
              <a:rPr lang="es-ES" dirty="0" err="1">
                <a:solidFill>
                  <a:schemeClr val="tx2"/>
                </a:solidFill>
              </a:rPr>
              <a:t>Jn</a:t>
            </a:r>
            <a:r>
              <a:rPr lang="es-ES" dirty="0">
                <a:solidFill>
                  <a:schemeClr val="tx2"/>
                </a:solidFill>
              </a:rPr>
              <a:t>. 3:5</a:t>
            </a:r>
            <a:r>
              <a:rPr lang="es-ES" dirty="0" smtClean="0"/>
              <a:t>). </a:t>
            </a:r>
            <a:r>
              <a:rPr lang="en-US" dirty="0" smtClean="0"/>
              <a:t>(MacDonald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2:21-23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3320924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[Jesús] fue </a:t>
            </a:r>
            <a:r>
              <a:rPr lang="es-ES" dirty="0"/>
              <a:t>paciente bajo las </a:t>
            </a:r>
            <a:r>
              <a:rPr lang="es-ES" dirty="0" smtClean="0"/>
              <a:t>provocaciones. </a:t>
            </a:r>
          </a:p>
          <a:p>
            <a:r>
              <a:rPr lang="es-ES" dirty="0"/>
              <a:t>Cuando le acusaban no se defendía. Estuvo maravillosamente libre del anhelo de la propia vindicación</a:t>
            </a:r>
            <a:r>
              <a:rPr lang="es-ES" dirty="0" smtClean="0"/>
              <a:t>. </a:t>
            </a:r>
            <a:r>
              <a:rPr lang="en-US" dirty="0" smtClean="0"/>
              <a:t>(MacDonald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2:21-23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6018848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22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86000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Floyd, </a:t>
            </a:r>
            <a:r>
              <a:rPr lang="es-PR" sz="1600" dirty="0" err="1" smtClean="0"/>
              <a:t>Ronie</a:t>
            </a:r>
            <a:r>
              <a:rPr lang="es-PR" sz="1600" dirty="0" smtClean="0"/>
              <a:t>. </a:t>
            </a:r>
            <a:r>
              <a:rPr lang="es-PR" sz="1600" dirty="0"/>
              <a:t>y</a:t>
            </a:r>
            <a:r>
              <a:rPr lang="es-PR" sz="1600" dirty="0" smtClean="0"/>
              <a:t> David Francis, </a:t>
            </a:r>
            <a:r>
              <a:rPr lang="es-PR" sz="1600" dirty="0"/>
              <a:t>e</a:t>
            </a:r>
            <a:r>
              <a:rPr lang="es-PR" sz="1600" dirty="0" smtClean="0"/>
              <a:t>ds. </a:t>
            </a:r>
            <a:r>
              <a:rPr lang="es-PR" sz="1600" i="1" dirty="0" smtClean="0"/>
              <a:t>Estudios Bíblicos para la Vida para Adultos, </a:t>
            </a:r>
            <a:r>
              <a:rPr lang="es-PR" sz="1600" dirty="0" smtClean="0"/>
              <a:t>Primavera 2015,</a:t>
            </a:r>
            <a:r>
              <a:rPr lang="es-PR" sz="1600" i="1" dirty="0" smtClean="0"/>
              <a:t>  </a:t>
            </a:r>
            <a:r>
              <a:rPr lang="es-PR" sz="1600" dirty="0" smtClean="0"/>
              <a:t>Vol. 1, Núm. 4.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2015. 110-120.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600" dirty="0" smtClean="0"/>
              <a:t>MacDonald</a:t>
            </a:r>
            <a:r>
              <a:rPr lang="en-US" sz="1600" dirty="0"/>
              <a:t>, William. </a:t>
            </a:r>
            <a:r>
              <a:rPr lang="en-US" sz="1600" dirty="0" err="1"/>
              <a:t>Comentario</a:t>
            </a:r>
            <a:r>
              <a:rPr lang="en-US" sz="1600" dirty="0"/>
              <a:t> </a:t>
            </a:r>
            <a:r>
              <a:rPr lang="en-US" sz="1600" dirty="0" err="1" smtClean="0"/>
              <a:t>Bíblico</a:t>
            </a:r>
            <a:r>
              <a:rPr lang="en-US" sz="1600" dirty="0" smtClean="0"/>
              <a:t> </a:t>
            </a:r>
            <a:r>
              <a:rPr lang="en-US" sz="1600" dirty="0"/>
              <a:t>de William MacDonald: </a:t>
            </a:r>
            <a:r>
              <a:rPr lang="en-US" sz="1600" dirty="0" err="1"/>
              <a:t>Antiguo</a:t>
            </a:r>
            <a:r>
              <a:rPr lang="en-US" sz="1600" dirty="0"/>
              <a:t> </a:t>
            </a:r>
            <a:r>
              <a:rPr lang="en-US" sz="1600" dirty="0" err="1"/>
              <a:t>Testamento</a:t>
            </a:r>
            <a:r>
              <a:rPr lang="en-US" sz="1600" dirty="0"/>
              <a:t> y Nuevo </a:t>
            </a:r>
            <a:r>
              <a:rPr lang="en-US" sz="1600" dirty="0" err="1"/>
              <a:t>Testamento</a:t>
            </a:r>
            <a:r>
              <a:rPr lang="en-US" sz="1600" dirty="0"/>
              <a:t>. </a:t>
            </a:r>
            <a:r>
              <a:rPr lang="en-US" sz="1600" dirty="0" err="1"/>
              <a:t>Viladecavalls</a:t>
            </a:r>
            <a:r>
              <a:rPr lang="en-US" sz="1600" dirty="0"/>
              <a:t> (Barcelona), </a:t>
            </a:r>
            <a:r>
              <a:rPr lang="en-US" sz="1600" dirty="0" err="1" smtClean="0"/>
              <a:t>España</a:t>
            </a:r>
            <a:r>
              <a:rPr lang="en-US" sz="1600" dirty="0"/>
              <a:t>: Editorial CLIE, 2004. </a:t>
            </a:r>
            <a:r>
              <a:rPr lang="en-US" sz="1600" dirty="0" smtClean="0"/>
              <a:t>Print.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err="1" smtClean="0"/>
              <a:t>Orth</a:t>
            </a:r>
            <a:r>
              <a:rPr lang="es-ES" sz="1600" dirty="0"/>
              <a:t>, Stanford. Estudios </a:t>
            </a:r>
            <a:r>
              <a:rPr lang="es-ES" sz="1600" dirty="0" err="1"/>
              <a:t>Bı́blicos</a:t>
            </a:r>
            <a:r>
              <a:rPr lang="es-ES" sz="1600" dirty="0"/>
              <a:t> ELA: Remando contra la corriente (1ra Pedro). Puebla, Pue., </a:t>
            </a:r>
            <a:r>
              <a:rPr lang="es-ES" sz="1600" dirty="0" err="1"/>
              <a:t>México</a:t>
            </a:r>
            <a:r>
              <a:rPr lang="es-ES" sz="1600" dirty="0"/>
              <a:t>: Ediciones Las </a:t>
            </a:r>
            <a:r>
              <a:rPr lang="es-ES" sz="1600" dirty="0" err="1"/>
              <a:t>Américas</a:t>
            </a:r>
            <a:r>
              <a:rPr lang="es-ES" sz="1600" dirty="0"/>
              <a:t>, A. C., 1991. </a:t>
            </a:r>
            <a:r>
              <a:rPr lang="es-ES" sz="1600" dirty="0" err="1"/>
              <a:t>Print</a:t>
            </a:r>
            <a:r>
              <a:rPr lang="es-ES" sz="1600" dirty="0"/>
              <a:t>.</a:t>
            </a:r>
            <a:endParaRPr lang="en-US" sz="1600" dirty="0" smtClean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>
                <a:hlinkClick r:id="rId2"/>
              </a:rPr>
              <a:t>http</a:t>
            </a:r>
            <a:r>
              <a:rPr lang="es-PR" sz="1600" dirty="0">
                <a:hlinkClick r:id="rId2"/>
              </a:rPr>
              <a:t>://blog.lifeway.com/eblifewayadultos</a:t>
            </a:r>
            <a:r>
              <a:rPr lang="es-PR" sz="1600" dirty="0" smtClean="0">
                <a:hlinkClick r:id="rId2"/>
              </a:rPr>
              <a:t>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3"/>
              </a:rPr>
              <a:t>http://</a:t>
            </a:r>
            <a:r>
              <a:rPr lang="es-PR" sz="1600" dirty="0" smtClean="0">
                <a:hlinkClick r:id="rId3"/>
              </a:rPr>
              <a:t>distantshores.org/resources/illustrations/sweet-publishing</a:t>
            </a:r>
            <a:r>
              <a:rPr lang="es-PR" sz="1600" dirty="0"/>
              <a:t> </a:t>
            </a:r>
            <a:r>
              <a:rPr lang="es-ES" sz="1600" dirty="0" smtClean="0"/>
              <a:t>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>
                <a:hlinkClick r:id="rId4"/>
              </a:rPr>
              <a:t>http://</a:t>
            </a:r>
            <a:r>
              <a:rPr lang="en-US" sz="1600" dirty="0" smtClean="0">
                <a:hlinkClick r:id="rId4"/>
              </a:rPr>
              <a:t>st-takla.org/Gallery/Bible/Illustrations.html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17849" y="304800"/>
            <a:ext cx="8153399" cy="5715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517849" y="1028700"/>
            <a:ext cx="8153400" cy="54483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/>
              <a:t>Verano </a:t>
            </a:r>
            <a:r>
              <a:rPr lang="es-PR" sz="4400" kern="1200" dirty="0" smtClean="0"/>
              <a:t>2015/Tema</a:t>
            </a:r>
            <a:r>
              <a:rPr lang="es-PR" sz="4400" dirty="0" smtClean="0"/>
              <a:t>: </a:t>
            </a:r>
            <a:r>
              <a:rPr lang="es-PR" sz="4400" cap="small" dirty="0" smtClean="0"/>
              <a:t>Fe resistente: Cómo permanecer firmes en medio del sufrimiento</a:t>
            </a:r>
            <a:endParaRPr lang="es-PR" sz="4400" kern="1200" cap="small" dirty="0"/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cap="small" dirty="0" smtClean="0"/>
              <a:t>Sesión 4:</a:t>
            </a:r>
            <a:r>
              <a:rPr lang="en-US" sz="4000" cap="small" dirty="0" smtClean="0"/>
              <a:t> </a:t>
            </a:r>
            <a:r>
              <a:rPr lang="es-PR" sz="4000" cap="small" dirty="0" smtClean="0"/>
              <a:t>Fe dispuesta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kern="1200" dirty="0" smtClean="0"/>
              <a:t>9 </a:t>
            </a:r>
            <a:r>
              <a:rPr lang="es-PR" sz="4000" kern="1200" dirty="0"/>
              <a:t>de </a:t>
            </a:r>
            <a:r>
              <a:rPr lang="es-PR" sz="4000" dirty="0" smtClean="0"/>
              <a:t>agosto </a:t>
            </a:r>
            <a:r>
              <a:rPr lang="es-PR" sz="4000" kern="1200" dirty="0"/>
              <a:t>de </a:t>
            </a:r>
            <a:r>
              <a:rPr lang="es-PR" sz="4000" kern="1200" dirty="0" smtClean="0"/>
              <a:t>2015</a:t>
            </a:r>
            <a:endParaRPr lang="es-PR" sz="2800" kern="1200" dirty="0"/>
          </a:p>
          <a:p>
            <a:pPr marL="401638" indent="-234950" algn="ctr"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401638" indent="-234950" algn="ctr">
              <a:buNone/>
            </a:pPr>
            <a:r>
              <a:rPr lang="es-PR" dirty="0" smtClean="0"/>
              <a:t>(</a:t>
            </a:r>
            <a:r>
              <a:rPr lang="en-US" dirty="0" smtClean="0"/>
              <a:t>1 Pedro 3:13-16; 4:1-2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24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51054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Confíe en Dios en toda circunstancia.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5257800"/>
            <a:ext cx="8229600" cy="3657600"/>
          </a:xfrm>
          <a:solidFill>
            <a:schemeClr val="bg1">
              <a:alpha val="45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La </a:t>
            </a:r>
            <a:r>
              <a:rPr lang="es-ES" sz="2800" dirty="0"/>
              <a:t>sumisión no es una palabra muy apreciada en esta sociedad tan orientada a la vida, la libertad y la búsqueda de la felicidad</a:t>
            </a:r>
            <a:r>
              <a:rPr lang="es-ES" sz="2800" dirty="0" smtClean="0"/>
              <a:t>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286001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4953000" cy="3276599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kern="0" dirty="0" smtClean="0"/>
              <a:t>Amamos nuestros derechos y queremos ejercerlos. Pero, ¿alguna vez nuestros derechos pasan a un segundo plano? ¿Y qué hacemos cuando esos derechos se pisotean?</a:t>
            </a:r>
          </a:p>
        </p:txBody>
      </p:sp>
    </p:spTree>
    <p:extLst>
      <p:ext uri="{BB962C8B-B14F-4D97-AF65-F5344CB8AC3E}">
        <p14:creationId xmlns:p14="http://schemas.microsoft.com/office/powerpoint/2010/main" val="33670017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981200"/>
            <a:ext cx="4953000" cy="3657600"/>
          </a:xfrm>
          <a:solidFill>
            <a:schemeClr val="bg1">
              <a:alpha val="45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Sin </a:t>
            </a:r>
            <a:r>
              <a:rPr lang="es-ES" sz="2800" dirty="0"/>
              <a:t>embargo, esa es la vida que el cristiano está llamado a vivir. </a:t>
            </a:r>
            <a:endParaRPr lang="es-ES" sz="2800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Y </a:t>
            </a:r>
            <a:r>
              <a:rPr lang="es-ES" sz="2800" dirty="0"/>
              <a:t>cuando nuestros derechos se pisotean por ser seguidores de Jesús, es mucho más importante que mostremos una actitud de sumisión.</a:t>
            </a:r>
            <a:endParaRPr lang="es-ES" sz="280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286001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92967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5105400"/>
            <a:ext cx="8610600" cy="3657600"/>
          </a:xfrm>
          <a:solidFill>
            <a:schemeClr val="bg1">
              <a:alpha val="45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El </a:t>
            </a:r>
            <a:r>
              <a:rPr lang="es-ES" sz="2800" dirty="0"/>
              <a:t>apóstol señala que esto requiere someterse a las autoridades terrenales y honrarlas, incluso aquellas que habitualmente los trataban con crueldad</a:t>
            </a:r>
            <a:r>
              <a:rPr lang="es-ES" sz="2800" dirty="0" smtClean="0"/>
              <a:t>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 err="1" smtClean="0"/>
              <a:t>Contexto</a:t>
            </a:r>
            <a:endParaRPr lang="es-P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4" r="9171" b="22020"/>
          <a:stretch/>
        </p:blipFill>
        <p:spPr>
          <a:xfrm>
            <a:off x="5181600" y="2245519"/>
            <a:ext cx="3581400" cy="2555081"/>
          </a:xfrm>
          <a:prstGeom prst="rect">
            <a:avLst/>
          </a:prstGeom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9530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kern="0" dirty="0" smtClean="0"/>
              <a:t>Pedro insta a los cristianos del primer siglo, que se encontraban frente al problema de la persecución y la discriminación por su fe, a dedicarse a hacer el bien y no el mal.</a:t>
            </a:r>
          </a:p>
        </p:txBody>
      </p:sp>
    </p:spTree>
    <p:extLst>
      <p:ext uri="{BB962C8B-B14F-4D97-AF65-F5344CB8AC3E}">
        <p14:creationId xmlns:p14="http://schemas.microsoft.com/office/powerpoint/2010/main" val="32854717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3657600"/>
          </a:xfrm>
          <a:solidFill>
            <a:schemeClr val="bg1">
              <a:alpha val="45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Pedro </a:t>
            </a:r>
            <a:r>
              <a:rPr lang="es-ES" sz="2800" dirty="0"/>
              <a:t>muestra a Jesús como un ejemplo a seguir. </a:t>
            </a:r>
            <a:endParaRPr lang="es-ES" sz="2800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Jesús </a:t>
            </a:r>
            <a:r>
              <a:rPr lang="es-ES" sz="2800" dirty="0"/>
              <a:t>soportó la persecución sin merecerlo y se confió en las manos de Dios, que juzga justamente.</a:t>
            </a:r>
            <a:endParaRPr lang="es-ES" sz="280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 err="1" smtClean="0"/>
              <a:t>Contexto</a:t>
            </a:r>
            <a:endParaRPr lang="es-P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4" r="9171" b="22020"/>
          <a:stretch/>
        </p:blipFill>
        <p:spPr>
          <a:xfrm>
            <a:off x="5181600" y="2245519"/>
            <a:ext cx="3581400" cy="255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1587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1 Pedro 2:13-23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499432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1 Pedro 2:13-17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102059</TotalTime>
  <Words>1032</Words>
  <Application>Microsoft Office PowerPoint</Application>
  <PresentationFormat>On-screen Show (4:3)</PresentationFormat>
  <Paragraphs>101</Paragraphs>
  <Slides>24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Calibri</vt:lpstr>
      <vt:lpstr>David</vt:lpstr>
      <vt:lpstr>Tahoma</vt:lpstr>
      <vt:lpstr>Wingdings</vt:lpstr>
      <vt:lpstr>Blends</vt:lpstr>
      <vt:lpstr>1_Office Theme</vt:lpstr>
      <vt:lpstr>PowerPoint Presentation</vt:lpstr>
      <vt:lpstr>PowerPoint Presentation</vt:lpstr>
      <vt:lpstr>El asunto</vt:lpstr>
      <vt:lpstr>Aplicación para mi vida</vt:lpstr>
      <vt:lpstr>Aplicación para mi vida</vt:lpstr>
      <vt:lpstr>Contexto</vt:lpstr>
      <vt:lpstr>Contexto</vt:lpstr>
      <vt:lpstr>Pasaje bíblico</vt:lpstr>
      <vt:lpstr>Pasaje bíblico</vt:lpstr>
      <vt:lpstr>1 Pedro 2:13-17</vt:lpstr>
      <vt:lpstr>1 Pedro 2:13-17</vt:lpstr>
      <vt:lpstr>1 Pedro 2:13-17</vt:lpstr>
      <vt:lpstr>1 Pedro 2:13-17</vt:lpstr>
      <vt:lpstr>Pasaje bíblico</vt:lpstr>
      <vt:lpstr>1 Pedro 2:18-20</vt:lpstr>
      <vt:lpstr>1 Pedro 2:18-20</vt:lpstr>
      <vt:lpstr>1 Pedro 2:18-20</vt:lpstr>
      <vt:lpstr>Pasaje bíblico</vt:lpstr>
      <vt:lpstr>1 Pedro 2:21-23</vt:lpstr>
      <vt:lpstr>1 Pedro 2:21-23</vt:lpstr>
      <vt:lpstr>1 Pedro 2:21-23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fe_perseverante_080215</dc:title>
  <dc:creator>JRIVERA</dc:creator>
  <cp:lastModifiedBy>Tito</cp:lastModifiedBy>
  <cp:revision>4672</cp:revision>
  <cp:lastPrinted>2015-03-29T10:43:55Z</cp:lastPrinted>
  <dcterms:created xsi:type="dcterms:W3CDTF">2007-01-24T21:53:34Z</dcterms:created>
  <dcterms:modified xsi:type="dcterms:W3CDTF">2015-08-15T17:37:30Z</dcterms:modified>
</cp:coreProperties>
</file>