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27"/>
  </p:notesMasterIdLst>
  <p:handoutMasterIdLst>
    <p:handoutMasterId r:id="rId28"/>
  </p:handoutMasterIdLst>
  <p:sldIdLst>
    <p:sldId id="794" r:id="rId3"/>
    <p:sldId id="1618" r:id="rId4"/>
    <p:sldId id="804" r:id="rId5"/>
    <p:sldId id="1532" r:id="rId6"/>
    <p:sldId id="1660" r:id="rId7"/>
    <p:sldId id="1616" r:id="rId8"/>
    <p:sldId id="1661" r:id="rId9"/>
    <p:sldId id="1360" r:id="rId10"/>
    <p:sldId id="287" r:id="rId11"/>
    <p:sldId id="1359" r:id="rId12"/>
    <p:sldId id="1652" r:id="rId13"/>
    <p:sldId id="1663" r:id="rId14"/>
    <p:sldId id="1319" r:id="rId15"/>
    <p:sldId id="1617" r:id="rId16"/>
    <p:sldId id="1625" r:id="rId17"/>
    <p:sldId id="1535" r:id="rId18"/>
    <p:sldId id="1536" r:id="rId19"/>
    <p:sldId id="1662" r:id="rId20"/>
    <p:sldId id="1571" r:id="rId21"/>
    <p:sldId id="1664" r:id="rId22"/>
    <p:sldId id="1665" r:id="rId23"/>
    <p:sldId id="561" r:id="rId24"/>
    <p:sldId id="1133" r:id="rId25"/>
    <p:sldId id="908" r:id="rId2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116" d="100"/>
          <a:sy n="116" d="100"/>
        </p:scale>
        <p:origin x="1386" y="8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9/4/2015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1735419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23</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24</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16332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015706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6</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69259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7</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867752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379306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4.xml"/><Relationship Id="rId5" Type="http://schemas.openxmlformats.org/officeDocument/2006/relationships/image" Target="../media/image7.jp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st-takla.org/Gallery/Bible/Illustrations.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2250"/>
            <a:ext cx="9144000" cy="64135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Verano </a:t>
            </a:r>
            <a:r>
              <a:rPr kumimoji="0" lang="es-PR" sz="4400" b="0" i="0" u="none" strike="noStrike" kern="1200" cap="none" spc="0" normalizeH="0" baseline="0" noProof="0" dirty="0" smtClean="0">
                <a:ln>
                  <a:noFill/>
                </a:ln>
                <a:effectLst/>
                <a:uLnTx/>
                <a:uFillTx/>
                <a:latin typeface="+mj-lt"/>
                <a:ea typeface="+mj-ea"/>
                <a:cs typeface="+mj-cs"/>
              </a:rPr>
              <a:t>2015/Tema</a:t>
            </a:r>
            <a:r>
              <a:rPr lang="es-PR" sz="4400" dirty="0" smtClean="0">
                <a:latin typeface="+mj-lt"/>
              </a:rPr>
              <a:t>: </a:t>
            </a:r>
            <a:r>
              <a:rPr lang="es-PR" sz="4400" cap="small" dirty="0" smtClean="0">
                <a:latin typeface="+mj-lt"/>
              </a:rPr>
              <a:t>Fe resistente: C</a:t>
            </a:r>
            <a:r>
              <a:rPr lang="en-US" sz="4400" cap="small" dirty="0" err="1" smtClean="0">
                <a:latin typeface="+mj-lt"/>
              </a:rPr>
              <a:t>ómo</a:t>
            </a:r>
            <a:r>
              <a:rPr lang="en-US" sz="4400" cap="small" dirty="0" smtClean="0">
                <a:latin typeface="+mj-lt"/>
              </a:rPr>
              <a:t> </a:t>
            </a:r>
            <a:r>
              <a:rPr lang="en-US" sz="4400" cap="small" dirty="0" err="1" smtClean="0">
                <a:latin typeface="+mj-lt"/>
              </a:rPr>
              <a:t>permanecer</a:t>
            </a:r>
            <a:r>
              <a:rPr lang="en-US" sz="4400" cap="small" dirty="0" smtClean="0">
                <a:latin typeface="+mj-lt"/>
              </a:rPr>
              <a:t> </a:t>
            </a:r>
            <a:r>
              <a:rPr lang="en-US" sz="4400" cap="small" dirty="0" err="1" smtClean="0">
                <a:latin typeface="+mj-lt"/>
              </a:rPr>
              <a:t>firmes</a:t>
            </a:r>
            <a:r>
              <a:rPr lang="en-US" sz="4400" cap="small" dirty="0" smtClean="0">
                <a:latin typeface="+mj-lt"/>
              </a:rPr>
              <a:t> </a:t>
            </a:r>
            <a:r>
              <a:rPr lang="en-US" sz="4400" cap="small" dirty="0" err="1" smtClean="0">
                <a:latin typeface="+mj-lt"/>
              </a:rPr>
              <a:t>en</a:t>
            </a:r>
            <a:r>
              <a:rPr lang="en-US" sz="4400" cap="small" dirty="0" smtClean="0">
                <a:latin typeface="+mj-lt"/>
              </a:rPr>
              <a:t> </a:t>
            </a:r>
            <a:r>
              <a:rPr lang="en-US" sz="4400" cap="small" dirty="0" err="1" smtClean="0">
                <a:latin typeface="+mj-lt"/>
              </a:rPr>
              <a:t>medio</a:t>
            </a:r>
            <a:r>
              <a:rPr lang="en-US" sz="4400" cap="small" dirty="0" smtClean="0">
                <a:latin typeface="+mj-lt"/>
              </a:rPr>
              <a:t> del </a:t>
            </a:r>
            <a:r>
              <a:rPr lang="en-US" sz="4400" cap="small" dirty="0" err="1" smtClean="0">
                <a:latin typeface="+mj-lt"/>
              </a:rPr>
              <a:t>sufrimiento</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5: </a:t>
            </a:r>
            <a:r>
              <a:rPr lang="es-PR" sz="4400" dirty="0" smtClean="0">
                <a:latin typeface="+mn-lt"/>
              </a:rPr>
              <a:t>Fe gozosa</a:t>
            </a:r>
            <a:endParaRPr lang="es-PR" sz="4400" cap="small" dirty="0" smtClean="0">
              <a:latin typeface="+mn-lt"/>
            </a:endParaRPr>
          </a:p>
          <a:p>
            <a:pPr marL="401638" indent="-234950" algn="ctr">
              <a:spcAft>
                <a:spcPts val="600"/>
              </a:spcAft>
              <a:buNone/>
            </a:pPr>
            <a:r>
              <a:rPr kumimoji="0" lang="es-PR" sz="3600" b="0" i="0" u="none" strike="noStrike" kern="1200" cap="none" spc="0" normalizeH="0" baseline="0" noProof="0" dirty="0" smtClean="0">
                <a:ln>
                  <a:noFill/>
                </a:ln>
                <a:effectLst/>
                <a:uLnTx/>
                <a:uFillTx/>
                <a:latin typeface="+mn-lt"/>
                <a:ea typeface="+mn-ea"/>
                <a:cs typeface="+mn-cs"/>
              </a:rPr>
              <a:t>16 de </a:t>
            </a:r>
            <a:r>
              <a:rPr lang="es-PR" sz="3600" dirty="0" smtClean="0">
                <a:latin typeface="+mn-lt"/>
                <a:cs typeface="+mn-cs"/>
              </a:rPr>
              <a:t>agosto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fr-FR" sz="2800" dirty="0" smtClean="0"/>
              <a:t>(</a:t>
            </a:r>
            <a:r>
              <a:rPr lang="en-US" sz="2800" dirty="0" smtClean="0"/>
              <a:t>1 Pedro 4</a:t>
            </a:r>
            <a:r>
              <a:rPr lang="fr-FR" sz="2800" dirty="0" smtClean="0"/>
              <a:t>:12-19</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209800"/>
            <a:ext cx="8382000" cy="3731118"/>
          </a:xfrm>
        </p:spPr>
        <p:txBody>
          <a:bodyPr/>
          <a:lstStyle/>
          <a:p>
            <a:pPr marL="0" indent="0">
              <a:buNone/>
            </a:pPr>
            <a:r>
              <a:rPr lang="es-ES" dirty="0"/>
              <a:t>“Amados, no os sorprendáis del fuego de prueba que os ha sobrevenido, como si alguna cosa extraña os aconteciese</a:t>
            </a:r>
            <a:r>
              <a:rPr lang="es-ES" dirty="0" smtClean="0"/>
              <a:t>, sino </a:t>
            </a:r>
            <a:r>
              <a:rPr lang="es-ES" dirty="0"/>
              <a:t>gozaos por cuanto sois participantes de los padecimientos de Cristo, para que también en la revelación de su gloria os gocéis con gran alegría</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1 Pedro 4:12-13</a:t>
            </a:r>
            <a:endParaRPr lang="es-PR"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574088" cy="4114800"/>
          </a:xfrm>
        </p:spPr>
        <p:txBody>
          <a:bodyPr/>
          <a:lstStyle/>
          <a:p>
            <a:r>
              <a:rPr lang="es-ES" dirty="0" smtClean="0"/>
              <a:t>Pedro dice </a:t>
            </a:r>
            <a:r>
              <a:rPr lang="es-ES" dirty="0"/>
              <a:t>que debemos </a:t>
            </a:r>
            <a:r>
              <a:rPr lang="es-ES" dirty="0" smtClean="0"/>
              <a:t>considerar [la persecución</a:t>
            </a:r>
            <a:r>
              <a:rPr lang="en-US" dirty="0" smtClean="0"/>
              <a:t>]</a:t>
            </a:r>
            <a:r>
              <a:rPr lang="es-ES" dirty="0" smtClean="0"/>
              <a:t> </a:t>
            </a:r>
            <a:r>
              <a:rPr lang="es-ES" dirty="0"/>
              <a:t>como una experiencia cristiana normal. </a:t>
            </a:r>
            <a:endParaRPr lang="es-ES" dirty="0" smtClean="0"/>
          </a:p>
          <a:p>
            <a:r>
              <a:rPr lang="es-ES" dirty="0" smtClean="0"/>
              <a:t>“Todos </a:t>
            </a:r>
            <a:r>
              <a:rPr lang="es-ES" dirty="0"/>
              <a:t>los que quieran vivir piadosamente en Cristo Jesús padecerán </a:t>
            </a:r>
            <a:r>
              <a:rPr lang="es-ES" dirty="0" smtClean="0"/>
              <a:t>persecución” </a:t>
            </a:r>
            <a:r>
              <a:rPr lang="es-ES" dirty="0"/>
              <a:t>(</a:t>
            </a:r>
            <a:r>
              <a:rPr lang="es-ES" dirty="0">
                <a:solidFill>
                  <a:schemeClr val="tx2"/>
                </a:solidFill>
              </a:rPr>
              <a:t>2 Ti. 3:12</a:t>
            </a:r>
            <a:r>
              <a:rPr lang="es-ES" dirty="0" smtClean="0"/>
              <a:t>). </a:t>
            </a:r>
            <a:r>
              <a:rPr lang="en-US" dirty="0" smtClean="0"/>
              <a:t>(MacDonald</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sp>
        <p:nvSpPr>
          <p:cNvPr id="7" name="Rectangle 3"/>
          <p:cNvSpPr>
            <a:spLocks noGrp="1" noChangeArrowheads="1"/>
          </p:cNvSpPr>
          <p:nvPr>
            <p:ph type="title"/>
          </p:nvPr>
        </p:nvSpPr>
        <p:spPr>
          <a:xfrm>
            <a:off x="1676400" y="671512"/>
            <a:ext cx="6019800" cy="1004888"/>
          </a:xfrm>
        </p:spPr>
        <p:txBody>
          <a:bodyPr/>
          <a:lstStyle/>
          <a:p>
            <a:r>
              <a:rPr lang="es-PR" dirty="0" smtClean="0"/>
              <a:t>1 Pedro 4:12-13</a:t>
            </a:r>
            <a:endParaRPr lang="es-PR" dirty="0"/>
          </a:p>
        </p:txBody>
      </p:sp>
    </p:spTree>
    <p:extLst>
      <p:ext uri="{BB962C8B-B14F-4D97-AF65-F5344CB8AC3E}">
        <p14:creationId xmlns:p14="http://schemas.microsoft.com/office/powerpoint/2010/main" val="267034024"/>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133600"/>
            <a:ext cx="8574088" cy="4114800"/>
          </a:xfrm>
        </p:spPr>
        <p:txBody>
          <a:bodyPr/>
          <a:lstStyle/>
          <a:p>
            <a:r>
              <a:rPr lang="es-ES" dirty="0" smtClean="0"/>
              <a:t>Cuando </a:t>
            </a:r>
            <a:r>
              <a:rPr lang="es-ES" dirty="0"/>
              <a:t>el Salvador vuelva a la tierra como el León de la Tribu de Judá, será revelado como el Todopoderoso Hijo de Dios. </a:t>
            </a:r>
            <a:endParaRPr lang="es-ES" dirty="0" smtClean="0"/>
          </a:p>
          <a:p>
            <a:r>
              <a:rPr lang="es-ES" dirty="0" smtClean="0"/>
              <a:t>Los </a:t>
            </a:r>
            <a:r>
              <a:rPr lang="es-ES" dirty="0"/>
              <a:t>que padecen ahora por causa de Él serán honrados entonces con Él</a:t>
            </a:r>
            <a:r>
              <a:rPr lang="es-ES" dirty="0" smtClean="0"/>
              <a:t>. </a:t>
            </a:r>
            <a:r>
              <a:rPr lang="en-US" dirty="0" smtClean="0"/>
              <a:t>(MacDonald</a:t>
            </a:r>
            <a:r>
              <a:rPr lang="es-E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sp>
        <p:nvSpPr>
          <p:cNvPr id="7" name="Rectangle 3"/>
          <p:cNvSpPr>
            <a:spLocks noGrp="1" noChangeArrowheads="1"/>
          </p:cNvSpPr>
          <p:nvPr>
            <p:ph type="title"/>
          </p:nvPr>
        </p:nvSpPr>
        <p:spPr>
          <a:xfrm>
            <a:off x="1676400" y="671512"/>
            <a:ext cx="6019800" cy="1004888"/>
          </a:xfrm>
        </p:spPr>
        <p:txBody>
          <a:bodyPr/>
          <a:lstStyle/>
          <a:p>
            <a:r>
              <a:rPr lang="es-PR" dirty="0" smtClean="0"/>
              <a:t>1 Pedro 4:12-13</a:t>
            </a:r>
            <a:endParaRPr lang="es-PR" dirty="0"/>
          </a:p>
        </p:txBody>
      </p:sp>
    </p:spTree>
    <p:extLst>
      <p:ext uri="{BB962C8B-B14F-4D97-AF65-F5344CB8AC3E}">
        <p14:creationId xmlns:p14="http://schemas.microsoft.com/office/powerpoint/2010/main" val="636244484"/>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1 Pedro 4:14</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228600" y="2133600"/>
            <a:ext cx="8566151" cy="3731118"/>
          </a:xfrm>
        </p:spPr>
        <p:txBody>
          <a:bodyPr/>
          <a:lstStyle/>
          <a:p>
            <a:pPr marL="0" indent="0">
              <a:buNone/>
            </a:pPr>
            <a:r>
              <a:rPr lang="es-ES" dirty="0"/>
              <a:t>“Si sois vituperados por el nombre de Cristo, sois bienaventurados, porque el glorioso Espíritu de Dios reposa sobre vosotros. Ciertamente, de parte de ellos, él es blasfemado, pero por vosotros es glorificado</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1 Pedro 4:14</a:t>
            </a:r>
            <a:endParaRPr lang="es-PR" dirty="0"/>
          </a:p>
        </p:txBody>
      </p:sp>
    </p:spTree>
    <p:extLst>
      <p:ext uri="{BB962C8B-B14F-4D97-AF65-F5344CB8AC3E}">
        <p14:creationId xmlns:p14="http://schemas.microsoft.com/office/powerpoint/2010/main" val="229850053"/>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Los </a:t>
            </a:r>
            <a:r>
              <a:rPr lang="es-ES" dirty="0"/>
              <a:t>cristianos primitivos se regocijaron de que se les tenía por dignos de padecer afrenta por el nombre de Cristo (</a:t>
            </a:r>
            <a:r>
              <a:rPr lang="es-ES" dirty="0" err="1">
                <a:solidFill>
                  <a:schemeClr val="tx2"/>
                </a:solidFill>
              </a:rPr>
              <a:t>Hch</a:t>
            </a:r>
            <a:r>
              <a:rPr lang="es-ES" dirty="0">
                <a:solidFill>
                  <a:schemeClr val="tx2"/>
                </a:solidFill>
              </a:rPr>
              <a:t>. 5:41</a:t>
            </a:r>
            <a:r>
              <a:rPr lang="es-ES" dirty="0"/>
              <a:t>). </a:t>
            </a:r>
            <a:endParaRPr lang="es-ES" dirty="0" smtClean="0"/>
          </a:p>
          <a:p>
            <a:r>
              <a:rPr lang="es-ES" dirty="0" smtClean="0"/>
              <a:t>El </a:t>
            </a:r>
            <a:r>
              <a:rPr lang="es-ES" dirty="0"/>
              <a:t>Espíritu mora en cada </a:t>
            </a:r>
            <a:r>
              <a:rPr lang="es-ES" dirty="0" smtClean="0"/>
              <a:t>hijo </a:t>
            </a:r>
            <a:r>
              <a:rPr lang="es-ES" dirty="0"/>
              <a:t>de Dios, pero reposa de </a:t>
            </a:r>
            <a:r>
              <a:rPr lang="es-ES" dirty="0" smtClean="0"/>
              <a:t>manera </a:t>
            </a:r>
            <a:r>
              <a:rPr lang="es-ES" dirty="0"/>
              <a:t>especial sobre los que están totalmente dados a la causa de Cristo. </a:t>
            </a:r>
            <a:endParaRPr lang="es-ES" dirty="0" smtClean="0"/>
          </a:p>
          <a:p>
            <a:r>
              <a:rPr lang="es-ES" dirty="0" smtClean="0"/>
              <a:t>Jesús, blasfemado </a:t>
            </a:r>
            <a:r>
              <a:rPr lang="es-ES" dirty="0"/>
              <a:t>por los </a:t>
            </a:r>
            <a:r>
              <a:rPr lang="es-ES" dirty="0" smtClean="0"/>
              <a:t>perseguidores, </a:t>
            </a:r>
            <a:r>
              <a:rPr lang="es-ES" dirty="0"/>
              <a:t>es glorificado por Sus sufrientes </a:t>
            </a:r>
            <a:r>
              <a:rPr lang="es-ES" dirty="0" smtClean="0"/>
              <a:t>santos. (</a:t>
            </a:r>
            <a:r>
              <a:rPr lang="en-US" dirty="0" smtClean="0"/>
              <a:t>MacDonald)</a:t>
            </a:r>
            <a:endParaRPr lang="en-U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1 Pedro 4:14</a:t>
            </a:r>
            <a:endParaRPr lang="es-PR" dirty="0"/>
          </a:p>
        </p:txBody>
      </p:sp>
    </p:spTree>
    <p:extLst>
      <p:ext uri="{BB962C8B-B14F-4D97-AF65-F5344CB8AC3E}">
        <p14:creationId xmlns:p14="http://schemas.microsoft.com/office/powerpoint/2010/main" val="98176628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1 Pedro 4:15-19</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686553884"/>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533400" y="2136282"/>
            <a:ext cx="8413750" cy="3731118"/>
          </a:xfrm>
        </p:spPr>
        <p:txBody>
          <a:bodyPr/>
          <a:lstStyle/>
          <a:p>
            <a:pPr marL="0" indent="0">
              <a:buNone/>
            </a:pPr>
            <a:r>
              <a:rPr lang="es-ES" dirty="0"/>
              <a:t>“Así que, ninguno de vosotros padezca como homicida, o ladrón, o malhechor, o por entremeterse en lo ajeno</a:t>
            </a:r>
            <a:r>
              <a:rPr lang="es-ES" dirty="0" smtClean="0"/>
              <a:t>; pero </a:t>
            </a:r>
            <a:r>
              <a:rPr lang="es-ES" dirty="0"/>
              <a:t>si alguno padece como cristiano, no se avergüence, sino glorifique a Dios por ello</a:t>
            </a:r>
            <a:r>
              <a:rPr lang="es-ES" dirty="0" smtClean="0"/>
              <a:t>. Porque </a:t>
            </a:r>
            <a:r>
              <a:rPr lang="es-ES" dirty="0"/>
              <a:t>es tiempo de que el juicio comience por la casa de Dios; y si primero comienza por nosotros, ¿cuál será el fin de aquellos que no obedecen al evangelio de Dios</a:t>
            </a:r>
            <a:r>
              <a:rPr lang="es-ES" dirty="0" smtClean="0"/>
              <a:t>? ...”</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1 Pedro 4:15-19</a:t>
            </a:r>
            <a:endParaRPr lang="es-PR" dirty="0"/>
          </a:p>
        </p:txBody>
      </p:sp>
    </p:spTree>
    <p:extLst>
      <p:ext uri="{BB962C8B-B14F-4D97-AF65-F5344CB8AC3E}">
        <p14:creationId xmlns:p14="http://schemas.microsoft.com/office/powerpoint/2010/main" val="2345306248"/>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533400" y="2136282"/>
            <a:ext cx="8413750" cy="3731118"/>
          </a:xfrm>
        </p:spPr>
        <p:txBody>
          <a:bodyPr/>
          <a:lstStyle/>
          <a:p>
            <a:pPr marL="0" indent="0">
              <a:buNone/>
            </a:pPr>
            <a:r>
              <a:rPr lang="es-ES" dirty="0" smtClean="0"/>
              <a:t>“</a:t>
            </a:r>
            <a:r>
              <a:rPr lang="es-ES" dirty="0"/>
              <a:t>...</a:t>
            </a:r>
            <a:r>
              <a:rPr lang="es-ES" dirty="0" smtClean="0"/>
              <a:t>Y</a:t>
            </a:r>
            <a:r>
              <a:rPr lang="es-ES" dirty="0"/>
              <a:t>: Si el justo con dificultad se salva, ¿En dónde aparecerá el impío y el pecador? De modo que los que padecen según la voluntad de Dios, encomienden sus almas al fiel Creador, y hagan el bien</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1 Pedro 4:15-19</a:t>
            </a:r>
            <a:endParaRPr lang="es-PR" dirty="0"/>
          </a:p>
        </p:txBody>
      </p:sp>
    </p:spTree>
    <p:extLst>
      <p:ext uri="{BB962C8B-B14F-4D97-AF65-F5344CB8AC3E}">
        <p14:creationId xmlns:p14="http://schemas.microsoft.com/office/powerpoint/2010/main" val="1073575278"/>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Nunca debemos atraer </a:t>
            </a:r>
            <a:r>
              <a:rPr lang="es-ES" dirty="0"/>
              <a:t>sufrimiento </a:t>
            </a:r>
            <a:r>
              <a:rPr lang="es-ES" dirty="0" smtClean="0"/>
              <a:t>por </a:t>
            </a:r>
            <a:r>
              <a:rPr lang="es-ES" dirty="0"/>
              <a:t>hacer lo malo. </a:t>
            </a:r>
            <a:endParaRPr lang="es-ES" dirty="0" smtClean="0"/>
          </a:p>
          <a:p>
            <a:r>
              <a:rPr lang="es-ES" dirty="0" smtClean="0"/>
              <a:t>Pero </a:t>
            </a:r>
            <a:r>
              <a:rPr lang="es-ES" dirty="0"/>
              <a:t>no hay vergüenza si alguno padece como cristiano. </a:t>
            </a:r>
          </a:p>
          <a:p>
            <a:r>
              <a:rPr lang="es-ES" dirty="0" smtClean="0"/>
              <a:t>Durante </a:t>
            </a:r>
            <a:r>
              <a:rPr lang="es-ES" dirty="0"/>
              <a:t>esta era, la iglesia está sufriendo el juicio del mundo incrédulo. Los creyentes están experimentando ahora sus padecimientos, como le sucedió a Jesús cuando estuvo en la tierra</a:t>
            </a:r>
            <a:r>
              <a:rPr lang="es-ES" dirty="0" smtClean="0"/>
              <a:t>.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19</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1 Pedro 4:15-19</a:t>
            </a:r>
            <a:endParaRPr lang="es-PR" dirty="0"/>
          </a:p>
        </p:txBody>
      </p:sp>
    </p:spTree>
    <p:extLst>
      <p:ext uri="{BB962C8B-B14F-4D97-AF65-F5344CB8AC3E}">
        <p14:creationId xmlns:p14="http://schemas.microsoft.com/office/powerpoint/2010/main" val="2332092478"/>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181600" y="0"/>
            <a:ext cx="3972278" cy="1676400"/>
          </a:xfrm>
          <a:prstGeom prst="rect">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4310" t="93333" r="30788" b="5036"/>
          <a:stretch/>
        </p:blipFill>
        <p:spPr>
          <a:xfrm>
            <a:off x="-1" y="5904043"/>
            <a:ext cx="9144001" cy="496758"/>
          </a:xfrm>
          <a:prstGeom prst="rect">
            <a:avLst/>
          </a:prstGeom>
        </p:spPr>
      </p:pic>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4310" t="93333" b="2996"/>
          <a:stretch/>
        </p:blipFill>
        <p:spPr>
          <a:xfrm>
            <a:off x="0" y="3788229"/>
            <a:ext cx="9144000" cy="2155372"/>
          </a:xfrm>
          <a:prstGeom prst="rect">
            <a:avLst/>
          </a:prstGeom>
        </p:spPr>
      </p:pic>
      <p:pic>
        <p:nvPicPr>
          <p:cNvPr id="17" name="Picture 16"/>
          <p:cNvPicPr>
            <a:picLocks noChangeAspect="1"/>
          </p:cNvPicPr>
          <p:nvPr/>
        </p:nvPicPr>
        <p:blipFill rotWithShape="1">
          <a:blip r:embed="rId2" cstate="print">
            <a:extLst>
              <a:ext uri="{28A0092B-C50C-407E-A947-70E740481C1C}">
                <a14:useLocalDpi xmlns:a14="http://schemas.microsoft.com/office/drawing/2010/main" val="0"/>
              </a:ext>
            </a:extLst>
          </a:blip>
          <a:srcRect l="4309" t="93333" r="8772" b="3812"/>
          <a:stretch/>
        </p:blipFill>
        <p:spPr>
          <a:xfrm>
            <a:off x="838200" y="5334000"/>
            <a:ext cx="8305800" cy="646244"/>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0776" t="56055" r="45295" b="4052"/>
          <a:stretch/>
        </p:blipFill>
        <p:spPr>
          <a:xfrm>
            <a:off x="5105400" y="1537669"/>
            <a:ext cx="4038600" cy="4762259"/>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44444"/>
          <a:stretch/>
        </p:blipFill>
        <p:spPr>
          <a:xfrm>
            <a:off x="0" y="0"/>
            <a:ext cx="5281448" cy="38100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8" name="Rectangle 7"/>
          <p:cNvSpPr/>
          <p:nvPr/>
        </p:nvSpPr>
        <p:spPr>
          <a:xfrm>
            <a:off x="3826" y="6392993"/>
            <a:ext cx="9136349" cy="4650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4310" t="93333" r="22328" b="5036"/>
          <a:stretch/>
        </p:blipFill>
        <p:spPr>
          <a:xfrm>
            <a:off x="0" y="5440713"/>
            <a:ext cx="4251649" cy="30480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96609" r="15666"/>
          <a:stretch/>
        </p:blipFill>
        <p:spPr>
          <a:xfrm>
            <a:off x="3826" y="6400801"/>
            <a:ext cx="8454374" cy="457200"/>
          </a:xfrm>
          <a:prstGeom prst="rect">
            <a:avLst/>
          </a:prstGeom>
        </p:spPr>
      </p:pic>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t="96667" r="9104"/>
          <a:stretch/>
        </p:blipFill>
        <p:spPr>
          <a:xfrm>
            <a:off x="-1" y="6422101"/>
            <a:ext cx="9153879" cy="435899"/>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95556" r="18136"/>
          <a:stretch/>
        </p:blipFill>
        <p:spPr>
          <a:xfrm>
            <a:off x="8594" y="6299928"/>
            <a:ext cx="7916206" cy="558072"/>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84627" t="88889"/>
          <a:stretch/>
        </p:blipFill>
        <p:spPr>
          <a:xfrm>
            <a:off x="7656432" y="5449078"/>
            <a:ext cx="1501231" cy="1408923"/>
          </a:xfrm>
          <a:prstGeom prst="rect">
            <a:avLst/>
          </a:prstGeom>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El </a:t>
            </a:r>
            <a:r>
              <a:rPr lang="es-ES" dirty="0"/>
              <a:t>justo con dificultad se salva. Desde la perspectiva divina, su salvación fue adquirida a un precio enorme. Desde el punto de vista humano, a los hombres se les dice: «Esforzaos a entrar por la puerta angosta» (</a:t>
            </a:r>
            <a:r>
              <a:rPr lang="es-ES" dirty="0" err="1">
                <a:solidFill>
                  <a:schemeClr val="tx2"/>
                </a:solidFill>
              </a:rPr>
              <a:t>Lc</a:t>
            </a:r>
            <a:r>
              <a:rPr lang="es-ES" dirty="0">
                <a:solidFill>
                  <a:schemeClr val="tx2"/>
                </a:solidFill>
              </a:rPr>
              <a:t>. 13:24</a:t>
            </a:r>
            <a:r>
              <a:rPr lang="es-ES" dirty="0"/>
              <a:t>). </a:t>
            </a:r>
            <a:endParaRPr lang="es-ES" dirty="0" smtClean="0"/>
          </a:p>
          <a:p>
            <a:r>
              <a:rPr lang="es-ES" dirty="0" smtClean="0"/>
              <a:t>«Es </a:t>
            </a:r>
            <a:r>
              <a:rPr lang="es-ES" dirty="0"/>
              <a:t>necesario que por medio de muchas tribulaciones entremos en el reino de Dios» (</a:t>
            </a:r>
            <a:r>
              <a:rPr lang="es-ES" dirty="0" err="1">
                <a:solidFill>
                  <a:schemeClr val="tx2"/>
                </a:solidFill>
              </a:rPr>
              <a:t>Hch</a:t>
            </a:r>
            <a:r>
              <a:rPr lang="es-ES" dirty="0">
                <a:solidFill>
                  <a:schemeClr val="tx2"/>
                </a:solidFill>
              </a:rPr>
              <a:t>. 14:22, V.M</a:t>
            </a:r>
            <a:r>
              <a:rPr lang="es-ES" dirty="0"/>
              <a:t>.).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20</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1 Pedro 4:15-19</a:t>
            </a:r>
            <a:endParaRPr lang="es-PR" dirty="0"/>
          </a:p>
        </p:txBody>
      </p:sp>
    </p:spTree>
    <p:extLst>
      <p:ext uri="{BB962C8B-B14F-4D97-AF65-F5344CB8AC3E}">
        <p14:creationId xmlns:p14="http://schemas.microsoft.com/office/powerpoint/2010/main" val="3903216441"/>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Pedro </a:t>
            </a:r>
            <a:r>
              <a:rPr lang="es-ES" dirty="0"/>
              <a:t>insiste en que los padecimientos han de ser según la voluntad de Dios. </a:t>
            </a:r>
            <a:endParaRPr lang="es-ES" dirty="0" smtClean="0"/>
          </a:p>
          <a:p>
            <a:r>
              <a:rPr lang="es-ES" dirty="0" smtClean="0"/>
              <a:t>Los </a:t>
            </a:r>
            <a:r>
              <a:rPr lang="es-ES" dirty="0"/>
              <a:t>fanáticos religiosos pueden atraerse sufrimientos al actuar de manera impulsiva y sin guía divina. </a:t>
            </a:r>
            <a:endParaRPr lang="es-ES" dirty="0" smtClean="0"/>
          </a:p>
          <a:p>
            <a:r>
              <a:rPr lang="es-ES" dirty="0" smtClean="0"/>
              <a:t>Pero </a:t>
            </a:r>
            <a:r>
              <a:rPr lang="es-ES" dirty="0"/>
              <a:t>el verdadero camino del sufrimiento para los cristianos conduce a la gloria eterna. </a:t>
            </a:r>
            <a:r>
              <a:rPr lang="en-US" dirty="0" smtClean="0"/>
              <a:t>(MacDonald</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1 Pedro 4:15-19</a:t>
            </a:r>
            <a:endParaRPr lang="es-PR" dirty="0"/>
          </a:p>
        </p:txBody>
      </p:sp>
    </p:spTree>
    <p:extLst>
      <p:ext uri="{BB962C8B-B14F-4D97-AF65-F5344CB8AC3E}">
        <p14:creationId xmlns:p14="http://schemas.microsoft.com/office/powerpoint/2010/main" val="3099345105"/>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22</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86000"/>
            <a:ext cx="8305800" cy="4230687"/>
          </a:xfrm>
        </p:spPr>
        <p:txBody>
          <a:bodyPr/>
          <a:lstStyle/>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Primavera 2015,</a:t>
            </a:r>
            <a:r>
              <a:rPr lang="es-PR" sz="1600" i="1" dirty="0" smtClean="0"/>
              <a:t>  </a:t>
            </a:r>
            <a:r>
              <a:rPr lang="es-PR" sz="1600" dirty="0" smtClean="0"/>
              <a:t>Vol. 1, Núm. 4.</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134-144.</a:t>
            </a:r>
          </a:p>
          <a:p>
            <a:pPr marL="342900" lvl="1" indent="-342900">
              <a:lnSpc>
                <a:spcPct val="90000"/>
              </a:lnSpc>
              <a:spcAft>
                <a:spcPts val="1200"/>
              </a:spcAft>
              <a:buClr>
                <a:schemeClr val="folHlink"/>
              </a:buClr>
              <a:buSzPct val="60000"/>
              <a:buNone/>
            </a:pPr>
            <a:r>
              <a:rPr lang="en-US" sz="1600" dirty="0" smtClean="0"/>
              <a:t>MacDonald</a:t>
            </a:r>
            <a:r>
              <a:rPr lang="en-US" sz="1600" dirty="0"/>
              <a:t>, William. </a:t>
            </a:r>
            <a:r>
              <a:rPr lang="en-US" sz="1600" dirty="0" err="1"/>
              <a:t>Comentario</a:t>
            </a:r>
            <a:r>
              <a:rPr lang="en-US" sz="1600" dirty="0"/>
              <a:t> </a:t>
            </a:r>
            <a:r>
              <a:rPr lang="en-US" sz="1600" dirty="0" err="1" smtClean="0"/>
              <a:t>Bíblico</a:t>
            </a:r>
            <a:r>
              <a:rPr lang="en-US" sz="1600" dirty="0" smtClean="0"/>
              <a:t> </a:t>
            </a:r>
            <a:r>
              <a:rPr lang="en-US" sz="1600" dirty="0"/>
              <a:t>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smtClean="0"/>
              <a:t>España</a:t>
            </a:r>
            <a:r>
              <a:rPr lang="en-US" sz="1600" dirty="0"/>
              <a:t>: Editorial CLIE, 2004. </a:t>
            </a:r>
            <a:r>
              <a:rPr lang="en-US" sz="1600" dirty="0" smtClean="0"/>
              <a:t>Print.</a:t>
            </a:r>
          </a:p>
          <a:p>
            <a:pPr marL="342900" lvl="1" indent="-342900">
              <a:lnSpc>
                <a:spcPct val="90000"/>
              </a:lnSpc>
              <a:spcAft>
                <a:spcPts val="1200"/>
              </a:spcAft>
              <a:buClr>
                <a:schemeClr val="folHlink"/>
              </a:buClr>
              <a:buSzPct val="60000"/>
              <a:buNone/>
            </a:pPr>
            <a:r>
              <a:rPr lang="es-ES" sz="1600" dirty="0" err="1" smtClean="0"/>
              <a:t>Orth</a:t>
            </a:r>
            <a:r>
              <a:rPr lang="es-ES" sz="1600" dirty="0"/>
              <a:t>, Stanford. Estudios </a:t>
            </a:r>
            <a:r>
              <a:rPr lang="es-ES" sz="1600" dirty="0" err="1"/>
              <a:t>Bı́blicos</a:t>
            </a:r>
            <a:r>
              <a:rPr lang="es-ES" sz="1600" dirty="0"/>
              <a:t> ELA: Remando contra la corriente (1ra Pedro). Puebla, Pue., </a:t>
            </a:r>
            <a:r>
              <a:rPr lang="es-ES" sz="1600" dirty="0" err="1"/>
              <a:t>México</a:t>
            </a:r>
            <a:r>
              <a:rPr lang="es-ES" sz="1600" dirty="0"/>
              <a:t>: Ediciones Las </a:t>
            </a:r>
            <a:r>
              <a:rPr lang="es-ES" sz="1600" dirty="0" err="1"/>
              <a:t>Américas</a:t>
            </a:r>
            <a:r>
              <a:rPr lang="es-ES" sz="1600" dirty="0"/>
              <a:t>, A. C., 1991. </a:t>
            </a:r>
            <a:r>
              <a:rPr lang="es-ES" sz="1600" dirty="0" err="1"/>
              <a:t>Print</a:t>
            </a:r>
            <a:r>
              <a:rPr lang="es-ES" sz="1600" dirty="0"/>
              <a:t>.</a:t>
            </a:r>
            <a:endParaRPr lang="en-US" sz="1600" dirty="0" smtClean="0"/>
          </a:p>
          <a:p>
            <a:pPr marL="342900" lvl="1" indent="-342900">
              <a:lnSpc>
                <a:spcPct val="90000"/>
              </a:lnSpc>
              <a:spcAft>
                <a:spcPts val="1200"/>
              </a:spcAft>
              <a:buClr>
                <a:schemeClr val="folHlink"/>
              </a:buClr>
              <a:buSzPct val="60000"/>
              <a:buNone/>
            </a:pPr>
            <a:r>
              <a:rPr lang="es-PR" sz="1600" dirty="0" smtClean="0">
                <a:hlinkClick r:id="rId2"/>
              </a:rPr>
              <a:t>http</a:t>
            </a:r>
            <a:r>
              <a:rPr lang="es-PR" sz="1600" dirty="0">
                <a:hlinkClick r:id="rId2"/>
              </a:rPr>
              <a:t>://blog.lifeway.com/eblifewayadultos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 y="381000"/>
            <a:ext cx="9144000" cy="5995416"/>
          </a:xfrm>
          <a:prstGeom prst="rect">
            <a:avLst/>
          </a:prstGeom>
        </p:spPr>
      </p:pic>
      <p:sp>
        <p:nvSpPr>
          <p:cNvPr id="16386" name="Rectangle 2"/>
          <p:cNvSpPr>
            <a:spLocks noGrp="1" noChangeArrowheads="1"/>
          </p:cNvSpPr>
          <p:nvPr>
            <p:ph type="title"/>
          </p:nvPr>
        </p:nvSpPr>
        <p:spPr>
          <a:xfrm>
            <a:off x="517849" y="304800"/>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517849" y="1028700"/>
            <a:ext cx="8153400" cy="5448300"/>
          </a:xfrm>
          <a:solidFill>
            <a:schemeClr val="bg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t>Verano </a:t>
            </a:r>
            <a:r>
              <a:rPr lang="es-PR" sz="4400" kern="1200" dirty="0" smtClean="0"/>
              <a:t>2015/Tema</a:t>
            </a:r>
            <a:r>
              <a:rPr lang="es-PR" sz="4400" dirty="0" smtClean="0"/>
              <a:t>: </a:t>
            </a:r>
            <a:r>
              <a:rPr lang="es-PR" sz="4400" cap="small" dirty="0" smtClean="0"/>
              <a:t>Fe resistente: Cómo permanecer firmes en medio del sufrimiento</a:t>
            </a:r>
            <a:endParaRPr lang="es-PR" sz="4400" kern="1200" cap="small" dirty="0"/>
          </a:p>
          <a:p>
            <a:pPr marL="401638" indent="-234950" algn="ctr">
              <a:spcAft>
                <a:spcPts val="600"/>
              </a:spcAft>
              <a:buNone/>
            </a:pPr>
            <a:r>
              <a:rPr lang="es-PR" sz="4000" cap="small" dirty="0" smtClean="0"/>
              <a:t>Sesión 6:</a:t>
            </a:r>
            <a:r>
              <a:rPr lang="en-US" sz="4000" cap="small" dirty="0" smtClean="0"/>
              <a:t> </a:t>
            </a:r>
            <a:r>
              <a:rPr lang="es-PR" sz="4000" cap="small" dirty="0" smtClean="0"/>
              <a:t>Fe victoriosa</a:t>
            </a:r>
          </a:p>
          <a:p>
            <a:pPr marL="401638" indent="-234950" algn="ctr">
              <a:spcAft>
                <a:spcPts val="600"/>
              </a:spcAft>
              <a:buNone/>
            </a:pPr>
            <a:r>
              <a:rPr lang="es-PR" sz="4000" kern="1200" dirty="0" smtClean="0"/>
              <a:t>23 </a:t>
            </a:r>
            <a:r>
              <a:rPr lang="es-PR" sz="4000" kern="1200" dirty="0"/>
              <a:t>de </a:t>
            </a:r>
            <a:r>
              <a:rPr lang="es-PR" sz="4000" dirty="0" smtClean="0"/>
              <a:t>agosto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a:t>
            </a:r>
            <a:r>
              <a:rPr lang="en-US" dirty="0" smtClean="0"/>
              <a:t>1 Pedro 5:6-11</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24</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Elija el gozo, aun en medio de las dificultades de la vida.</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228600" y="1981200"/>
            <a:ext cx="49530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Los seres humanos respondemos a las dificultades y el sufrimiento de diversas maneras. </a:t>
            </a:r>
            <a:endParaRPr lang="es-ES" sz="2800" dirty="0" smtClean="0"/>
          </a:p>
          <a:p>
            <a:pPr>
              <a:spcBef>
                <a:spcPts val="0"/>
              </a:spcBef>
              <a:spcAft>
                <a:spcPts val="1200"/>
              </a:spcAft>
            </a:pPr>
            <a:r>
              <a:rPr lang="es-ES" sz="2800" dirty="0" smtClean="0"/>
              <a:t>Algunos </a:t>
            </a:r>
            <a:r>
              <a:rPr lang="es-ES" sz="2800" dirty="0"/>
              <a:t>reaccionan con ira, otros con una determinación inquebrantable de luchar y otros con una resignación pasiva. </a:t>
            </a:r>
            <a:endParaRPr lang="es-ES" sz="2800" kern="0" dirty="0" smtClean="0"/>
          </a:p>
        </p:txBody>
      </p:sp>
    </p:spTree>
    <p:extLst>
      <p:ext uri="{BB962C8B-B14F-4D97-AF65-F5344CB8AC3E}">
        <p14:creationId xmlns:p14="http://schemas.microsoft.com/office/powerpoint/2010/main" val="3367001701"/>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228600" y="1981200"/>
            <a:ext cx="49530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Quizá </a:t>
            </a:r>
            <a:r>
              <a:rPr lang="es-ES" sz="2800" dirty="0"/>
              <a:t>otros se vuelvan introspectivos y se pregunten: “¿Por qué a mí?” Pero, ¿quién responde con gozo? Sin embargo, el gozo es precisamente la actitud que la Biblia nos llama a adoptar</a:t>
            </a:r>
            <a:r>
              <a:rPr lang="es-ES" sz="2800" dirty="0" smtClean="0"/>
              <a:t>.</a:t>
            </a:r>
            <a:endParaRPr lang="es-ES" sz="2800" kern="0" dirty="0" smtClean="0"/>
          </a:p>
        </p:txBody>
      </p:sp>
      <p:sp>
        <p:nvSpPr>
          <p:cNvPr id="6" name="Rectangle 3"/>
          <p:cNvSpPr txBox="1">
            <a:spLocks noChangeArrowheads="1"/>
          </p:cNvSpPr>
          <p:nvPr/>
        </p:nvSpPr>
        <p:spPr bwMode="auto">
          <a:xfrm>
            <a:off x="228599" y="5562600"/>
            <a:ext cx="8564525" cy="10668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Aunque </a:t>
            </a:r>
            <a:r>
              <a:rPr lang="es-ES" sz="2800" dirty="0"/>
              <a:t>estemos sufriendo injustamente, podemos regocijarnos en Cristo.</a:t>
            </a:r>
            <a:endParaRPr lang="es-ES" sz="2800" kern="0" dirty="0" smtClean="0"/>
          </a:p>
        </p:txBody>
      </p:sp>
    </p:spTree>
    <p:extLst>
      <p:ext uri="{BB962C8B-B14F-4D97-AF65-F5344CB8AC3E}">
        <p14:creationId xmlns:p14="http://schemas.microsoft.com/office/powerpoint/2010/main" val="862422216"/>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734" r="9171" b="22020"/>
          <a:stretch/>
        </p:blipFill>
        <p:spPr>
          <a:xfrm>
            <a:off x="5181600" y="2245519"/>
            <a:ext cx="3581400" cy="2555081"/>
          </a:xfrm>
          <a:prstGeom prst="rect">
            <a:avLst/>
          </a:prstGeom>
        </p:spPr>
      </p:pic>
      <p:sp>
        <p:nvSpPr>
          <p:cNvPr id="6" name="Rectangle 3"/>
          <p:cNvSpPr txBox="1">
            <a:spLocks noChangeArrowheads="1"/>
          </p:cNvSpPr>
          <p:nvPr/>
        </p:nvSpPr>
        <p:spPr bwMode="auto">
          <a:xfrm>
            <a:off x="2286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Muchos creyentes en los primeros siglos sufrieron la persecución en donde vivían. </a:t>
            </a:r>
            <a:endParaRPr lang="es-ES" sz="2800" dirty="0" smtClean="0"/>
          </a:p>
          <a:p>
            <a:pPr>
              <a:spcBef>
                <a:spcPts val="0"/>
              </a:spcBef>
              <a:spcAft>
                <a:spcPts val="1200"/>
              </a:spcAft>
            </a:pPr>
            <a:r>
              <a:rPr lang="es-ES" sz="2800" dirty="0" smtClean="0"/>
              <a:t>En </a:t>
            </a:r>
            <a:r>
              <a:rPr lang="es-ES" sz="2800" dirty="0"/>
              <a:t>lugar de permitir que tal trato los tomara por sorpresa o que les </a:t>
            </a:r>
            <a:r>
              <a:rPr lang="es-ES" sz="2800" dirty="0" smtClean="0"/>
              <a:t>pareciera</a:t>
            </a:r>
            <a:endParaRPr lang="es-ES" sz="2800" kern="0" dirty="0" smtClean="0"/>
          </a:p>
        </p:txBody>
      </p:sp>
      <p:sp>
        <p:nvSpPr>
          <p:cNvPr id="8" name="Rectangle 3"/>
          <p:cNvSpPr txBox="1">
            <a:spLocks noChangeArrowheads="1"/>
          </p:cNvSpPr>
          <p:nvPr/>
        </p:nvSpPr>
        <p:spPr bwMode="auto">
          <a:xfrm>
            <a:off x="228600" y="5181600"/>
            <a:ext cx="8534400" cy="12192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4488" indent="0">
              <a:spcBef>
                <a:spcPts val="0"/>
              </a:spcBef>
              <a:spcAft>
                <a:spcPts val="1200"/>
              </a:spcAft>
              <a:buNone/>
            </a:pPr>
            <a:r>
              <a:rPr lang="es-ES" sz="2800" dirty="0" smtClean="0"/>
              <a:t>inusual</a:t>
            </a:r>
            <a:r>
              <a:rPr lang="es-ES" sz="2800" dirty="0"/>
              <a:t>, Pedro les recuerda que sufrir por su fe en Cristo es una oportunidad para regocijarse. </a:t>
            </a:r>
            <a:endParaRPr lang="es-ES" sz="2800" kern="0" dirty="0" smtClean="0"/>
          </a:p>
        </p:txBody>
      </p:sp>
    </p:spTree>
    <p:extLst>
      <p:ext uri="{BB962C8B-B14F-4D97-AF65-F5344CB8AC3E}">
        <p14:creationId xmlns:p14="http://schemas.microsoft.com/office/powerpoint/2010/main" val="3285471796"/>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7</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734" r="9171" b="22020"/>
          <a:stretch/>
        </p:blipFill>
        <p:spPr>
          <a:xfrm>
            <a:off x="5181600" y="2245519"/>
            <a:ext cx="3581400" cy="2555081"/>
          </a:xfrm>
          <a:prstGeom prst="rect">
            <a:avLst/>
          </a:prstGeom>
        </p:spPr>
      </p:pic>
      <p:sp>
        <p:nvSpPr>
          <p:cNvPr id="6" name="Rectangle 3"/>
          <p:cNvSpPr txBox="1">
            <a:spLocks noChangeArrowheads="1"/>
          </p:cNvSpPr>
          <p:nvPr/>
        </p:nvSpPr>
        <p:spPr bwMode="auto">
          <a:xfrm>
            <a:off x="228600" y="2057400"/>
            <a:ext cx="4953000" cy="3048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También </a:t>
            </a:r>
            <a:r>
              <a:rPr lang="es-ES" sz="2800" dirty="0"/>
              <a:t>les presenta la razón y la oportunidad para glorificar a Dios por ser portadores del nombre “cristianos”.</a:t>
            </a:r>
            <a:endParaRPr lang="es-ES" sz="2800" kern="0" dirty="0" smtClean="0"/>
          </a:p>
        </p:txBody>
      </p:sp>
    </p:spTree>
    <p:extLst>
      <p:ext uri="{BB962C8B-B14F-4D97-AF65-F5344CB8AC3E}">
        <p14:creationId xmlns:p14="http://schemas.microsoft.com/office/powerpoint/2010/main" val="4062501260"/>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1 Pedro 4:12-19</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1 Pedro 4:12-13</a:t>
            </a:r>
            <a:endParaRPr lang="es-ES" sz="4800" dirty="0">
              <a:latin typeface="David" panose="020E0502060401010101" pitchFamily="34" charset="-79"/>
              <a:cs typeface="David" panose="020E0502060401010101" pitchFamily="34" charset="-79"/>
            </a:endParaRP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102091</TotalTime>
  <Words>994</Words>
  <Application>Microsoft Office PowerPoint</Application>
  <PresentationFormat>On-screen Show (4:3)</PresentationFormat>
  <Paragraphs>100</Paragraphs>
  <Slides>24</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24</vt:i4>
      </vt:variant>
    </vt:vector>
  </HeadingPairs>
  <TitlesOfParts>
    <vt:vector size="31" baseType="lpstr">
      <vt:lpstr>Arial</vt:lpstr>
      <vt:lpstr>Calibri</vt:lpstr>
      <vt:lpstr>David</vt:lpstr>
      <vt:lpstr>Tahoma</vt:lpstr>
      <vt:lpstr>Wingdings</vt:lpstr>
      <vt:lpstr>Blends</vt:lpstr>
      <vt:lpstr>1_Office Theme</vt:lpstr>
      <vt:lpstr>PowerPoint Presentation</vt:lpstr>
      <vt:lpstr>PowerPoint Presentation</vt:lpstr>
      <vt:lpstr>El asunto</vt:lpstr>
      <vt:lpstr>Aplicación para mi vida</vt:lpstr>
      <vt:lpstr>Aplicación para mi vida</vt:lpstr>
      <vt:lpstr>Contexto</vt:lpstr>
      <vt:lpstr>Contexto</vt:lpstr>
      <vt:lpstr>Pasaje bíblico</vt:lpstr>
      <vt:lpstr>Pasaje bíblico</vt:lpstr>
      <vt:lpstr>1 Pedro 4:12-13</vt:lpstr>
      <vt:lpstr>1 Pedro 4:12-13</vt:lpstr>
      <vt:lpstr>1 Pedro 4:12-13</vt:lpstr>
      <vt:lpstr>Pasaje bíblico</vt:lpstr>
      <vt:lpstr>1 Pedro 4:14</vt:lpstr>
      <vt:lpstr>1 Pedro 4:14</vt:lpstr>
      <vt:lpstr>Pasaje bíblico</vt:lpstr>
      <vt:lpstr>1 Pedro 4:15-19</vt:lpstr>
      <vt:lpstr>1 Pedro 4:15-19</vt:lpstr>
      <vt:lpstr>1 Pedro 4:15-19</vt:lpstr>
      <vt:lpstr>1 Pedro 4:15-19</vt:lpstr>
      <vt:lpstr>1 Pedro 4:15-19</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fe_gozosa_081615</dc:title>
  <dc:creator>JRIVERA</dc:creator>
  <cp:lastModifiedBy>Tito</cp:lastModifiedBy>
  <cp:revision>4687</cp:revision>
  <cp:lastPrinted>2015-03-29T10:43:55Z</cp:lastPrinted>
  <dcterms:created xsi:type="dcterms:W3CDTF">2007-01-24T21:53:34Z</dcterms:created>
  <dcterms:modified xsi:type="dcterms:W3CDTF">2015-09-05T03:12:09Z</dcterms:modified>
</cp:coreProperties>
</file>