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34"/>
  </p:notesMasterIdLst>
  <p:handoutMasterIdLst>
    <p:handoutMasterId r:id="rId35"/>
  </p:handoutMasterIdLst>
  <p:sldIdLst>
    <p:sldId id="794" r:id="rId3"/>
    <p:sldId id="1618" r:id="rId4"/>
    <p:sldId id="804" r:id="rId5"/>
    <p:sldId id="1532" r:id="rId6"/>
    <p:sldId id="1615" r:id="rId7"/>
    <p:sldId id="1559" r:id="rId8"/>
    <p:sldId id="1616" r:id="rId9"/>
    <p:sldId id="1360" r:id="rId10"/>
    <p:sldId id="287" r:id="rId11"/>
    <p:sldId id="1359" r:id="rId12"/>
    <p:sldId id="1518" r:id="rId13"/>
    <p:sldId id="1619" r:id="rId14"/>
    <p:sldId id="1620" r:id="rId15"/>
    <p:sldId id="1621" r:id="rId16"/>
    <p:sldId id="1622" r:id="rId17"/>
    <p:sldId id="1319" r:id="rId18"/>
    <p:sldId id="1617" r:id="rId19"/>
    <p:sldId id="1499" r:id="rId20"/>
    <p:sldId id="1523" r:id="rId21"/>
    <p:sldId id="1623" r:id="rId22"/>
    <p:sldId id="1624" r:id="rId23"/>
    <p:sldId id="1625" r:id="rId24"/>
    <p:sldId id="1535" r:id="rId25"/>
    <p:sldId id="1536" r:id="rId26"/>
    <p:sldId id="1571" r:id="rId27"/>
    <p:sldId id="1626" r:id="rId28"/>
    <p:sldId id="1627" r:id="rId29"/>
    <p:sldId id="1628" r:id="rId30"/>
    <p:sldId id="561" r:id="rId31"/>
    <p:sldId id="1133" r:id="rId32"/>
    <p:sldId id="908" r:id="rId3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D1"/>
    <a:srgbClr val="0000CC"/>
    <a:srgbClr val="0000FF"/>
    <a:srgbClr val="A6925A"/>
    <a:srgbClr val="285633"/>
    <a:srgbClr val="CC9900"/>
    <a:srgbClr val="CB7935"/>
    <a:srgbClr val="303030"/>
    <a:srgbClr val="663300"/>
    <a:srgbClr val="993B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6709" autoAdjust="0"/>
  </p:normalViewPr>
  <p:slideViewPr>
    <p:cSldViewPr>
      <p:cViewPr varScale="1">
        <p:scale>
          <a:sx n="113" d="100"/>
          <a:sy n="113" d="100"/>
        </p:scale>
        <p:origin x="139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4193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163325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128742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6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88162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692595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471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60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distantshores.org/resources/illustrations/sweet-publishing" TargetMode="External"/><Relationship Id="rId2" Type="http://schemas.openxmlformats.org/officeDocument/2006/relationships/hyperlink" Target="http://blog.lifeway.com/eblifewayadultos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st-takla.org/Gallery/Bible/Illustrations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360459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685800"/>
            <a:ext cx="7937951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</a:t>
            </a:r>
            <a:r>
              <a:rPr lang="es-PR" sz="4400" dirty="0" smtClean="0">
                <a:latin typeface="+mj-lt"/>
                <a:ea typeface="+mj-ea"/>
                <a:cs typeface="+mj-cs"/>
              </a:rPr>
              <a:t>Verano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2015/Tema</a:t>
            </a:r>
            <a:r>
              <a:rPr lang="es-PR" sz="4400" dirty="0" smtClean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Fe resistente: C</a:t>
            </a:r>
            <a:r>
              <a:rPr lang="en-US" sz="4400" cap="small" dirty="0" err="1" smtClean="0">
                <a:latin typeface="+mj-lt"/>
              </a:rPr>
              <a:t>ómo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permanecer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firmes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en</a:t>
            </a:r>
            <a:r>
              <a:rPr lang="en-US" sz="4400" cap="small" dirty="0" smtClean="0">
                <a:latin typeface="+mj-lt"/>
              </a:rPr>
              <a:t> </a:t>
            </a:r>
            <a:r>
              <a:rPr lang="en-US" sz="4400" cap="small" dirty="0" err="1" smtClean="0">
                <a:latin typeface="+mj-lt"/>
              </a:rPr>
              <a:t>medio</a:t>
            </a:r>
            <a:r>
              <a:rPr lang="en-US" sz="4400" cap="small" dirty="0" smtClean="0">
                <a:latin typeface="+mj-lt"/>
              </a:rPr>
              <a:t> del </a:t>
            </a:r>
            <a:r>
              <a:rPr lang="en-US" sz="4400" cap="small" dirty="0" err="1" smtClean="0">
                <a:latin typeface="+mj-lt"/>
              </a:rPr>
              <a:t>sufrimiento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2895600"/>
            <a:ext cx="7937951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n-lt"/>
              </a:rPr>
              <a:t>Sesión</a:t>
            </a:r>
            <a:r>
              <a:rPr lang="en-US" sz="4400" cap="small" dirty="0" smtClean="0">
                <a:latin typeface="+mn-lt"/>
              </a:rPr>
              <a:t> 1: </a:t>
            </a:r>
            <a:r>
              <a:rPr lang="es-PR" sz="4400" dirty="0" smtClean="0">
                <a:latin typeface="+mn-lt"/>
              </a:rPr>
              <a:t>Fe enfocada</a:t>
            </a:r>
            <a:endParaRPr lang="es-PR" sz="4400" cap="small" dirty="0" smtClean="0">
              <a:latin typeface="+mn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19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julio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2015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/>
              <a:t>(</a:t>
            </a:r>
            <a:r>
              <a:rPr lang="en-US" sz="2800" dirty="0" smtClean="0"/>
              <a:t>1 Pedro </a:t>
            </a:r>
            <a:r>
              <a:rPr lang="fr-FR" sz="2800" dirty="0" smtClean="0"/>
              <a:t>1:3-9</a:t>
            </a:r>
            <a:r>
              <a:rPr lang="fr-FR" sz="2800" dirty="0"/>
              <a:t>,</a:t>
            </a:r>
            <a:r>
              <a:rPr lang="fr-FR" sz="2800" dirty="0" smtClean="0"/>
              <a:t> 13</a:t>
            </a:r>
            <a:r>
              <a:rPr lang="es-PR" sz="2800" dirty="0" smtClean="0"/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2098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“Bendito el Dios y Padre de nuestro Señor Jesucristo, que según su grande misericordia nos hizo renacer para una esperanza viva, por la resurrección de Jesucristo de los muertos</a:t>
            </a:r>
            <a:r>
              <a:rPr lang="es-ES" dirty="0" smtClean="0"/>
              <a:t>, para </a:t>
            </a:r>
            <a:r>
              <a:rPr lang="es-ES" dirty="0"/>
              <a:t>una herencia incorruptible, incontaminada e inmarcesible, reservada en los cielos para vosotros</a:t>
            </a:r>
            <a:r>
              <a:rPr lang="es-ES" dirty="0" smtClean="0"/>
              <a:t>,”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1:3-4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Hechos hijos de Dios (</a:t>
            </a:r>
            <a:r>
              <a:rPr lang="es-ES" dirty="0">
                <a:solidFill>
                  <a:schemeClr val="tx2"/>
                </a:solidFill>
              </a:rPr>
              <a:t>v. 3</a:t>
            </a:r>
            <a:r>
              <a:rPr lang="es-ES" dirty="0"/>
              <a:t>).</a:t>
            </a:r>
          </a:p>
          <a:p>
            <a:pPr lvl="1"/>
            <a:r>
              <a:rPr lang="es-ES" i="1" dirty="0"/>
              <a:t>Esperanza </a:t>
            </a:r>
            <a:r>
              <a:rPr lang="es-ES" dirty="0"/>
              <a:t>es una palabra clave en este versículo.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esperanza como se usa en la Biblia es algo concreto que Dios ha prometido y por lo tanto, respalda y es segura. </a:t>
            </a:r>
            <a:endParaRPr lang="es-ES" dirty="0" smtClean="0"/>
          </a:p>
          <a:p>
            <a:pPr lvl="1"/>
            <a:r>
              <a:rPr lang="es-ES" dirty="0" smtClean="0"/>
              <a:t>Si </a:t>
            </a:r>
            <a:r>
              <a:rPr lang="es-ES" dirty="0"/>
              <a:t>el presente no nos ofrece seguridad y optimismo, entonces necesitamos esperar algo bueno en los días que vendrán.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1:3-4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322515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Hechos hijos de Dios (</a:t>
            </a:r>
            <a:r>
              <a:rPr lang="es-ES" dirty="0">
                <a:solidFill>
                  <a:schemeClr val="tx2"/>
                </a:solidFill>
              </a:rPr>
              <a:t>v. 3</a:t>
            </a:r>
            <a:r>
              <a:rPr lang="es-ES" dirty="0"/>
              <a:t>).</a:t>
            </a:r>
          </a:p>
          <a:p>
            <a:pPr lvl="1"/>
            <a:r>
              <a:rPr lang="es-ES" dirty="0" smtClean="0"/>
              <a:t>Pedro </a:t>
            </a:r>
            <a:r>
              <a:rPr lang="es-ES" dirty="0"/>
              <a:t>alaba a Dios </a:t>
            </a:r>
            <a:r>
              <a:rPr lang="es-ES" dirty="0" smtClean="0"/>
              <a:t>porque nos </a:t>
            </a:r>
            <a:r>
              <a:rPr lang="es-ES" dirty="0"/>
              <a:t>hizo nacer de nuevo cuando confiamos en Jesucristo como nuestro Salvador. </a:t>
            </a:r>
            <a:endParaRPr lang="es-ES" dirty="0" smtClean="0"/>
          </a:p>
          <a:p>
            <a:pPr lvl="1"/>
            <a:r>
              <a:rPr lang="es-ES" dirty="0" smtClean="0"/>
              <a:t>[Dios] </a:t>
            </a:r>
            <a:r>
              <a:rPr lang="es-ES" dirty="0"/>
              <a:t>decidió regenerarnos (</a:t>
            </a:r>
            <a:r>
              <a:rPr lang="es-ES" dirty="0">
                <a:solidFill>
                  <a:schemeClr val="tx2"/>
                </a:solidFill>
              </a:rPr>
              <a:t>Juan 3:7, 2 Corintios 5:17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Esta </a:t>
            </a:r>
            <a:r>
              <a:rPr lang="es-ES" dirty="0"/>
              <a:t>misericordia es amplia y suficiente para cubrir cualquier necesidad del hombre o la mujer por más pecadores que sean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1:3-4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826687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/>
              <a:t>Hechos hijos de Dios (</a:t>
            </a:r>
            <a:r>
              <a:rPr lang="es-ES" dirty="0">
                <a:solidFill>
                  <a:schemeClr val="tx2"/>
                </a:solidFill>
              </a:rPr>
              <a:t>v. 3</a:t>
            </a:r>
            <a:r>
              <a:rPr lang="es-ES" dirty="0"/>
              <a:t>).</a:t>
            </a:r>
          </a:p>
          <a:p>
            <a:pPr lvl="1"/>
            <a:r>
              <a:rPr lang="es-ES" dirty="0" smtClean="0"/>
              <a:t>Pedro </a:t>
            </a:r>
            <a:r>
              <a:rPr lang="es-ES" dirty="0"/>
              <a:t>habla de la resurrección de Cristo como el único medio de la salvación; además por su muerte nos dio nueva vida. </a:t>
            </a:r>
            <a:endParaRPr lang="es-ES" dirty="0" smtClean="0"/>
          </a:p>
          <a:p>
            <a:pPr lvl="1"/>
            <a:r>
              <a:rPr lang="es-ES" dirty="0" err="1" smtClean="0"/>
              <a:t>Eramos</a:t>
            </a:r>
            <a:r>
              <a:rPr lang="es-ES" dirty="0" smtClean="0"/>
              <a:t> </a:t>
            </a:r>
            <a:r>
              <a:rPr lang="es-ES" dirty="0"/>
              <a:t>esclavos del pecado, pero gracias al sacrificio y resurrección de nuestro Redentor, obtuvimos una nueva existencia</a:t>
            </a:r>
            <a:r>
              <a:rPr lang="es-ES" dirty="0" smtClean="0"/>
              <a:t>.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1:3-4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70888952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Hechos </a:t>
            </a:r>
            <a:r>
              <a:rPr lang="es-ES" dirty="0"/>
              <a:t>herederos. 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Al nacer </a:t>
            </a:r>
            <a:r>
              <a:rPr lang="es-ES" dirty="0"/>
              <a:t>en la familia del Padre Celestial </a:t>
            </a:r>
            <a:r>
              <a:rPr lang="es-ES" dirty="0" smtClean="0"/>
              <a:t>[…] </a:t>
            </a:r>
            <a:r>
              <a:rPr lang="es-ES" dirty="0"/>
              <a:t>convertimos en herederos de Dios. </a:t>
            </a:r>
            <a:endParaRPr lang="es-ES" dirty="0" smtClean="0"/>
          </a:p>
          <a:p>
            <a:pPr lvl="1"/>
            <a:r>
              <a:rPr lang="es-ES" dirty="0" smtClean="0"/>
              <a:t>¿</a:t>
            </a:r>
            <a:r>
              <a:rPr lang="es-ES" dirty="0"/>
              <a:t>Cuál es la herencia del creyente? </a:t>
            </a:r>
            <a:endParaRPr lang="es-ES" dirty="0" smtClean="0"/>
          </a:p>
          <a:p>
            <a:pPr lvl="2"/>
            <a:r>
              <a:rPr lang="es-ES" dirty="0" smtClean="0"/>
              <a:t>una </a:t>
            </a:r>
            <a:r>
              <a:rPr lang="es-ES" dirty="0"/>
              <a:t>personalidad </a:t>
            </a:r>
            <a:r>
              <a:rPr lang="es-ES" dirty="0" smtClean="0"/>
              <a:t>distinta (</a:t>
            </a:r>
            <a:r>
              <a:rPr lang="es-ES" dirty="0">
                <a:solidFill>
                  <a:schemeClr val="tx2"/>
                </a:solidFill>
              </a:rPr>
              <a:t>1 Juan 3:2</a:t>
            </a:r>
            <a:r>
              <a:rPr lang="es-ES" dirty="0" smtClean="0"/>
              <a:t>)</a:t>
            </a:r>
          </a:p>
          <a:p>
            <a:pPr lvl="2"/>
            <a:r>
              <a:rPr lang="es-ES" dirty="0" smtClean="0"/>
              <a:t>participaremos </a:t>
            </a:r>
            <a:r>
              <a:rPr lang="es-ES" dirty="0"/>
              <a:t>de su gloria (</a:t>
            </a:r>
            <a:r>
              <a:rPr lang="es-ES" dirty="0">
                <a:solidFill>
                  <a:schemeClr val="tx2"/>
                </a:solidFill>
              </a:rPr>
              <a:t>Romanos 8:29–30</a:t>
            </a:r>
            <a:r>
              <a:rPr lang="es-ES" dirty="0" smtClean="0"/>
              <a:t>)</a:t>
            </a:r>
          </a:p>
          <a:p>
            <a:pPr lvl="2"/>
            <a:r>
              <a:rPr lang="es-ES" dirty="0" smtClean="0"/>
              <a:t>recibiremos </a:t>
            </a:r>
            <a:r>
              <a:rPr lang="es-ES" dirty="0"/>
              <a:t>vida eterna (</a:t>
            </a:r>
            <a:r>
              <a:rPr lang="es-ES" dirty="0">
                <a:solidFill>
                  <a:schemeClr val="tx2"/>
                </a:solidFill>
              </a:rPr>
              <a:t>Marcos 10:17</a:t>
            </a:r>
            <a:r>
              <a:rPr lang="es-ES" dirty="0"/>
              <a:t>) </a:t>
            </a:r>
            <a:endParaRPr lang="es-ES" dirty="0" smtClean="0"/>
          </a:p>
          <a:p>
            <a:pPr lvl="2"/>
            <a:r>
              <a:rPr lang="es-ES" dirty="0" smtClean="0"/>
              <a:t>nuestros </a:t>
            </a:r>
            <a:r>
              <a:rPr lang="es-ES" dirty="0"/>
              <a:t>cuerpos resucitarán (</a:t>
            </a:r>
            <a:r>
              <a:rPr lang="es-ES" dirty="0">
                <a:solidFill>
                  <a:schemeClr val="tx2"/>
                </a:solidFill>
              </a:rPr>
              <a:t>Filipenses 3:20</a:t>
            </a:r>
            <a:r>
              <a:rPr lang="es-ES" dirty="0"/>
              <a:t>) </a:t>
            </a:r>
            <a:endParaRPr lang="es-ES" dirty="0" smtClean="0"/>
          </a:p>
          <a:p>
            <a:pPr lvl="2"/>
            <a:r>
              <a:rPr lang="es-ES" dirty="0" smtClean="0"/>
              <a:t>“</a:t>
            </a:r>
            <a:r>
              <a:rPr lang="es-ES" dirty="0"/>
              <a:t>todo es vuestro” (</a:t>
            </a:r>
            <a:r>
              <a:rPr lang="es-ES" dirty="0">
                <a:solidFill>
                  <a:schemeClr val="tx2"/>
                </a:solidFill>
              </a:rPr>
              <a:t>1 Corintios 3:21–23</a:t>
            </a:r>
            <a:r>
              <a:rPr lang="es-ES" dirty="0" smtClean="0"/>
              <a:t>) 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1:3-4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1099525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Hechos </a:t>
            </a:r>
            <a:r>
              <a:rPr lang="es-ES" dirty="0"/>
              <a:t>herederos. 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/>
              <a:t>)</a:t>
            </a:r>
          </a:p>
          <a:p>
            <a:pPr lvl="1"/>
            <a:r>
              <a:rPr lang="es-ES" dirty="0" smtClean="0"/>
              <a:t>Esta </a:t>
            </a:r>
            <a:r>
              <a:rPr lang="es-ES" dirty="0"/>
              <a:t>herencia no puede ser destruida, es </a:t>
            </a:r>
            <a:r>
              <a:rPr lang="es-ES" i="1" dirty="0"/>
              <a:t>incorruptible, </a:t>
            </a:r>
            <a:r>
              <a:rPr lang="es-ES" dirty="0"/>
              <a:t>no tiene defecto, porque es </a:t>
            </a:r>
            <a:r>
              <a:rPr lang="es-ES" i="1" dirty="0"/>
              <a:t>incontaminada, </a:t>
            </a:r>
            <a:r>
              <a:rPr lang="es-ES" dirty="0"/>
              <a:t>no se consume ni se gasta con el tiempo, </a:t>
            </a:r>
            <a:r>
              <a:rPr lang="es-ES" i="1" dirty="0"/>
              <a:t>es inmarcesible</a:t>
            </a:r>
            <a:r>
              <a:rPr lang="es-ES" i="1" dirty="0" smtClean="0"/>
              <a:t>. </a:t>
            </a:r>
            <a:r>
              <a:rPr lang="es-ES" dirty="0" smtClean="0"/>
              <a:t>(</a:t>
            </a:r>
            <a:r>
              <a:rPr lang="es-ES" dirty="0" err="1" smtClean="0"/>
              <a:t>Orth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1:3-4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2595599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1:5-7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71468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“que sois guardados por el poder de Dios mediante la fe, para alcanzar la salvación que está preparada para ser manifestada en el tiempo postrero</a:t>
            </a:r>
            <a:r>
              <a:rPr lang="es-ES" dirty="0" smtClean="0"/>
              <a:t>. En </a:t>
            </a:r>
            <a:r>
              <a:rPr lang="es-ES" dirty="0"/>
              <a:t>lo cual vosotros os alegráis, aunque ahora por un poco de tiempo, si es necesario, tengáis que ser afligidos en diversas </a:t>
            </a:r>
            <a:r>
              <a:rPr lang="es-ES" dirty="0" smtClean="0"/>
              <a:t>pruebas...”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1:5-7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298500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288682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para </a:t>
            </a:r>
            <a:r>
              <a:rPr lang="es-ES" dirty="0"/>
              <a:t>que sometida a prueba vuestra fe, mucho más preciosa que el oro, el cual aunque perecedero se prueba con fuego, sea hallada en alabanza, gloria y honra cuando sea manifestado Jesucristo</a:t>
            </a:r>
            <a:r>
              <a:rPr lang="es-ES" dirty="0" smtClean="0"/>
              <a:t>,”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1:5-7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695056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1:5</a:t>
            </a:r>
            <a:r>
              <a:rPr lang="es-ES" dirty="0" smtClean="0"/>
              <a:t>) </a:t>
            </a:r>
            <a:r>
              <a:rPr lang="es-ES" dirty="0"/>
              <a:t>No sólo está la herencia guardada para los cristianos, sino que también ellos están guardados para ella.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/>
              <a:t>que fueron escogidos en la eternidad pasada son salvos ahora en el tiempo y son guardados para la eternidad venidera.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creyente en Cristo está eternamente seguro.</a:t>
            </a:r>
          </a:p>
          <a:p>
            <a:pPr lvl="1"/>
            <a:r>
              <a:rPr lang="es-ES" dirty="0" smtClean="0"/>
              <a:t>La </a:t>
            </a:r>
            <a:r>
              <a:rPr lang="es-ES" dirty="0"/>
              <a:t>fe que salva siempre tiene como característica la permanencia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1:5-7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9142543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181600" y="0"/>
            <a:ext cx="3972278" cy="16764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30788" b="5036"/>
          <a:stretch/>
        </p:blipFill>
        <p:spPr>
          <a:xfrm>
            <a:off x="-1" y="5904043"/>
            <a:ext cx="9144001" cy="49675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b="2996"/>
          <a:stretch/>
        </p:blipFill>
        <p:spPr>
          <a:xfrm>
            <a:off x="0" y="3788229"/>
            <a:ext cx="9144000" cy="215537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" t="93333" r="8772" b="3812"/>
          <a:stretch/>
        </p:blipFill>
        <p:spPr>
          <a:xfrm>
            <a:off x="838200" y="5334000"/>
            <a:ext cx="8305800" cy="6462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76" t="56055" r="45295" b="4052"/>
          <a:stretch/>
        </p:blipFill>
        <p:spPr>
          <a:xfrm>
            <a:off x="5105400" y="1537669"/>
            <a:ext cx="4038600" cy="47622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44"/>
          <a:stretch/>
        </p:blipFill>
        <p:spPr>
          <a:xfrm>
            <a:off x="0" y="0"/>
            <a:ext cx="5281448" cy="3810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826" y="6392993"/>
            <a:ext cx="9136349" cy="4650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0" t="93333" r="22328" b="5036"/>
          <a:stretch/>
        </p:blipFill>
        <p:spPr>
          <a:xfrm>
            <a:off x="0" y="5440713"/>
            <a:ext cx="4251649" cy="30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09" r="15666"/>
          <a:stretch/>
        </p:blipFill>
        <p:spPr>
          <a:xfrm>
            <a:off x="3826" y="6400801"/>
            <a:ext cx="8454374" cy="457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667" r="9104"/>
          <a:stretch/>
        </p:blipFill>
        <p:spPr>
          <a:xfrm>
            <a:off x="-1" y="6422101"/>
            <a:ext cx="9153879" cy="4358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56" r="18136"/>
          <a:stretch/>
        </p:blipFill>
        <p:spPr>
          <a:xfrm>
            <a:off x="8594" y="6299928"/>
            <a:ext cx="7916206" cy="55807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27" t="88889"/>
          <a:stretch/>
        </p:blipFill>
        <p:spPr>
          <a:xfrm>
            <a:off x="7656432" y="5449078"/>
            <a:ext cx="1501231" cy="1408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Tres </a:t>
            </a:r>
            <a:r>
              <a:rPr lang="es-ES" dirty="0"/>
              <a:t>tiempos de salvación: </a:t>
            </a:r>
            <a:endParaRPr lang="es-ES" dirty="0" smtClean="0"/>
          </a:p>
          <a:p>
            <a:pPr marL="457200" lvl="1" indent="0">
              <a:buNone/>
            </a:pPr>
            <a:r>
              <a:rPr lang="es-ES" dirty="0" smtClean="0"/>
              <a:t>(</a:t>
            </a:r>
            <a:r>
              <a:rPr lang="es-ES" dirty="0"/>
              <a:t>1) </a:t>
            </a:r>
            <a:r>
              <a:rPr lang="es-ES" dirty="0" smtClean="0"/>
              <a:t>salvado </a:t>
            </a:r>
            <a:r>
              <a:rPr lang="es-ES" dirty="0"/>
              <a:t>de la pena del pecado en el momento en que primero confió en el Salvador (</a:t>
            </a:r>
            <a:r>
              <a:rPr lang="es-ES" dirty="0">
                <a:solidFill>
                  <a:schemeClr val="tx2"/>
                </a:solidFill>
              </a:rPr>
              <a:t>Ef. 2:8</a:t>
            </a:r>
            <a:r>
              <a:rPr lang="es-ES" dirty="0"/>
              <a:t>). </a:t>
            </a:r>
            <a:endParaRPr lang="es-ES" dirty="0" smtClean="0"/>
          </a:p>
          <a:p>
            <a:pPr marL="457200" lvl="1" indent="0">
              <a:buNone/>
            </a:pPr>
            <a:r>
              <a:rPr lang="es-ES" dirty="0" smtClean="0"/>
              <a:t>(</a:t>
            </a:r>
            <a:r>
              <a:rPr lang="es-ES" dirty="0"/>
              <a:t>2) </a:t>
            </a:r>
            <a:r>
              <a:rPr lang="es-ES" dirty="0" smtClean="0"/>
              <a:t>salvado </a:t>
            </a:r>
            <a:r>
              <a:rPr lang="es-ES" dirty="0"/>
              <a:t>a diario del poder del pecado al dejar que el Salvador viva Su vida por medio de él (</a:t>
            </a:r>
            <a:r>
              <a:rPr lang="es-ES" dirty="0">
                <a:solidFill>
                  <a:schemeClr val="tx2"/>
                </a:solidFill>
              </a:rPr>
              <a:t>Ro. 5:10</a:t>
            </a:r>
            <a:r>
              <a:rPr lang="es-ES" dirty="0"/>
              <a:t>). </a:t>
            </a:r>
            <a:endParaRPr lang="es-ES" dirty="0" smtClean="0"/>
          </a:p>
          <a:p>
            <a:pPr marL="457200" lvl="1" indent="0">
              <a:buNone/>
            </a:pPr>
            <a:r>
              <a:rPr lang="es-ES" dirty="0" smtClean="0"/>
              <a:t>(</a:t>
            </a:r>
            <a:r>
              <a:rPr lang="es-ES" dirty="0"/>
              <a:t>3) </a:t>
            </a:r>
            <a:r>
              <a:rPr lang="es-ES" dirty="0" smtClean="0"/>
              <a:t>salvado </a:t>
            </a:r>
            <a:r>
              <a:rPr lang="es-ES" dirty="0"/>
              <a:t>de la presencia del pecado en el tiempo del Arrebatamiento (</a:t>
            </a:r>
            <a:r>
              <a:rPr lang="es-ES" dirty="0">
                <a:solidFill>
                  <a:schemeClr val="tx2"/>
                </a:solidFill>
              </a:rPr>
              <a:t>He. 9:28</a:t>
            </a:r>
            <a:r>
              <a:rPr lang="es-ES" dirty="0"/>
              <a:t>).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1:5-7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836325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1:6</a:t>
            </a:r>
            <a:r>
              <a:rPr lang="es-ES" dirty="0" smtClean="0"/>
              <a:t>) Los </a:t>
            </a:r>
            <a:r>
              <a:rPr lang="es-ES" dirty="0"/>
              <a:t>cristianos a los que estaba escribiendo Pedro estaban padeciendo persecución a causa de </a:t>
            </a:r>
            <a:r>
              <a:rPr lang="es-ES" dirty="0" smtClean="0"/>
              <a:t>Cristo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Pedro </a:t>
            </a:r>
            <a:r>
              <a:rPr lang="es-ES" dirty="0"/>
              <a:t>les recuerda una de las deliciosas paradojas del cristianismo: el gozo en medio del dolor. </a:t>
            </a:r>
            <a:endParaRPr lang="es-ES" dirty="0" smtClean="0"/>
          </a:p>
          <a:p>
            <a:pPr lvl="1"/>
            <a:r>
              <a:rPr lang="es-ES" dirty="0" smtClean="0"/>
              <a:t>Pueden </a:t>
            </a:r>
            <a:r>
              <a:rPr lang="es-ES" dirty="0"/>
              <a:t>encontrar gozo en el conocimiento de que las diversas tentaciones, o pruebas, son sólo por un tiempo limitado, mientras que la gloria será para siempre (véase </a:t>
            </a:r>
            <a:r>
              <a:rPr lang="es-ES" dirty="0">
                <a:solidFill>
                  <a:schemeClr val="tx2"/>
                </a:solidFill>
              </a:rPr>
              <a:t>2 Co. 4:17</a:t>
            </a:r>
            <a:r>
              <a:rPr lang="es-ES" dirty="0"/>
              <a:t>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1:5-7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96120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1:7</a:t>
            </a:r>
            <a:r>
              <a:rPr lang="es-ES" dirty="0" smtClean="0"/>
              <a:t>) Uno </a:t>
            </a:r>
            <a:r>
              <a:rPr lang="es-ES" dirty="0"/>
              <a:t>de los muchos propósitos benéficos de las aflicciones en esta vida para el hijo de Dios es poner a prueba la genuinidad de la fe. </a:t>
            </a:r>
            <a:endParaRPr lang="es-ES" dirty="0" smtClean="0"/>
          </a:p>
          <a:p>
            <a:r>
              <a:rPr lang="es-ES" dirty="0" smtClean="0"/>
              <a:t>Pedro </a:t>
            </a:r>
            <a:r>
              <a:rPr lang="es-ES" dirty="0"/>
              <a:t>contrasta nuestra fe con el oro.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verdadera fe es indestructible</a:t>
            </a:r>
            <a:r>
              <a:rPr lang="es-ES" dirty="0" smtClean="0"/>
              <a:t>.</a:t>
            </a:r>
          </a:p>
          <a:p>
            <a:r>
              <a:rPr lang="es-ES" dirty="0" smtClean="0"/>
              <a:t>La </a:t>
            </a:r>
            <a:r>
              <a:rPr lang="es-ES" dirty="0"/>
              <a:t>prueba de la fe puede tener lugar sólo por medio de fuego.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1:5-7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9817662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1:8-9; 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68655388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0999" y="2057400"/>
            <a:ext cx="8566151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“a quien amáis sin haberle visto, en quien creyendo, aunque ahora no lo veáis, os alegráis con gozo inefable y glorioso</a:t>
            </a:r>
            <a:r>
              <a:rPr lang="es-ES" dirty="0" smtClean="0"/>
              <a:t>; obteniendo </a:t>
            </a:r>
            <a:r>
              <a:rPr lang="es-ES" dirty="0"/>
              <a:t>el fin de vuestra fe, que es la salvación de vuestras almas.”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1.8–9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buNone/>
            </a:pPr>
            <a:r>
              <a:rPr lang="es-ES" dirty="0"/>
              <a:t>“Por tanto, ceñid los lomos de vuestro entendimiento, sed sobrios, y esperad por completo en la gracia que se os traerá cuando Jesucristo sea manifestado;” </a:t>
            </a:r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1.13</a:t>
            </a:r>
            <a:r>
              <a:rPr lang="es-ES" dirty="0" smtClean="0"/>
              <a:t>) 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1:8-9, 13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453062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1:8</a:t>
            </a:r>
            <a:r>
              <a:rPr lang="es-ES" dirty="0" smtClean="0"/>
              <a:t>). «</a:t>
            </a:r>
            <a:r>
              <a:rPr lang="es-ES" dirty="0"/>
              <a:t>Bienaventurados los que no vieron, y creyeron» (</a:t>
            </a:r>
            <a:r>
              <a:rPr lang="es-ES" dirty="0" err="1">
                <a:solidFill>
                  <a:schemeClr val="tx2"/>
                </a:solidFill>
              </a:rPr>
              <a:t>Jn</a:t>
            </a:r>
            <a:r>
              <a:rPr lang="es-ES" dirty="0">
                <a:solidFill>
                  <a:schemeClr val="tx2"/>
                </a:solidFill>
              </a:rPr>
              <a:t>. 20:29</a:t>
            </a:r>
            <a:r>
              <a:rPr lang="es-ES" dirty="0"/>
              <a:t>). </a:t>
            </a:r>
          </a:p>
          <a:p>
            <a:pPr lvl="1"/>
            <a:r>
              <a:rPr lang="es-ES" dirty="0" smtClean="0"/>
              <a:t>El </a:t>
            </a:r>
            <a:r>
              <a:rPr lang="es-ES" dirty="0"/>
              <a:t>gozo del cristiano no depende de las circunstancias terrenales, sino del Cristo resucitado, exaltado, a la diestra de Dios. </a:t>
            </a:r>
            <a:endParaRPr lang="es-ES" dirty="0" smtClean="0"/>
          </a:p>
          <a:p>
            <a:pPr lvl="1"/>
            <a:r>
              <a:rPr lang="es-ES" dirty="0" smtClean="0"/>
              <a:t>No </a:t>
            </a:r>
            <a:r>
              <a:rPr lang="es-ES" dirty="0"/>
              <a:t>es más posible privar a un santo de su gozo que destronar a Cristo de Su lugar en la gloria. Ambas cosas van juntas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1:8-9, 13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332092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1:9</a:t>
            </a:r>
            <a:r>
              <a:rPr lang="es-ES" dirty="0" smtClean="0"/>
              <a:t>). Tan </a:t>
            </a:r>
            <a:r>
              <a:rPr lang="es-ES" dirty="0"/>
              <a:t>pronto como confiamos en Cristo por la fe, recibimos la salvación de nuestras almas. </a:t>
            </a:r>
            <a:endParaRPr lang="es-ES" dirty="0" smtClean="0"/>
          </a:p>
          <a:p>
            <a:pPr lvl="1"/>
            <a:r>
              <a:rPr lang="es-ES" dirty="0" smtClean="0"/>
              <a:t>Es </a:t>
            </a:r>
            <a:r>
              <a:rPr lang="es-ES" dirty="0"/>
              <a:t>el alma la que queda separada del cuerpo en el momento de la muerte.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este pasaje incluye al espíritu, por el que tenemos la conciencia de Dios.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alma es salvada en el momento del nuevo nacimiento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1:8-9, 13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572717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 smtClean="0">
                <a:solidFill>
                  <a:schemeClr val="tx2"/>
                </a:solidFill>
              </a:rPr>
              <a:t>1:13</a:t>
            </a:r>
            <a:r>
              <a:rPr lang="es-ES" dirty="0" smtClean="0"/>
              <a:t>) Al </a:t>
            </a:r>
            <a:r>
              <a:rPr lang="es-ES" dirty="0"/>
              <a:t>llegar aquí, emprende una serie de exhortaciones basadas en lo precedente. </a:t>
            </a:r>
            <a:endParaRPr lang="es-ES" dirty="0" smtClean="0"/>
          </a:p>
          <a:p>
            <a:pPr lvl="1"/>
            <a:r>
              <a:rPr lang="es-ES" dirty="0" smtClean="0"/>
              <a:t>Primero</a:t>
            </a:r>
            <a:r>
              <a:rPr lang="es-ES" dirty="0"/>
              <a:t>, Pedro apremia a los santos a tener un entendimiento «ceñido</a:t>
            </a:r>
            <a:r>
              <a:rPr lang="es-ES" dirty="0" smtClean="0"/>
              <a:t>». </a:t>
            </a:r>
          </a:p>
          <a:p>
            <a:pPr lvl="1"/>
            <a:r>
              <a:rPr lang="es-ES" dirty="0" smtClean="0"/>
              <a:t>Una </a:t>
            </a:r>
            <a:r>
              <a:rPr lang="es-ES" dirty="0"/>
              <a:t>mente ceñida es una mente fuerte, compuesta, fría y lista para la acción. No está estorbada por la distracción del temor a los hombres o a la persecución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1:8-9, 13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040671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05000"/>
            <a:ext cx="8574088" cy="4114800"/>
          </a:xfrm>
        </p:spPr>
        <p:txBody>
          <a:bodyPr/>
          <a:lstStyle/>
          <a:p>
            <a:r>
              <a:rPr lang="es-ES" dirty="0" smtClean="0"/>
              <a:t>Sed </a:t>
            </a:r>
            <a:r>
              <a:rPr lang="es-ES" dirty="0"/>
              <a:t>sobrios. </a:t>
            </a:r>
            <a:endParaRPr lang="es-ES" dirty="0" smtClean="0"/>
          </a:p>
          <a:p>
            <a:pPr lvl="1"/>
            <a:r>
              <a:rPr lang="es-ES" dirty="0" smtClean="0"/>
              <a:t>Eso </a:t>
            </a:r>
            <a:r>
              <a:rPr lang="es-ES" dirty="0"/>
              <a:t>significa dominio propio en contraste a la histeria.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espíritu sobrio es equilibrado y estable.</a:t>
            </a:r>
          </a:p>
          <a:p>
            <a:r>
              <a:rPr lang="es-ES" dirty="0" smtClean="0"/>
              <a:t>Esperad </a:t>
            </a:r>
            <a:r>
              <a:rPr lang="es-ES" dirty="0"/>
              <a:t>por completo en la gracia que se os traerá en la revelación de Jesucristo.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certidumbre de la venida de Cristo es presentada como un motivo apremiante para la paciencia a través de las tempestades y tribulaciones de la vida. </a:t>
            </a:r>
            <a:r>
              <a:rPr lang="en-US" dirty="0" smtClean="0"/>
              <a:t>(MacDonald</a:t>
            </a:r>
            <a:r>
              <a:rPr lang="es-ES" dirty="0" smtClean="0"/>
              <a:t>) 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1 Pedro 1:8-9, 13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371931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2860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/>
              <a:t>Floyd, </a:t>
            </a:r>
            <a:r>
              <a:rPr lang="es-PR" sz="1600" dirty="0" err="1" smtClean="0"/>
              <a:t>Ronie</a:t>
            </a:r>
            <a:r>
              <a:rPr lang="es-PR" sz="1600" dirty="0" smtClean="0"/>
              <a:t>. </a:t>
            </a:r>
            <a:r>
              <a:rPr lang="es-PR" sz="1600" dirty="0"/>
              <a:t>y</a:t>
            </a:r>
            <a:r>
              <a:rPr lang="es-PR" sz="1600" dirty="0" smtClean="0"/>
              <a:t> David Francis, </a:t>
            </a:r>
            <a:r>
              <a:rPr lang="es-PR" sz="1600" dirty="0"/>
              <a:t>e</a:t>
            </a:r>
            <a:r>
              <a:rPr lang="es-PR" sz="1600" dirty="0" smtClean="0"/>
              <a:t>ds. </a:t>
            </a:r>
            <a:r>
              <a:rPr lang="es-PR" sz="1600" i="1" dirty="0" smtClean="0"/>
              <a:t>Estudios Bíblicos para la Vida para Adultos, </a:t>
            </a:r>
            <a:r>
              <a:rPr lang="es-PR" sz="1600" dirty="0" smtClean="0"/>
              <a:t>Primavera 2015,</a:t>
            </a:r>
            <a:r>
              <a:rPr lang="es-PR" sz="1600" i="1" dirty="0" smtClean="0"/>
              <a:t>  </a:t>
            </a:r>
            <a:r>
              <a:rPr lang="es-PR" sz="1600" dirty="0" smtClean="0"/>
              <a:t>Vol. 1, Núm. 4.</a:t>
            </a:r>
            <a:r>
              <a:rPr lang="es-PR" sz="1600" i="1" dirty="0" smtClean="0"/>
              <a:t>  </a:t>
            </a:r>
            <a:r>
              <a:rPr lang="es-PR" sz="1600" dirty="0" smtClean="0"/>
              <a:t>Nashville, TN: </a:t>
            </a:r>
            <a:r>
              <a:rPr lang="es-PR" sz="1600" dirty="0" err="1" smtClean="0"/>
              <a:t>Lifeway</a:t>
            </a:r>
            <a:r>
              <a:rPr lang="es-PR" sz="1600" dirty="0" smtClean="0"/>
              <a:t> </a:t>
            </a:r>
            <a:r>
              <a:rPr lang="es-PR" sz="1600" dirty="0" err="1" smtClean="0"/>
              <a:t>Church</a:t>
            </a:r>
            <a:r>
              <a:rPr lang="es-PR" sz="1600" dirty="0" smtClean="0"/>
              <a:t> </a:t>
            </a:r>
            <a:r>
              <a:rPr lang="es-PR" sz="1600" dirty="0" err="1" smtClean="0"/>
              <a:t>Resources</a:t>
            </a:r>
            <a:r>
              <a:rPr lang="es-PR" sz="1600" dirty="0" smtClean="0"/>
              <a:t>, 2015. 86-96.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 smtClean="0"/>
              <a:t>MacDonald</a:t>
            </a:r>
            <a:r>
              <a:rPr lang="en-US" sz="1600" dirty="0"/>
              <a:t>, William. </a:t>
            </a:r>
            <a:r>
              <a:rPr lang="en-US" sz="1600" dirty="0" err="1"/>
              <a:t>Comentario</a:t>
            </a:r>
            <a:r>
              <a:rPr lang="en-US" sz="1600" dirty="0"/>
              <a:t> </a:t>
            </a:r>
            <a:r>
              <a:rPr lang="en-US" sz="1600" dirty="0" err="1" smtClean="0"/>
              <a:t>Bíblico</a:t>
            </a:r>
            <a:r>
              <a:rPr lang="en-US" sz="1600" dirty="0" smtClean="0"/>
              <a:t> </a:t>
            </a:r>
            <a:r>
              <a:rPr lang="en-US" sz="1600" dirty="0"/>
              <a:t>de William MacDonald: </a:t>
            </a:r>
            <a:r>
              <a:rPr lang="en-US" sz="1600" dirty="0" err="1"/>
              <a:t>Antiguo</a:t>
            </a:r>
            <a:r>
              <a:rPr lang="en-US" sz="1600" dirty="0"/>
              <a:t> </a:t>
            </a:r>
            <a:r>
              <a:rPr lang="en-US" sz="1600" dirty="0" err="1"/>
              <a:t>Testamento</a:t>
            </a:r>
            <a:r>
              <a:rPr lang="en-US" sz="1600" dirty="0"/>
              <a:t> y Nuevo </a:t>
            </a:r>
            <a:r>
              <a:rPr lang="en-US" sz="1600" dirty="0" err="1"/>
              <a:t>Testamento</a:t>
            </a:r>
            <a:r>
              <a:rPr lang="en-US" sz="1600" dirty="0"/>
              <a:t>. </a:t>
            </a:r>
            <a:r>
              <a:rPr lang="en-US" sz="1600" dirty="0" err="1"/>
              <a:t>Viladecavalls</a:t>
            </a:r>
            <a:r>
              <a:rPr lang="en-US" sz="1600" dirty="0"/>
              <a:t> (Barcelona), </a:t>
            </a:r>
            <a:r>
              <a:rPr lang="en-US" sz="1600" dirty="0" err="1" smtClean="0"/>
              <a:t>España</a:t>
            </a:r>
            <a:r>
              <a:rPr lang="en-US" sz="1600" dirty="0"/>
              <a:t>: Editorial CLIE, 2004. </a:t>
            </a:r>
            <a:r>
              <a:rPr lang="en-US" sz="1600" dirty="0" smtClean="0"/>
              <a:t>Print.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 smtClean="0"/>
              <a:t>Orth</a:t>
            </a:r>
            <a:r>
              <a:rPr lang="es-ES" sz="1600" dirty="0"/>
              <a:t>, Stanford. Estudios </a:t>
            </a:r>
            <a:r>
              <a:rPr lang="es-ES" sz="1600" dirty="0" err="1"/>
              <a:t>Bı́blicos</a:t>
            </a:r>
            <a:r>
              <a:rPr lang="es-ES" sz="1600" dirty="0"/>
              <a:t> ELA: Remando contra la corriente (1ra Pedro). Puebla, Pue., </a:t>
            </a:r>
            <a:r>
              <a:rPr lang="es-ES" sz="1600" dirty="0" err="1"/>
              <a:t>México</a:t>
            </a:r>
            <a:r>
              <a:rPr lang="es-ES" sz="1600" dirty="0"/>
              <a:t>: Ediciones Las </a:t>
            </a:r>
            <a:r>
              <a:rPr lang="es-ES" sz="1600" dirty="0" err="1"/>
              <a:t>Américas</a:t>
            </a:r>
            <a:r>
              <a:rPr lang="es-ES" sz="1600" dirty="0"/>
              <a:t>, A. C., 1991.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  <a:endParaRPr lang="en-US" sz="1600" dirty="0" smtClean="0"/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600" dirty="0" smtClean="0">
                <a:hlinkClick r:id="rId2"/>
              </a:rPr>
              <a:t>http</a:t>
            </a:r>
            <a:r>
              <a:rPr lang="es-PR" sz="1600" dirty="0">
                <a:hlinkClick r:id="rId2"/>
              </a:rPr>
              <a:t>://blog.lifeway.com/eblifewayadultos</a:t>
            </a:r>
            <a:r>
              <a:rPr lang="es-PR" sz="1600" dirty="0" smtClean="0">
                <a:hlinkClick r:id="rId2"/>
              </a:rPr>
              <a:t>/</a:t>
            </a:r>
            <a:endParaRPr lang="es-PR" sz="16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600" dirty="0">
                <a:hlinkClick r:id="rId3"/>
              </a:rPr>
              <a:t>http://</a:t>
            </a:r>
            <a:r>
              <a:rPr lang="es-PR" sz="1600" dirty="0" smtClean="0">
                <a:hlinkClick r:id="rId3"/>
              </a:rPr>
              <a:t>distantshores.org/resources/illustrations/sweet-publishing</a:t>
            </a:r>
            <a:r>
              <a:rPr lang="es-PR" sz="1600" dirty="0"/>
              <a:t> </a:t>
            </a:r>
            <a:r>
              <a:rPr lang="es-ES" sz="16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600" dirty="0">
                <a:hlinkClick r:id="rId4"/>
              </a:rPr>
              <a:t>http://</a:t>
            </a:r>
            <a:r>
              <a:rPr lang="en-US" sz="1600" dirty="0" smtClean="0">
                <a:hlinkClick r:id="rId4"/>
              </a:rPr>
              <a:t>st-takla.org/Gallery/Bible/Illustrations.html</a:t>
            </a:r>
            <a:r>
              <a:rPr lang="en-US" sz="1600" dirty="0" smtClean="0"/>
              <a:t> </a:t>
            </a:r>
            <a:r>
              <a:rPr lang="es-ES" sz="1600" dirty="0" smtClean="0">
                <a:latin typeface="+mj-lt"/>
              </a:rPr>
              <a:t>(imágenes bíblicas).</a:t>
            </a:r>
            <a:endParaRPr lang="en-US" sz="16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Nuestra fe se enfoca en una esperanza segura.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8200"/>
            <a:ext cx="9144000" cy="5715000"/>
          </a:xfrm>
          <a:prstGeom prst="rect">
            <a:avLst/>
          </a:prstGeom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849" y="304800"/>
            <a:ext cx="8153399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517849" y="1028700"/>
            <a:ext cx="8153400" cy="54483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2015/Tema</a:t>
            </a:r>
            <a:r>
              <a:rPr lang="es-PR" sz="4400" dirty="0" smtClean="0"/>
              <a:t>: </a:t>
            </a:r>
            <a:r>
              <a:rPr lang="es-PR" sz="4400" cap="small" dirty="0" smtClean="0"/>
              <a:t>Fe resistente: Cómo permanecer firmes en medio del sufrimiento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2:</a:t>
            </a:r>
            <a:r>
              <a:rPr lang="en-US" sz="4000" cap="small" dirty="0" smtClean="0"/>
              <a:t> </a:t>
            </a:r>
            <a:r>
              <a:rPr lang="es-PR" sz="4000" cap="small" dirty="0" smtClean="0"/>
              <a:t>Fe activa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26 </a:t>
            </a:r>
            <a:r>
              <a:rPr lang="es-PR" sz="4000" kern="1200" dirty="0"/>
              <a:t>de </a:t>
            </a:r>
            <a:r>
              <a:rPr lang="es-PR" sz="4000" dirty="0" smtClean="0"/>
              <a:t>julio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</a:t>
            </a:r>
            <a:r>
              <a:rPr lang="en-US" dirty="0" smtClean="0"/>
              <a:t>1 Pedro 1:14-19, 22-25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Hablamos de la esperanza de muchas formas diferentes pero, en general, esa esperanza es poco más que un deseo o un anhelo</a:t>
            </a:r>
            <a:r>
              <a:rPr lang="es-ES" sz="2800" dirty="0" smtClean="0"/>
              <a:t>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Tenemos </a:t>
            </a:r>
            <a:r>
              <a:rPr lang="es-ES" sz="2800" dirty="0"/>
              <a:t>la esperanza de que nuestro equipo gane esta temporada, tenemos la esperanza de poder relajarnos estas vacaciones. 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70017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Biblia ofrece una perspectiva diferente sobre la esperanza, una mucho más grande y más segura.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esperanza bíblica está arraigada en la misma base que la fe bíblica: Jesucristo.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La </a:t>
            </a:r>
            <a:r>
              <a:rPr lang="es-ES" sz="2800" dirty="0"/>
              <a:t>esperanza bíblica significa confianza, no hay elementos de duda.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286001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23839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/>
              <a:t>Pedro escribió esta carta a los creyentes dispersos por Asia Menor, la mayoría de los cuales probablemente eran gentiles convertidos.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Aunque </a:t>
            </a:r>
            <a:r>
              <a:rPr lang="es-ES" sz="2800" dirty="0"/>
              <a:t>el cristianismo </a:t>
            </a:r>
            <a:r>
              <a:rPr lang="es-ES" sz="2800" dirty="0" smtClean="0"/>
              <a:t>no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533400" y="4800600"/>
            <a:ext cx="8334376" cy="19002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s-ES" sz="2800" kern="0" dirty="0" smtClean="0"/>
              <a:t>era oficialmente ilegal en ese tiempo, es muy posible que muchos de los destinatarios de la carta experimentaran o vivieran de cerca la posibilidad de la persecución y la discriminación en su área. </a:t>
            </a:r>
          </a:p>
        </p:txBody>
      </p:sp>
    </p:spTree>
    <p:extLst>
      <p:ext uri="{BB962C8B-B14F-4D97-AF65-F5344CB8AC3E}">
        <p14:creationId xmlns:p14="http://schemas.microsoft.com/office/powerpoint/2010/main" val="29892577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3657600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s-ES" sz="2800" dirty="0" smtClean="0"/>
              <a:t>Pedro </a:t>
            </a:r>
            <a:r>
              <a:rPr lang="es-ES" sz="2800" dirty="0"/>
              <a:t>conocía las circunstancias que vivían estos creyentes y escribió para animarlos a permanecer firmes en su fe, aun en medio de las dificultades que atravesaban.</a:t>
            </a:r>
            <a:endParaRPr lang="es-ES" sz="280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34" r="9171" b="22020"/>
          <a:stretch/>
        </p:blipFill>
        <p:spPr>
          <a:xfrm>
            <a:off x="5181600" y="2245519"/>
            <a:ext cx="3581400" cy="255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54717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1:3-9; 13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1 Pedro 1:3-4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101906</TotalTime>
  <Words>1597</Words>
  <Application>Microsoft Office PowerPoint</Application>
  <PresentationFormat>On-screen Show (4:3)</PresentationFormat>
  <Paragraphs>152</Paragraphs>
  <Slides>31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Aplicación para mi vida</vt:lpstr>
      <vt:lpstr>Aplicación para mi vida</vt:lpstr>
      <vt:lpstr>Contexto</vt:lpstr>
      <vt:lpstr>Contexto</vt:lpstr>
      <vt:lpstr>Pasaje bíblico</vt:lpstr>
      <vt:lpstr>Pasaje bíblico</vt:lpstr>
      <vt:lpstr>1 Pedro 1:3-4</vt:lpstr>
      <vt:lpstr>1 Pedro 1:3-4</vt:lpstr>
      <vt:lpstr>1 Pedro 1:3-4</vt:lpstr>
      <vt:lpstr>1 Pedro 1:3-4</vt:lpstr>
      <vt:lpstr>1 Pedro 1:3-4</vt:lpstr>
      <vt:lpstr>1 Pedro 1:3-4</vt:lpstr>
      <vt:lpstr>Pasaje bíblico</vt:lpstr>
      <vt:lpstr>1 Pedro 1:5-7</vt:lpstr>
      <vt:lpstr>1 Pedro 1:5-7</vt:lpstr>
      <vt:lpstr>1 Pedro 1:5-7</vt:lpstr>
      <vt:lpstr>1 Pedro 1:5-7</vt:lpstr>
      <vt:lpstr>1 Pedro 1:5-7</vt:lpstr>
      <vt:lpstr>1 Pedro 1:5-7</vt:lpstr>
      <vt:lpstr>Pasaje bíblico</vt:lpstr>
      <vt:lpstr>1 Pedro 1:8-9, 13</vt:lpstr>
      <vt:lpstr>1 Pedro 1:8-9, 13</vt:lpstr>
      <vt:lpstr>1 Pedro 1:8-9, 13</vt:lpstr>
      <vt:lpstr>1 Pedro 1:8-9, 13</vt:lpstr>
      <vt:lpstr>1 Pedro 1:8-9, 13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fe_enfocada_071915.pptx</dc:title>
  <dc:creator>JRIVERA</dc:creator>
  <cp:lastModifiedBy>Ortega, Tito (ISB-GSO Inks &amp; Supplies Dev. Sect. Mgr.)</cp:lastModifiedBy>
  <cp:revision>4649</cp:revision>
  <cp:lastPrinted>2015-03-29T10:43:55Z</cp:lastPrinted>
  <dcterms:created xsi:type="dcterms:W3CDTF">2007-01-24T21:53:34Z</dcterms:created>
  <dcterms:modified xsi:type="dcterms:W3CDTF">2015-07-28T02:57:07Z</dcterms:modified>
</cp:coreProperties>
</file>