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6"/>
  </p:notesMasterIdLst>
  <p:handoutMasterIdLst>
    <p:handoutMasterId r:id="rId27"/>
  </p:handoutMasterIdLst>
  <p:sldIdLst>
    <p:sldId id="794" r:id="rId3"/>
    <p:sldId id="1618" r:id="rId4"/>
    <p:sldId id="804" r:id="rId5"/>
    <p:sldId id="1532" r:id="rId6"/>
    <p:sldId id="1655" r:id="rId7"/>
    <p:sldId id="1616" r:id="rId8"/>
    <p:sldId id="1656" r:id="rId9"/>
    <p:sldId id="1360" r:id="rId10"/>
    <p:sldId id="287" r:id="rId11"/>
    <p:sldId id="1359" r:id="rId12"/>
    <p:sldId id="1652" r:id="rId13"/>
    <p:sldId id="1657" r:id="rId14"/>
    <p:sldId id="1319" r:id="rId15"/>
    <p:sldId id="1617" r:id="rId16"/>
    <p:sldId id="1625" r:id="rId17"/>
    <p:sldId id="1658" r:id="rId18"/>
    <p:sldId id="1535" r:id="rId19"/>
    <p:sldId id="1536" r:id="rId20"/>
    <p:sldId id="1571" r:id="rId21"/>
    <p:sldId id="1659" r:id="rId22"/>
    <p:sldId id="561" r:id="rId23"/>
    <p:sldId id="1133" r:id="rId24"/>
    <p:sldId id="908" r:id="rId2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116" d="100"/>
          <a:sy n="116" d="100"/>
        </p:scale>
        <p:origin x="1386" y="8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8/15/2015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1735419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23</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1633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668074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69259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7</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947126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379306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4.xml"/><Relationship Id="rId5" Type="http://schemas.openxmlformats.org/officeDocument/2006/relationships/image" Target="../media/image7.jp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t-takla.org/Gallery/Bible/Illustrations.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Verano </a:t>
            </a:r>
            <a:r>
              <a:rPr kumimoji="0" lang="es-PR" sz="4400" b="0" i="0" u="none" strike="noStrike" kern="1200" cap="none" spc="0" normalizeH="0" baseline="0" noProof="0" dirty="0" smtClean="0">
                <a:ln>
                  <a:noFill/>
                </a:ln>
                <a:effectLst/>
                <a:uLnTx/>
                <a:uFillTx/>
                <a:latin typeface="+mj-lt"/>
                <a:ea typeface="+mj-ea"/>
                <a:cs typeface="+mj-cs"/>
              </a:rPr>
              <a:t>2015/Tema</a:t>
            </a:r>
            <a:r>
              <a:rPr lang="es-PR" sz="4400" dirty="0" smtClean="0">
                <a:latin typeface="+mj-lt"/>
              </a:rPr>
              <a:t>: </a:t>
            </a:r>
            <a:r>
              <a:rPr lang="es-PR" sz="4400" cap="small" dirty="0" smtClean="0">
                <a:latin typeface="+mj-lt"/>
              </a:rPr>
              <a:t>Fe resistente: C</a:t>
            </a:r>
            <a:r>
              <a:rPr lang="en-US" sz="4400" cap="small" dirty="0" err="1" smtClean="0">
                <a:latin typeface="+mj-lt"/>
              </a:rPr>
              <a:t>ómo</a:t>
            </a:r>
            <a:r>
              <a:rPr lang="en-US" sz="4400" cap="small" dirty="0" smtClean="0">
                <a:latin typeface="+mj-lt"/>
              </a:rPr>
              <a:t> </a:t>
            </a:r>
            <a:r>
              <a:rPr lang="en-US" sz="4400" cap="small" dirty="0" err="1" smtClean="0">
                <a:latin typeface="+mj-lt"/>
              </a:rPr>
              <a:t>permanecer</a:t>
            </a:r>
            <a:r>
              <a:rPr lang="en-US" sz="4400" cap="small" dirty="0" smtClean="0">
                <a:latin typeface="+mj-lt"/>
              </a:rPr>
              <a:t> </a:t>
            </a:r>
            <a:r>
              <a:rPr lang="en-US" sz="4400" cap="small" dirty="0" err="1" smtClean="0">
                <a:latin typeface="+mj-lt"/>
              </a:rPr>
              <a:t>firmes</a:t>
            </a:r>
            <a:r>
              <a:rPr lang="en-US" sz="4400" cap="small" dirty="0" smtClean="0">
                <a:latin typeface="+mj-lt"/>
              </a:rPr>
              <a:t> </a:t>
            </a:r>
            <a:r>
              <a:rPr lang="en-US" sz="4400" cap="small" dirty="0" err="1" smtClean="0">
                <a:latin typeface="+mj-lt"/>
              </a:rPr>
              <a:t>en</a:t>
            </a:r>
            <a:r>
              <a:rPr lang="en-US" sz="4400" cap="small" dirty="0" smtClean="0">
                <a:latin typeface="+mj-lt"/>
              </a:rPr>
              <a:t> </a:t>
            </a:r>
            <a:r>
              <a:rPr lang="en-US" sz="4400" cap="small" dirty="0" err="1" smtClean="0">
                <a:latin typeface="+mj-lt"/>
              </a:rPr>
              <a:t>medio</a:t>
            </a:r>
            <a:r>
              <a:rPr lang="en-US" sz="4400" cap="small" dirty="0" smtClean="0">
                <a:latin typeface="+mj-lt"/>
              </a:rPr>
              <a:t> del </a:t>
            </a:r>
            <a:r>
              <a:rPr lang="en-US" sz="4400" cap="small" dirty="0" err="1" smtClean="0">
                <a:latin typeface="+mj-lt"/>
              </a:rPr>
              <a:t>sufrimiento</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4: </a:t>
            </a:r>
            <a:r>
              <a:rPr lang="es-PR" sz="4400" dirty="0" smtClean="0">
                <a:latin typeface="+mn-lt"/>
              </a:rPr>
              <a:t>Fe dispuesta</a:t>
            </a:r>
            <a:endParaRPr lang="es-PR" sz="4400" cap="small" dirty="0" smtClean="0">
              <a:latin typeface="+mn-lt"/>
            </a:endParaRPr>
          </a:p>
          <a:p>
            <a:pPr marL="401638" indent="-234950" algn="ctr">
              <a:spcAft>
                <a:spcPts val="600"/>
              </a:spcAft>
              <a:buNone/>
            </a:pPr>
            <a:r>
              <a:rPr kumimoji="0" lang="es-PR" sz="3600" b="0" i="0" u="none" strike="noStrike" kern="1200" cap="none" spc="0" normalizeH="0" baseline="0" noProof="0" dirty="0" smtClean="0">
                <a:ln>
                  <a:noFill/>
                </a:ln>
                <a:effectLst/>
                <a:uLnTx/>
                <a:uFillTx/>
                <a:latin typeface="+mn-lt"/>
                <a:ea typeface="+mn-ea"/>
                <a:cs typeface="+mn-cs"/>
              </a:rPr>
              <a:t>9 de </a:t>
            </a:r>
            <a:r>
              <a:rPr lang="es-PR" sz="3600" dirty="0" smtClean="0">
                <a:latin typeface="+mn-lt"/>
                <a:cs typeface="+mn-cs"/>
              </a:rPr>
              <a:t>agosto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n-US" sz="2800" dirty="0" smtClean="0"/>
              <a:t>1 Pedro 3</a:t>
            </a:r>
            <a:r>
              <a:rPr lang="fr-FR" sz="2800" dirty="0" smtClean="0"/>
              <a:t>:13-16; 4:1-2</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209800"/>
            <a:ext cx="8382000" cy="3731118"/>
          </a:xfrm>
        </p:spPr>
        <p:txBody>
          <a:bodyPr/>
          <a:lstStyle/>
          <a:p>
            <a:pPr marL="0" indent="0">
              <a:buNone/>
            </a:pPr>
            <a:r>
              <a:rPr lang="es-ES" dirty="0"/>
              <a:t>“¿Y quién es aquel que os podrá hacer daño, si vosotros seguís el bien? Mas también si alguna cosa padecéis por causa de la justicia, bienaventurados sois. Por tanto, no os amedrentéis por temor de ellos, ni os conturbéis</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1 Pedro 3:13-14</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574088" cy="4114800"/>
          </a:xfrm>
        </p:spPr>
        <p:txBody>
          <a:bodyPr/>
          <a:lstStyle/>
          <a:p>
            <a:r>
              <a:rPr lang="es-ES" dirty="0" smtClean="0"/>
              <a:t>Los </a:t>
            </a:r>
            <a:r>
              <a:rPr lang="es-ES" dirty="0"/>
              <a:t>que siguen un camino de rectitud no reciben </a:t>
            </a:r>
            <a:r>
              <a:rPr lang="es-ES" dirty="0" smtClean="0"/>
              <a:t>daño</a:t>
            </a:r>
            <a:r>
              <a:rPr lang="es-ES" dirty="0"/>
              <a:t>. Una política de no resistencia desarma a la oposición. </a:t>
            </a:r>
          </a:p>
          <a:p>
            <a:r>
              <a:rPr lang="es-ES" dirty="0" smtClean="0"/>
              <a:t>Lo </a:t>
            </a:r>
            <a:r>
              <a:rPr lang="es-ES" dirty="0"/>
              <a:t>peor que pueda hacer un enemigo a un cristiano no le producirá daño eterno. El enemigo puede hacer daño a su cuerpo, pero no puede dañar a su alma</a:t>
            </a:r>
            <a:r>
              <a:rPr lang="es-ES" dirty="0" smtClean="0"/>
              <a:t>.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3:13-14</a:t>
            </a:r>
            <a:endParaRPr lang="es-PR" dirty="0"/>
          </a:p>
        </p:txBody>
      </p:sp>
    </p:spTree>
    <p:extLst>
      <p:ext uri="{BB962C8B-B14F-4D97-AF65-F5344CB8AC3E}">
        <p14:creationId xmlns:p14="http://schemas.microsoft.com/office/powerpoint/2010/main" val="26703402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153400" cy="4114800"/>
          </a:xfrm>
        </p:spPr>
        <p:txBody>
          <a:bodyPr/>
          <a:lstStyle/>
          <a:p>
            <a:r>
              <a:rPr lang="es-ES" dirty="0" smtClean="0"/>
              <a:t>Dios </a:t>
            </a:r>
            <a:r>
              <a:rPr lang="es-ES" dirty="0"/>
              <a:t>predomina sobre el sufrimiento para Su propia gloria.</a:t>
            </a:r>
          </a:p>
          <a:p>
            <a:r>
              <a:rPr lang="es-ES" dirty="0" smtClean="0"/>
              <a:t>Emplea </a:t>
            </a:r>
            <a:r>
              <a:rPr lang="es-ES" dirty="0"/>
              <a:t>el sufrimiento para dar bendición a otros.</a:t>
            </a:r>
          </a:p>
          <a:p>
            <a:r>
              <a:rPr lang="es-ES" dirty="0" smtClean="0"/>
              <a:t>Bendice </a:t>
            </a:r>
            <a:r>
              <a:rPr lang="es-ES" dirty="0"/>
              <a:t>a quien sufre en Su nombre</a:t>
            </a:r>
            <a:r>
              <a:rPr lang="es-ES" dirty="0" smtClean="0"/>
              <a:t>.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3:13-14</a:t>
            </a:r>
            <a:endParaRPr lang="es-PR" dirty="0"/>
          </a:p>
        </p:txBody>
      </p:sp>
    </p:spTree>
    <p:extLst>
      <p:ext uri="{BB962C8B-B14F-4D97-AF65-F5344CB8AC3E}">
        <p14:creationId xmlns:p14="http://schemas.microsoft.com/office/powerpoint/2010/main" val="2489090889"/>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3:15-16</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2133600"/>
            <a:ext cx="8566151" cy="3731118"/>
          </a:xfrm>
        </p:spPr>
        <p:txBody>
          <a:bodyPr/>
          <a:lstStyle/>
          <a:p>
            <a:pPr marL="0" indent="0">
              <a:buNone/>
            </a:pPr>
            <a:r>
              <a:rPr lang="es-ES" dirty="0"/>
              <a:t>“sino santificad a Dios el Señor en vuestros corazones, y estad siempre preparados para presentar defensa con mansedumbre y reverencia ante todo el que os demande razón de la esperanza que hay en vosotros; teniendo buena conciencia, para que en lo que murmuran de vosotros como de malhechores, sean avergonzados los que calumnian vuestra buena conducta en Cristo</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1 Pedro 3:15-16</a:t>
            </a:r>
            <a:endParaRPr lang="es-PR" dirty="0"/>
          </a:p>
        </p:txBody>
      </p:sp>
    </p:spTree>
    <p:extLst>
      <p:ext uri="{BB962C8B-B14F-4D97-AF65-F5344CB8AC3E}">
        <p14:creationId xmlns:p14="http://schemas.microsoft.com/office/powerpoint/2010/main" val="229850053"/>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Reverenciar al Señor significa hacer de Él el Soberano de nuestras vidas. </a:t>
            </a:r>
            <a:endParaRPr lang="es-ES" dirty="0" smtClean="0"/>
          </a:p>
          <a:p>
            <a:r>
              <a:rPr lang="es-ES" dirty="0" smtClean="0"/>
              <a:t>El </a:t>
            </a:r>
            <a:r>
              <a:rPr lang="es-ES" dirty="0"/>
              <a:t>señorío de Cristo debería dominar todas las áreas de nuestra </a:t>
            </a:r>
            <a:r>
              <a:rPr lang="es-ES" dirty="0" smtClean="0"/>
              <a:t>vida. </a:t>
            </a:r>
          </a:p>
          <a:p>
            <a:r>
              <a:rPr lang="es-ES" dirty="0" smtClean="0"/>
              <a:t>Debemos </a:t>
            </a:r>
            <a:r>
              <a:rPr lang="es-ES" dirty="0"/>
              <a:t>estar preparados para </a:t>
            </a:r>
            <a:r>
              <a:rPr lang="es-ES" dirty="0" smtClean="0"/>
              <a:t>contar </a:t>
            </a:r>
            <a:r>
              <a:rPr lang="es-ES" dirty="0"/>
              <a:t>las grandes cosas que el Señor ha hecho por nosotros. </a:t>
            </a:r>
            <a:endParaRPr lang="es-ES" dirty="0" smtClean="0"/>
          </a:p>
          <a:p>
            <a:r>
              <a:rPr lang="es-ES" dirty="0" smtClean="0"/>
              <a:t>Este </a:t>
            </a:r>
            <a:r>
              <a:rPr lang="es-ES" dirty="0"/>
              <a:t>testimonio debería ser dado en todo caso con </a:t>
            </a:r>
            <a:r>
              <a:rPr lang="es-ES" dirty="0" smtClean="0"/>
              <a:t>gentileza. (</a:t>
            </a:r>
            <a:r>
              <a:rPr lang="en-US" dirty="0" smtClean="0"/>
              <a:t>MacDonald)</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
        <p:nvSpPr>
          <p:cNvPr id="7" name="Rectangle 3"/>
          <p:cNvSpPr>
            <a:spLocks noGrp="1" noChangeArrowheads="1"/>
          </p:cNvSpPr>
          <p:nvPr>
            <p:ph type="title"/>
          </p:nvPr>
        </p:nvSpPr>
        <p:spPr>
          <a:xfrm>
            <a:off x="1676400" y="671512"/>
            <a:ext cx="6019800" cy="1004888"/>
          </a:xfrm>
        </p:spPr>
        <p:txBody>
          <a:bodyPr/>
          <a:lstStyle/>
          <a:p>
            <a:r>
              <a:rPr lang="es-PR" dirty="0" smtClean="0"/>
              <a:t>1 Pedro 3:15-16</a:t>
            </a:r>
            <a:endParaRPr lang="es-PR" dirty="0"/>
          </a:p>
        </p:txBody>
      </p:sp>
    </p:spTree>
    <p:extLst>
      <p:ext uri="{BB962C8B-B14F-4D97-AF65-F5344CB8AC3E}">
        <p14:creationId xmlns:p14="http://schemas.microsoft.com/office/powerpoint/2010/main" val="98176628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Reverenciar al Señor significa hacer de Él el Soberano de nuestras vidas. </a:t>
            </a:r>
            <a:endParaRPr lang="es-ES" dirty="0" smtClean="0"/>
          </a:p>
          <a:p>
            <a:r>
              <a:rPr lang="es-ES" dirty="0" smtClean="0"/>
              <a:t>El </a:t>
            </a:r>
            <a:r>
              <a:rPr lang="es-ES" dirty="0"/>
              <a:t>señorío de Cristo debería dominar todas las áreas de nuestra </a:t>
            </a:r>
            <a:r>
              <a:rPr lang="es-ES" dirty="0" smtClean="0"/>
              <a:t>vida. </a:t>
            </a:r>
          </a:p>
          <a:p>
            <a:r>
              <a:rPr lang="es-ES" dirty="0" smtClean="0"/>
              <a:t>Debemos </a:t>
            </a:r>
            <a:r>
              <a:rPr lang="es-ES" dirty="0"/>
              <a:t>estar preparados para </a:t>
            </a:r>
            <a:r>
              <a:rPr lang="es-ES" dirty="0" smtClean="0"/>
              <a:t>contar </a:t>
            </a:r>
            <a:r>
              <a:rPr lang="es-ES" dirty="0"/>
              <a:t>las grandes cosas que el Señor ha hecho por nosotros. </a:t>
            </a:r>
            <a:endParaRPr lang="es-ES" dirty="0" smtClean="0"/>
          </a:p>
          <a:p>
            <a:r>
              <a:rPr lang="es-ES" dirty="0" smtClean="0"/>
              <a:t>Este </a:t>
            </a:r>
            <a:r>
              <a:rPr lang="es-ES" dirty="0"/>
              <a:t>testimonio debería ser dado en todo caso con </a:t>
            </a:r>
            <a:r>
              <a:rPr lang="es-ES" dirty="0" smtClean="0"/>
              <a:t>gentileza. (</a:t>
            </a:r>
            <a:r>
              <a:rPr lang="en-US" dirty="0" smtClean="0"/>
              <a:t>MacDonald)</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
        <p:nvSpPr>
          <p:cNvPr id="7" name="Rectangle 3"/>
          <p:cNvSpPr>
            <a:spLocks noGrp="1" noChangeArrowheads="1"/>
          </p:cNvSpPr>
          <p:nvPr>
            <p:ph type="title"/>
          </p:nvPr>
        </p:nvSpPr>
        <p:spPr>
          <a:xfrm>
            <a:off x="1676400" y="671512"/>
            <a:ext cx="6019800" cy="1004888"/>
          </a:xfrm>
        </p:spPr>
        <p:txBody>
          <a:bodyPr/>
          <a:lstStyle/>
          <a:p>
            <a:r>
              <a:rPr lang="es-PR" dirty="0" smtClean="0"/>
              <a:t>1 Pedro 3:15-16</a:t>
            </a:r>
            <a:endParaRPr lang="es-PR" dirty="0"/>
          </a:p>
        </p:txBody>
      </p:sp>
    </p:spTree>
    <p:extLst>
      <p:ext uri="{BB962C8B-B14F-4D97-AF65-F5344CB8AC3E}">
        <p14:creationId xmlns:p14="http://schemas.microsoft.com/office/powerpoint/2010/main" val="3916304727"/>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4:1-2</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533400" y="2136282"/>
            <a:ext cx="8413750" cy="3731118"/>
          </a:xfrm>
        </p:spPr>
        <p:txBody>
          <a:bodyPr/>
          <a:lstStyle/>
          <a:p>
            <a:pPr marL="0" indent="0">
              <a:buNone/>
            </a:pPr>
            <a:r>
              <a:rPr lang="es-ES" dirty="0"/>
              <a:t>“Puesto que Cristo ha padecido por nosotros en la carne, vosotros también armaos del mismo pensamiento; pues quien ha padecido en la carne, terminó con el pecado</a:t>
            </a:r>
            <a:r>
              <a:rPr lang="es-ES" dirty="0" smtClean="0"/>
              <a:t>, para </a:t>
            </a:r>
            <a:r>
              <a:rPr lang="es-ES" dirty="0"/>
              <a:t>no vivir el tiempo que resta en la carne, conforme a las concupiscencias de los hombres, sino conforme a la voluntad de Dios</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4:1-2</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El creyente es confrontado con dos alternativas —pecado o sufrimiento—. </a:t>
            </a:r>
            <a:endParaRPr lang="es-ES" dirty="0" smtClean="0"/>
          </a:p>
          <a:p>
            <a:r>
              <a:rPr lang="es-ES" dirty="0" smtClean="0"/>
              <a:t>Por </a:t>
            </a:r>
            <a:r>
              <a:rPr lang="es-ES" dirty="0"/>
              <a:t>una parte, puede escoger vivir como los inconversos a su alrededor, compartiendo sus pecaminosos placeres y de esta manera evitar la persecución. </a:t>
            </a:r>
            <a:endParaRPr lang="es-ES" dirty="0" smtClean="0"/>
          </a:p>
          <a:p>
            <a:r>
              <a:rPr lang="es-ES" dirty="0" smtClean="0"/>
              <a:t>O </a:t>
            </a:r>
            <a:r>
              <a:rPr lang="es-ES" dirty="0"/>
              <a:t>bien puede vivir con pureza y piedad, llevando el vituperio de Cristo, y sufriendo a manos de los </a:t>
            </a:r>
            <a:r>
              <a:rPr lang="es-ES" dirty="0" smtClean="0"/>
              <a:t>malvados.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19</a:t>
            </a:fld>
            <a:endParaRPr lang="en-US"/>
          </a:p>
        </p:txBody>
      </p:sp>
      <p:sp>
        <p:nvSpPr>
          <p:cNvPr id="7" name="Rectangle 3"/>
          <p:cNvSpPr>
            <a:spLocks noGrp="1" noChangeArrowheads="1"/>
          </p:cNvSpPr>
          <p:nvPr>
            <p:ph type="title"/>
          </p:nvPr>
        </p:nvSpPr>
        <p:spPr>
          <a:xfrm>
            <a:off x="1676400" y="671512"/>
            <a:ext cx="6019800" cy="1004888"/>
          </a:xfrm>
        </p:spPr>
        <p:txBody>
          <a:bodyPr/>
          <a:lstStyle/>
          <a:p>
            <a:r>
              <a:rPr lang="es-PR" dirty="0" smtClean="0"/>
              <a:t>1 Pedro 4:1-2</a:t>
            </a:r>
            <a:endParaRPr lang="es-PR" dirty="0"/>
          </a:p>
        </p:txBody>
      </p:sp>
    </p:spTree>
    <p:extLst>
      <p:ext uri="{BB962C8B-B14F-4D97-AF65-F5344CB8AC3E}">
        <p14:creationId xmlns:p14="http://schemas.microsoft.com/office/powerpoint/2010/main" val="2332092478"/>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181600" y="0"/>
            <a:ext cx="3972278" cy="1676400"/>
          </a:xfrm>
          <a:prstGeom prst="rect">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1" y="5904043"/>
            <a:ext cx="9144001" cy="496758"/>
          </a:xfrm>
          <a:prstGeom prst="rect">
            <a:avLst/>
          </a:prstGeom>
        </p:spPr>
      </p:pic>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4310" t="93333" b="2996"/>
          <a:stretch/>
        </p:blipFill>
        <p:spPr>
          <a:xfrm>
            <a:off x="0" y="3788229"/>
            <a:ext cx="9144000" cy="2155372"/>
          </a:xfrm>
          <a:prstGeom prst="rect">
            <a:avLst/>
          </a:prstGeom>
        </p:spPr>
      </p:pic>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4309" t="93333" r="8772" b="3812"/>
          <a:stretch/>
        </p:blipFill>
        <p:spPr>
          <a:xfrm>
            <a:off x="838200" y="5334000"/>
            <a:ext cx="8305800" cy="646244"/>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0776" t="56055" r="45295" b="4052"/>
          <a:stretch/>
        </p:blipFill>
        <p:spPr>
          <a:xfrm>
            <a:off x="5105400" y="1537669"/>
            <a:ext cx="4038600" cy="4762259"/>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44444"/>
          <a:stretch/>
        </p:blipFill>
        <p:spPr>
          <a:xfrm>
            <a:off x="0" y="0"/>
            <a:ext cx="5281448" cy="38100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8" name="Rectangle 7"/>
          <p:cNvSpPr/>
          <p:nvPr/>
        </p:nvSpPr>
        <p:spPr>
          <a:xfrm>
            <a:off x="3826" y="6392993"/>
            <a:ext cx="9136349" cy="465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4310" t="93333" r="22328" b="5036"/>
          <a:stretch/>
        </p:blipFill>
        <p:spPr>
          <a:xfrm>
            <a:off x="0" y="5440713"/>
            <a:ext cx="4251649" cy="30480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96609" r="15666"/>
          <a:stretch/>
        </p:blipFill>
        <p:spPr>
          <a:xfrm>
            <a:off x="3826" y="6400801"/>
            <a:ext cx="8454374" cy="457200"/>
          </a:xfrm>
          <a:prstGeom prst="rect">
            <a:avLst/>
          </a:prstGeom>
        </p:spPr>
      </p:pic>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t="96667" r="9104"/>
          <a:stretch/>
        </p:blipFill>
        <p:spPr>
          <a:xfrm>
            <a:off x="-1" y="6422101"/>
            <a:ext cx="9153879" cy="435899"/>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95556" r="18136"/>
          <a:stretch/>
        </p:blipFill>
        <p:spPr>
          <a:xfrm>
            <a:off x="8594" y="6299928"/>
            <a:ext cx="7916206" cy="558072"/>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84627" t="88889"/>
          <a:stretch/>
        </p:blipFill>
        <p:spPr>
          <a:xfrm>
            <a:off x="7656432" y="5449078"/>
            <a:ext cx="1501231" cy="1408923"/>
          </a:xfrm>
          <a:prstGeom prst="rect">
            <a:avLst/>
          </a:prstGeom>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Cuando un creyente escoge deliberadamente sufrir persecución como cristiano antes que persistir en una vida de pecado, ha roto con el pecado. </a:t>
            </a:r>
            <a:endParaRPr lang="es-ES" dirty="0" smtClean="0"/>
          </a:p>
          <a:p>
            <a:r>
              <a:rPr lang="es-ES" dirty="0" smtClean="0"/>
              <a:t>No es que </a:t>
            </a:r>
            <a:r>
              <a:rPr lang="es-ES" dirty="0"/>
              <a:t>ya no </a:t>
            </a:r>
            <a:r>
              <a:rPr lang="es-ES" dirty="0" smtClean="0"/>
              <a:t>peca, </a:t>
            </a:r>
            <a:r>
              <a:rPr lang="es-ES" dirty="0"/>
              <a:t>sino que en su vida se ha quebrantado el poder del pecado.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20</a:t>
            </a:fld>
            <a:endParaRPr lang="en-US"/>
          </a:p>
        </p:txBody>
      </p:sp>
      <p:sp>
        <p:nvSpPr>
          <p:cNvPr id="7" name="Rectangle 3"/>
          <p:cNvSpPr>
            <a:spLocks noGrp="1" noChangeArrowheads="1"/>
          </p:cNvSpPr>
          <p:nvPr>
            <p:ph type="title"/>
          </p:nvPr>
        </p:nvSpPr>
        <p:spPr>
          <a:xfrm>
            <a:off x="1676400" y="671512"/>
            <a:ext cx="6019800" cy="1004888"/>
          </a:xfrm>
        </p:spPr>
        <p:txBody>
          <a:bodyPr/>
          <a:lstStyle/>
          <a:p>
            <a:r>
              <a:rPr lang="es-PR" dirty="0" smtClean="0"/>
              <a:t>1 Pedro 4:1-2</a:t>
            </a:r>
            <a:endParaRPr lang="es-PR" dirty="0"/>
          </a:p>
        </p:txBody>
      </p:sp>
    </p:spTree>
    <p:extLst>
      <p:ext uri="{BB962C8B-B14F-4D97-AF65-F5344CB8AC3E}">
        <p14:creationId xmlns:p14="http://schemas.microsoft.com/office/powerpoint/2010/main" val="146573197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21</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86000"/>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Primavera 2015,</a:t>
            </a:r>
            <a:r>
              <a:rPr lang="es-PR" sz="1600" i="1" dirty="0" smtClean="0"/>
              <a:t>  </a:t>
            </a:r>
            <a:r>
              <a:rPr lang="es-PR" sz="1600" dirty="0" smtClean="0"/>
              <a:t>Vol. 1,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122-132.</a:t>
            </a:r>
          </a:p>
          <a:p>
            <a:pPr marL="342900" lvl="1" indent="-342900">
              <a:lnSpc>
                <a:spcPct val="90000"/>
              </a:lnSpc>
              <a:spcAft>
                <a:spcPts val="1200"/>
              </a:spcAft>
              <a:buClr>
                <a:schemeClr val="folHlink"/>
              </a:buClr>
              <a:buSzPct val="60000"/>
              <a:buNone/>
            </a:pPr>
            <a:r>
              <a:rPr lang="en-US" sz="1600" dirty="0" smtClean="0"/>
              <a:t>MacDonald</a:t>
            </a:r>
            <a:r>
              <a:rPr lang="en-US" sz="1600" dirty="0"/>
              <a:t>, William. </a:t>
            </a:r>
            <a:r>
              <a:rPr lang="en-US" sz="1600" dirty="0" err="1"/>
              <a:t>Comentario</a:t>
            </a:r>
            <a:r>
              <a:rPr lang="en-US" sz="1600" dirty="0"/>
              <a:t> </a:t>
            </a:r>
            <a:r>
              <a:rPr lang="en-US" sz="1600" dirty="0" err="1" smtClean="0"/>
              <a:t>Bíblico</a:t>
            </a:r>
            <a:r>
              <a:rPr lang="en-US" sz="1600" dirty="0" smtClean="0"/>
              <a:t> </a:t>
            </a:r>
            <a:r>
              <a:rPr lang="en-US" sz="1600" dirty="0"/>
              <a:t>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2004. </a:t>
            </a:r>
            <a:r>
              <a:rPr lang="en-US" sz="1600" dirty="0" smtClean="0"/>
              <a:t>Print.</a:t>
            </a:r>
          </a:p>
          <a:p>
            <a:pPr marL="342900" lvl="1" indent="-342900">
              <a:lnSpc>
                <a:spcPct val="90000"/>
              </a:lnSpc>
              <a:spcAft>
                <a:spcPts val="1200"/>
              </a:spcAft>
              <a:buClr>
                <a:schemeClr val="folHlink"/>
              </a:buClr>
              <a:buSzPct val="60000"/>
              <a:buNone/>
            </a:pPr>
            <a:r>
              <a:rPr lang="es-ES" sz="1600" dirty="0" err="1" smtClean="0"/>
              <a:t>Orth</a:t>
            </a:r>
            <a:r>
              <a:rPr lang="es-ES" sz="1600" dirty="0"/>
              <a:t>, Stanford. Estudios </a:t>
            </a:r>
            <a:r>
              <a:rPr lang="es-ES" sz="1600" dirty="0" err="1"/>
              <a:t>Bı́blicos</a:t>
            </a:r>
            <a:r>
              <a:rPr lang="es-ES" sz="1600" dirty="0"/>
              <a:t> ELA: Remando contra la corriente (1ra Pedro). Puebla, Pue., </a:t>
            </a:r>
            <a:r>
              <a:rPr lang="es-ES" sz="1600" dirty="0" err="1"/>
              <a:t>México</a:t>
            </a:r>
            <a:r>
              <a:rPr lang="es-ES" sz="1600" dirty="0"/>
              <a:t>: Ediciones Las </a:t>
            </a:r>
            <a:r>
              <a:rPr lang="es-ES" sz="1600" dirty="0" err="1"/>
              <a:t>Américas</a:t>
            </a:r>
            <a:r>
              <a:rPr lang="es-ES" sz="1600" dirty="0"/>
              <a:t>, A. C., 1991. </a:t>
            </a:r>
            <a:r>
              <a:rPr lang="es-ES" sz="1600" dirty="0" err="1"/>
              <a:t>Print</a:t>
            </a:r>
            <a:r>
              <a:rPr lang="es-ES" sz="1600" dirty="0"/>
              <a:t>.</a:t>
            </a:r>
            <a:endParaRPr lang="en-US" sz="1600" dirty="0" smtClean="0"/>
          </a:p>
          <a:p>
            <a:pPr marL="342900" lvl="1" indent="-342900">
              <a:lnSpc>
                <a:spcPct val="90000"/>
              </a:lnSpc>
              <a:spcAft>
                <a:spcPts val="1200"/>
              </a:spcAft>
              <a:buClr>
                <a:schemeClr val="folHlink"/>
              </a:buClr>
              <a:buSzPct val="60000"/>
              <a:buNone/>
            </a:pPr>
            <a:r>
              <a:rPr lang="es-PR" sz="1600" dirty="0" smtClean="0">
                <a:hlinkClick r:id="rId2"/>
              </a:rPr>
              <a:t>http</a:t>
            </a:r>
            <a:r>
              <a:rPr lang="es-PR" sz="1600" dirty="0">
                <a:hlinkClick r:id="rId2"/>
              </a:rPr>
              <a:t>://blog.lifeway.com/eblifewayadultos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2250"/>
            <a:ext cx="9144000" cy="6413500"/>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517849" y="1028700"/>
            <a:ext cx="8153400" cy="5448300"/>
          </a:xfrm>
          <a:solidFill>
            <a:schemeClr val="bg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t>Verano </a:t>
            </a:r>
            <a:r>
              <a:rPr lang="es-PR" sz="4400" kern="1200" dirty="0" smtClean="0"/>
              <a:t>2015/Tema</a:t>
            </a:r>
            <a:r>
              <a:rPr lang="es-PR" sz="4400" dirty="0" smtClean="0"/>
              <a:t>: </a:t>
            </a:r>
            <a:r>
              <a:rPr lang="es-PR" sz="4400" cap="small" dirty="0" smtClean="0"/>
              <a:t>Fe resistente: Cómo permanecer firmes en medio del sufrimiento</a:t>
            </a:r>
            <a:endParaRPr lang="es-PR" sz="4400" kern="1200" cap="small" dirty="0"/>
          </a:p>
          <a:p>
            <a:pPr marL="401638" indent="-234950" algn="ctr">
              <a:spcAft>
                <a:spcPts val="600"/>
              </a:spcAft>
              <a:buNone/>
            </a:pPr>
            <a:r>
              <a:rPr lang="es-PR" sz="4000" cap="small" dirty="0" smtClean="0"/>
              <a:t>Sesión 5:</a:t>
            </a:r>
            <a:r>
              <a:rPr lang="en-US" sz="4000" cap="small" dirty="0" smtClean="0"/>
              <a:t> </a:t>
            </a:r>
            <a:r>
              <a:rPr lang="es-PR" sz="4000" cap="small" dirty="0" smtClean="0"/>
              <a:t>Fe Gozosa</a:t>
            </a:r>
          </a:p>
          <a:p>
            <a:pPr marL="401638" indent="-234950" algn="ctr">
              <a:spcAft>
                <a:spcPts val="600"/>
              </a:spcAft>
              <a:buNone/>
            </a:pPr>
            <a:r>
              <a:rPr lang="es-PR" sz="4000" kern="1200" dirty="0" smtClean="0"/>
              <a:t>16 </a:t>
            </a:r>
            <a:r>
              <a:rPr lang="es-PR" sz="4000" kern="1200" dirty="0"/>
              <a:t>de </a:t>
            </a:r>
            <a:r>
              <a:rPr lang="es-PR" sz="4000" dirty="0" smtClean="0"/>
              <a:t>agosto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a:t>
            </a:r>
            <a:r>
              <a:rPr lang="en-US" dirty="0" smtClean="0"/>
              <a:t>1 Pedro 4:12-19</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23</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n-US" sz="3600" dirty="0"/>
              <a:t>El </a:t>
            </a:r>
            <a:r>
              <a:rPr lang="en-US" sz="3600" dirty="0" err="1"/>
              <a:t>sufrimiento</a:t>
            </a:r>
            <a:r>
              <a:rPr lang="en-US" sz="3600" dirty="0"/>
              <a:t> </a:t>
            </a:r>
            <a:r>
              <a:rPr lang="en-US" sz="3600" dirty="0" err="1"/>
              <a:t>nos</a:t>
            </a:r>
            <a:r>
              <a:rPr lang="en-US" sz="3600" dirty="0"/>
              <a:t> da </a:t>
            </a:r>
            <a:r>
              <a:rPr lang="en-US" sz="3600" dirty="0" err="1"/>
              <a:t>oportunidades</a:t>
            </a:r>
            <a:r>
              <a:rPr lang="en-US" sz="3600" dirty="0"/>
              <a:t> para </a:t>
            </a:r>
            <a:r>
              <a:rPr lang="en-US" sz="3600" dirty="0" err="1"/>
              <a:t>mostrar</a:t>
            </a:r>
            <a:r>
              <a:rPr lang="en-US" sz="3600" dirty="0"/>
              <a:t> a </a:t>
            </a:r>
            <a:r>
              <a:rPr lang="en-US" sz="3600" dirty="0" err="1"/>
              <a:t>Jesús</a:t>
            </a:r>
            <a:r>
              <a:rPr lang="en-US" sz="3600" dirty="0"/>
              <a:t>.</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Todos tenemos dificultades, todos sufrimos. No hay excepciones. La diferencia está en la forma en la que manejamos el sufrimiento, especialmente cuando sufrimos injustamente a manos de otros. </a:t>
            </a:r>
            <a:endParaRPr lang="es-ES" sz="2800" kern="0" dirty="0" smtClean="0"/>
          </a:p>
        </p:txBody>
      </p:sp>
      <p:sp>
        <p:nvSpPr>
          <p:cNvPr id="9" name="Rectangle 3"/>
          <p:cNvSpPr txBox="1">
            <a:spLocks noChangeArrowheads="1"/>
          </p:cNvSpPr>
          <p:nvPr/>
        </p:nvSpPr>
        <p:spPr bwMode="auto">
          <a:xfrm>
            <a:off x="228599" y="5410200"/>
            <a:ext cx="8564525" cy="12953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Cuando </a:t>
            </a:r>
            <a:r>
              <a:rPr lang="es-ES" sz="2800" dirty="0"/>
              <a:t>mantenemos a Cristo en el centro de nuestra vida, sean cuales fueren las circunstancias, los demás notan la diferencia. </a:t>
            </a:r>
            <a:endParaRPr lang="es-ES" sz="2800" kern="0" dirty="0" smtClean="0"/>
          </a:p>
        </p:txBody>
      </p:sp>
    </p:spTree>
    <p:extLst>
      <p:ext uri="{BB962C8B-B14F-4D97-AF65-F5344CB8AC3E}">
        <p14:creationId xmlns:p14="http://schemas.microsoft.com/office/powerpoint/2010/main" val="336700170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La </a:t>
            </a:r>
            <a:r>
              <a:rPr lang="es-ES" sz="2800" dirty="0"/>
              <a:t>Biblia nos orienta y nos alienta a enfrentar las dificultades directamente, con una fe dispuesta a compartir la esperanza que tenemos.</a:t>
            </a:r>
            <a:endParaRPr lang="es-ES" sz="2800" kern="0" dirty="0" smtClean="0"/>
          </a:p>
        </p:txBody>
      </p:sp>
    </p:spTree>
    <p:extLst>
      <p:ext uri="{BB962C8B-B14F-4D97-AF65-F5344CB8AC3E}">
        <p14:creationId xmlns:p14="http://schemas.microsoft.com/office/powerpoint/2010/main" val="2103089141"/>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734" r="9171" b="22020"/>
          <a:stretch/>
        </p:blipFill>
        <p:spPr>
          <a:xfrm>
            <a:off x="5181600" y="2245519"/>
            <a:ext cx="3581400" cy="2555081"/>
          </a:xfrm>
          <a:prstGeom prst="rect">
            <a:avLst/>
          </a:prstGeom>
        </p:spPr>
      </p:pic>
      <p:sp>
        <p:nvSpPr>
          <p:cNvPr id="6" name="Rectangle 3"/>
          <p:cNvSpPr txBox="1">
            <a:spLocks noChangeArrowheads="1"/>
          </p:cNvSpPr>
          <p:nvPr/>
        </p:nvSpPr>
        <p:spPr bwMode="auto">
          <a:xfrm>
            <a:off x="2286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Los seguidores de Cristo en Asia Menor (actual Turquía) sufrían la persecución por causa de su fe. </a:t>
            </a:r>
          </a:p>
          <a:p>
            <a:pPr>
              <a:spcBef>
                <a:spcPts val="0"/>
              </a:spcBef>
              <a:spcAft>
                <a:spcPts val="1200"/>
              </a:spcAft>
            </a:pPr>
            <a:r>
              <a:rPr lang="es-ES" sz="2800" dirty="0" smtClean="0"/>
              <a:t>Frente </a:t>
            </a:r>
            <a:r>
              <a:rPr lang="es-ES" sz="2800" dirty="0"/>
              <a:t>a este sufrimiento Pedro alentó a esos creyentes, señalándoles la bendición que tendrían si realmente eran víctimas por ser rectos. </a:t>
            </a:r>
            <a:endParaRPr lang="es-ES" sz="2800" kern="0" dirty="0" smtClean="0"/>
          </a:p>
        </p:txBody>
      </p:sp>
    </p:spTree>
    <p:extLst>
      <p:ext uri="{BB962C8B-B14F-4D97-AF65-F5344CB8AC3E}">
        <p14:creationId xmlns:p14="http://schemas.microsoft.com/office/powerpoint/2010/main" val="3285471796"/>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734" r="9171" b="22020"/>
          <a:stretch/>
        </p:blipFill>
        <p:spPr>
          <a:xfrm>
            <a:off x="5181600" y="2245519"/>
            <a:ext cx="3581400" cy="2555081"/>
          </a:xfrm>
          <a:prstGeom prst="rect">
            <a:avLst/>
          </a:prstGeom>
        </p:spPr>
      </p:pic>
      <p:sp>
        <p:nvSpPr>
          <p:cNvPr id="6" name="Rectangle 3"/>
          <p:cNvSpPr txBox="1">
            <a:spLocks noChangeArrowheads="1"/>
          </p:cNvSpPr>
          <p:nvPr/>
        </p:nvSpPr>
        <p:spPr bwMode="auto">
          <a:xfrm>
            <a:off x="2286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De </a:t>
            </a:r>
            <a:r>
              <a:rPr lang="es-ES" sz="2800" dirty="0"/>
              <a:t>hecho, Pedro los alienta a estar listos para defender de manera tranquila y respetuosa la esperanza que tenían y que les permitiría enfrentar la persecución resuelta y confiadamente.</a:t>
            </a:r>
            <a:endParaRPr lang="es-ES" sz="2800" kern="0" dirty="0" smtClean="0"/>
          </a:p>
        </p:txBody>
      </p:sp>
    </p:spTree>
    <p:extLst>
      <p:ext uri="{BB962C8B-B14F-4D97-AF65-F5344CB8AC3E}">
        <p14:creationId xmlns:p14="http://schemas.microsoft.com/office/powerpoint/2010/main" val="247732943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3:13-16; 4:1-2</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3:13-14</a:t>
            </a:r>
            <a:endParaRPr lang="es-ES" sz="4800" dirty="0">
              <a:latin typeface="David" panose="020E0502060401010101" pitchFamily="34" charset="-79"/>
              <a:cs typeface="David" panose="020E0502060401010101" pitchFamily="34" charset="-79"/>
            </a:endParaRP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102118</TotalTime>
  <Words>935</Words>
  <Application>Microsoft Office PowerPoint</Application>
  <PresentationFormat>On-screen Show (4:3)</PresentationFormat>
  <Paragraphs>98</Paragraphs>
  <Slides>23</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David</vt:lpstr>
      <vt:lpstr>Tahoma</vt:lpstr>
      <vt:lpstr>Wingdings</vt:lpstr>
      <vt:lpstr>Blends</vt:lpstr>
      <vt:lpstr>1_Office Theme</vt:lpstr>
      <vt:lpstr>PowerPoint Presentation</vt:lpstr>
      <vt:lpstr>PowerPoint Presentation</vt:lpstr>
      <vt:lpstr>El asunto</vt:lpstr>
      <vt:lpstr>Aplicación para mi vida</vt:lpstr>
      <vt:lpstr>Aplicación para mi vida</vt:lpstr>
      <vt:lpstr>Contexto</vt:lpstr>
      <vt:lpstr>Contexto</vt:lpstr>
      <vt:lpstr>Pasaje bíblico</vt:lpstr>
      <vt:lpstr>Pasaje bíblico</vt:lpstr>
      <vt:lpstr>1 Pedro 3:13-14</vt:lpstr>
      <vt:lpstr>1 Pedro 3:13-14</vt:lpstr>
      <vt:lpstr>1 Pedro 3:13-14</vt:lpstr>
      <vt:lpstr>Pasaje bíblico</vt:lpstr>
      <vt:lpstr>1 Pedro 3:15-16</vt:lpstr>
      <vt:lpstr>1 Pedro 3:15-16</vt:lpstr>
      <vt:lpstr>1 Pedro 3:15-16</vt:lpstr>
      <vt:lpstr>Pasaje bíblico</vt:lpstr>
      <vt:lpstr>1 Pedro 4:1-2</vt:lpstr>
      <vt:lpstr>1 Pedro 4:1-2</vt:lpstr>
      <vt:lpstr>1 Pedro 4:1-2</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fe_dispuesta_080915</dc:title>
  <dc:creator>JRIVERA</dc:creator>
  <cp:lastModifiedBy>Tito</cp:lastModifiedBy>
  <cp:revision>4680</cp:revision>
  <cp:lastPrinted>2015-03-29T10:43:55Z</cp:lastPrinted>
  <dcterms:created xsi:type="dcterms:W3CDTF">2007-01-24T21:53:34Z</dcterms:created>
  <dcterms:modified xsi:type="dcterms:W3CDTF">2015-08-15T17:38:38Z</dcterms:modified>
</cp:coreProperties>
</file>