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</p:sldMasterIdLst>
  <p:notesMasterIdLst>
    <p:notesMasterId r:id="rId21"/>
  </p:notesMasterIdLst>
  <p:handoutMasterIdLst>
    <p:handoutMasterId r:id="rId22"/>
  </p:handoutMasterIdLst>
  <p:sldIdLst>
    <p:sldId id="794" r:id="rId3"/>
    <p:sldId id="1618" r:id="rId4"/>
    <p:sldId id="804" r:id="rId5"/>
    <p:sldId id="1659" r:id="rId6"/>
    <p:sldId id="1705" r:id="rId7"/>
    <p:sldId id="1360" r:id="rId8"/>
    <p:sldId id="1687" r:id="rId9"/>
    <p:sldId id="1707" r:id="rId10"/>
    <p:sldId id="1708" r:id="rId11"/>
    <p:sldId id="1709" r:id="rId12"/>
    <p:sldId id="1711" r:id="rId13"/>
    <p:sldId id="1712" r:id="rId14"/>
    <p:sldId id="1703" r:id="rId15"/>
    <p:sldId id="1633" r:id="rId16"/>
    <p:sldId id="1706" r:id="rId17"/>
    <p:sldId id="1704" r:id="rId18"/>
    <p:sldId id="1663" r:id="rId19"/>
    <p:sldId id="908" r:id="rId20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MES.RIVERA" initials="J" lastIdx="1" clrIdx="0">
    <p:extLst>
      <p:ext uri="{19B8F6BF-5375-455C-9EA6-DF929625EA0E}">
        <p15:presenceInfo xmlns:p15="http://schemas.microsoft.com/office/powerpoint/2012/main" userId="S-1-5-21-1923034732-3165472078-3183135663-170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375E"/>
    <a:srgbClr val="0D0D0D"/>
    <a:srgbClr val="000000"/>
    <a:srgbClr val="FFFFD1"/>
    <a:srgbClr val="0000CC"/>
    <a:srgbClr val="0000FF"/>
    <a:srgbClr val="A6925A"/>
    <a:srgbClr val="285633"/>
    <a:srgbClr val="CC9900"/>
    <a:srgbClr val="CB79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5" autoAdjust="0"/>
    <p:restoredTop sz="95405" autoAdjust="0"/>
  </p:normalViewPr>
  <p:slideViewPr>
    <p:cSldViewPr>
      <p:cViewPr varScale="1">
        <p:scale>
          <a:sx n="111" d="100"/>
          <a:sy n="111" d="100"/>
        </p:scale>
        <p:origin x="1536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638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4" d="100"/>
          <a:sy n="64" d="100"/>
        </p:scale>
        <p:origin x="3086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12/31/2015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0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2130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15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3483520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425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17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8135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18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4641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011289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4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38252983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5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1651663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9798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4145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5407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14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3571409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blog.lifeway.com/eblifewayadultos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hyperlink" Target="http://st-takla.org/Gallery/Bible/Illustrations.html" TargetMode="External"/><Relationship Id="rId4" Type="http://schemas.openxmlformats.org/officeDocument/2006/relationships/hyperlink" Target="http://distantshores.org/resources/illustrations/sweet-publishing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rgbClr val="17375E">
              <a:alpha val="6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s-PR" sz="1600" i="1" dirty="0" err="1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9600" y="914400"/>
            <a:ext cx="7937951" cy="2057400"/>
          </a:xfrm>
          <a:prstGeom prst="rect">
            <a:avLst/>
          </a:prstGeom>
          <a:solidFill>
            <a:srgbClr val="17375E">
              <a:alpha val="60000"/>
            </a:srgb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401638" lvl="0" indent="-234950" algn="ctr" fontAlgn="auto">
              <a:spcAft>
                <a:spcPts val="1200"/>
              </a:spcAft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 </a:t>
            </a:r>
            <a:r>
              <a:rPr lang="es-PR" sz="4400" dirty="0" smtClean="0">
                <a:latin typeface="+mj-lt"/>
                <a:ea typeface="+mj-ea"/>
                <a:cs typeface="+mj-cs"/>
              </a:rPr>
              <a:t>Invierno </a:t>
            </a: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2015-2016/</a:t>
            </a:r>
            <a:r>
              <a:rPr lang="es-PR" sz="4400" dirty="0" smtClean="0">
                <a:latin typeface="+mj-lt"/>
              </a:rPr>
              <a:t>Tema</a:t>
            </a:r>
            <a:r>
              <a:rPr lang="es-PR" sz="4400" dirty="0">
                <a:latin typeface="+mj-lt"/>
              </a:rPr>
              <a:t>: </a:t>
            </a:r>
            <a:r>
              <a:rPr lang="es-PR" sz="4400" cap="small" dirty="0">
                <a:latin typeface="+mj-lt"/>
              </a:rPr>
              <a:t>El Refugio en la tormenta: Salmos acerca del cuidado de Dios</a:t>
            </a:r>
            <a:endParaRPr kumimoji="0" lang="es-PR" sz="4400" b="0" i="0" u="none" strike="noStrike" kern="1200" cap="small" spc="0" normalizeH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9600" y="3124200"/>
            <a:ext cx="7937951" cy="2971800"/>
          </a:xfrm>
          <a:prstGeom prst="rect">
            <a:avLst/>
          </a:prstGeom>
          <a:solidFill>
            <a:srgbClr val="17375E">
              <a:alpha val="60000"/>
            </a:srgb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cap="small" dirty="0" smtClean="0">
                <a:latin typeface="+mj-lt"/>
              </a:rPr>
              <a:t>Sesión 3: </a:t>
            </a:r>
            <a:r>
              <a:rPr lang="en-US" sz="4400" cap="small" dirty="0" smtClean="0">
                <a:latin typeface="+mj-lt"/>
              </a:rPr>
              <a:t>El </a:t>
            </a:r>
            <a:r>
              <a:rPr lang="en-US" sz="4400" cap="small" dirty="0" err="1" smtClean="0">
                <a:latin typeface="+mj-lt"/>
              </a:rPr>
              <a:t>refugio</a:t>
            </a:r>
            <a:r>
              <a:rPr lang="en-US" sz="4400" cap="small" dirty="0" smtClean="0">
                <a:latin typeface="+mj-lt"/>
              </a:rPr>
              <a:t> del </a:t>
            </a:r>
            <a:r>
              <a:rPr lang="en-US" sz="4400" cap="small" dirty="0" err="1" smtClean="0">
                <a:latin typeface="+mj-lt"/>
              </a:rPr>
              <a:t>perdón</a:t>
            </a:r>
            <a:r>
              <a:rPr lang="en-US" sz="4400" cap="small" dirty="0" smtClean="0">
                <a:latin typeface="+mj-lt"/>
              </a:rPr>
              <a:t> de Dios</a:t>
            </a:r>
            <a:endParaRPr lang="es-PR" sz="4400" cap="small" dirty="0" smtClean="0">
              <a:latin typeface="+mj-lt"/>
            </a:endParaRP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3600" noProof="0" dirty="0" smtClean="0">
                <a:latin typeface="+mj-lt"/>
                <a:cs typeface="+mn-cs"/>
              </a:rPr>
              <a:t>27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cs typeface="+mn-cs"/>
              </a:rPr>
              <a:t> de </a:t>
            </a:r>
            <a:r>
              <a:rPr lang="es-PR" sz="3600" dirty="0" smtClean="0">
                <a:latin typeface="+mj-lt"/>
              </a:rPr>
              <a:t>diciem</a:t>
            </a:r>
            <a:r>
              <a:rPr lang="es-PR" sz="3600" dirty="0" smtClean="0">
                <a:latin typeface="+mj-lt"/>
                <a:cs typeface="+mn-cs"/>
              </a:rPr>
              <a:t>bre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cs typeface="+mn-cs"/>
              </a:rPr>
              <a:t>de 2015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2800" dirty="0" smtClean="0">
                <a:latin typeface="+mj-lt"/>
              </a:rPr>
              <a:t>(</a:t>
            </a:r>
            <a:r>
              <a:rPr lang="es-PR" sz="2800" dirty="0" smtClean="0">
                <a:latin typeface="+mj-lt"/>
              </a:rPr>
              <a:t>Salmos</a:t>
            </a:r>
            <a:r>
              <a:rPr lang="en-US" sz="2800" dirty="0" smtClean="0">
                <a:latin typeface="+mj-lt"/>
              </a:rPr>
              <a:t> 32</a:t>
            </a:r>
            <a:r>
              <a:rPr lang="fr-FR" sz="2800" dirty="0" smtClean="0">
                <a:latin typeface="+mj-lt"/>
              </a:rPr>
              <a:t>:1-7</a:t>
            </a:r>
            <a:r>
              <a:rPr lang="es-PR" sz="2800" dirty="0" smtClean="0">
                <a:latin typeface="+mj-lt"/>
              </a:rPr>
              <a:t>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rgbClr val="17375E">
              <a:alpha val="6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Contexto</a:t>
            </a:r>
            <a:r>
              <a:rPr lang="en-US" dirty="0" smtClean="0"/>
              <a:t> (2 Samuel 11-12)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304800" y="2362200"/>
            <a:ext cx="3962400" cy="4114800"/>
          </a:xfrm>
        </p:spPr>
        <p:txBody>
          <a:bodyPr/>
          <a:lstStyle/>
          <a:p>
            <a:r>
              <a:rPr lang="es-PR" dirty="0" smtClean="0"/>
              <a:t>David cometió adulterio.</a:t>
            </a:r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6" name="Picture 2" descr="http://distantshores.org/images/rg/10/10_2Sa_11_02_R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759" y="2579854"/>
            <a:ext cx="4157807" cy="3020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6271120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Contexto</a:t>
            </a:r>
            <a:r>
              <a:rPr lang="en-US" dirty="0" smtClean="0"/>
              <a:t> (2 Samuel 11-12)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304800" y="2362200"/>
            <a:ext cx="3962400" cy="4114800"/>
          </a:xfrm>
        </p:spPr>
        <p:txBody>
          <a:bodyPr/>
          <a:lstStyle/>
          <a:p>
            <a:r>
              <a:rPr lang="es-PR" dirty="0" smtClean="0"/>
              <a:t>David mandó matar al esposo.</a:t>
            </a:r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6" name="Picture 4" descr="http://distantshores.org/images/rg/10/10_2Sa_11_03_R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9521" y="2579854"/>
            <a:ext cx="4214045" cy="3063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6878327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Contexto</a:t>
            </a:r>
            <a:r>
              <a:rPr lang="en-US" dirty="0" smtClean="0"/>
              <a:t> (2 Samuel 11-12)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304800" y="2362200"/>
            <a:ext cx="3962400" cy="4114800"/>
          </a:xfrm>
        </p:spPr>
        <p:txBody>
          <a:bodyPr/>
          <a:lstStyle/>
          <a:p>
            <a:r>
              <a:rPr lang="es-PR" dirty="0" smtClean="0"/>
              <a:t>David escondió todo el asunto al menos un año.</a:t>
            </a:r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6" name="Picture 2" descr="http://distantshores.org/images/rg/10/10_2Sa_11_04_R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3468" y="2573634"/>
            <a:ext cx="4240098" cy="3069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709931"/>
      </p:ext>
    </p:extLst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82" name="Rectangle 2"/>
          <p:cNvSpPr>
            <a:spLocks noGrp="1" noChangeArrowheads="1"/>
          </p:cNvSpPr>
          <p:nvPr>
            <p:ph idx="1"/>
          </p:nvPr>
        </p:nvSpPr>
        <p:spPr>
          <a:xfrm>
            <a:off x="380999" y="2057400"/>
            <a:ext cx="8566151" cy="3731118"/>
          </a:xfrm>
        </p:spPr>
        <p:txBody>
          <a:bodyPr/>
          <a:lstStyle/>
          <a:p>
            <a:r>
              <a:rPr lang="es-PR" dirty="0" smtClean="0"/>
              <a:t>Mientras David rehusó confesar sus pecados sufrió.</a:t>
            </a:r>
          </a:p>
          <a:p>
            <a:r>
              <a:rPr lang="es-PR" dirty="0" smtClean="0"/>
              <a:t>David recibió perdón solo cuando hubo confesado sus pecados ante Dios.</a:t>
            </a:r>
          </a:p>
          <a:p>
            <a:r>
              <a:rPr lang="es-PR" dirty="0" smtClean="0"/>
              <a:t>El lamento de David fue entonces reemplazado por “cantos de liberación”.</a:t>
            </a:r>
            <a:endParaRPr lang="es-PR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13</a:t>
            </a:fld>
            <a:endParaRPr lang="en-U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Salmo 32:1-7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44677245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1981200"/>
            <a:ext cx="5029200" cy="3276599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r>
              <a:rPr lang="es-ES" sz="2800" dirty="0"/>
              <a:t>Cargamos un terrible peso cuando cometemos un error o herimos a otra persona. </a:t>
            </a:r>
            <a:endParaRPr lang="es-ES" sz="2800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s-ES" sz="2800" dirty="0" smtClean="0"/>
              <a:t>Si </a:t>
            </a:r>
            <a:r>
              <a:rPr lang="es-ES" sz="2800" dirty="0"/>
              <a:t>esa persona se niega a perdonarnos, sentimos que tiene como un cierto poder sobre nosotros. </a:t>
            </a:r>
            <a:endParaRPr lang="es-ES" sz="2800" kern="0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14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181600" y="2133600"/>
            <a:ext cx="3611525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228600" y="4953001"/>
            <a:ext cx="8458200" cy="1904999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r>
              <a:rPr lang="es-ES" sz="2800" dirty="0" smtClean="0"/>
              <a:t>La </a:t>
            </a:r>
            <a:r>
              <a:rPr lang="es-ES" sz="2800" dirty="0"/>
              <a:t>falta de perdón puede ser un arma que se use en nuestra contra y nunca sabemos cuándo la persona nos disparará uno de nuestros errores del </a:t>
            </a:r>
            <a:r>
              <a:rPr lang="es-ES" sz="2800" dirty="0" smtClean="0"/>
              <a:t>pasado.</a:t>
            </a:r>
            <a:endParaRPr lang="es-ES" sz="2800" kern="0" dirty="0" smtClean="0"/>
          </a:p>
        </p:txBody>
      </p:sp>
    </p:spTree>
    <p:extLst>
      <p:ext uri="{BB962C8B-B14F-4D97-AF65-F5344CB8AC3E}">
        <p14:creationId xmlns:p14="http://schemas.microsoft.com/office/powerpoint/2010/main" val="20397258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1981200"/>
            <a:ext cx="5029200" cy="3276599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r>
              <a:rPr lang="es-ES" sz="2800" dirty="0" smtClean="0"/>
              <a:t>Dios </a:t>
            </a:r>
            <a:r>
              <a:rPr lang="es-ES" sz="2800" dirty="0"/>
              <a:t>nunca actúa de esa forma. </a:t>
            </a:r>
            <a:endParaRPr lang="es-ES" sz="2800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s-ES" sz="2800" dirty="0" smtClean="0"/>
              <a:t>El </a:t>
            </a:r>
            <a:r>
              <a:rPr lang="es-ES" sz="2800" dirty="0"/>
              <a:t>Salmo 32 revela cuán perdonador es Dios y luego, cuán liberador puede ser vivir al abrigo de Su perdón.</a:t>
            </a:r>
            <a:endParaRPr lang="es-ES" sz="2800" kern="0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15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181600" y="2133600"/>
            <a:ext cx="3611525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486605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16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093913"/>
            <a:ext cx="8305800" cy="4230687"/>
          </a:xfrm>
        </p:spPr>
        <p:txBody>
          <a:bodyPr/>
          <a:lstStyle/>
          <a:p>
            <a:pPr marL="288925" lvl="1" indent="-288925">
              <a:buNone/>
            </a:pPr>
            <a:r>
              <a:rPr lang="es-ES" sz="1600" dirty="0" smtClean="0"/>
              <a:t>Carro</a:t>
            </a:r>
            <a:r>
              <a:rPr lang="es-ES" sz="1600" dirty="0"/>
              <a:t>, Daniel et al. Comentario </a:t>
            </a:r>
            <a:r>
              <a:rPr lang="es-ES" sz="1600" dirty="0" err="1"/>
              <a:t>Bı́blico</a:t>
            </a:r>
            <a:r>
              <a:rPr lang="es-ES" sz="1600" dirty="0"/>
              <a:t> Mundo Hispano: Salmos. 1. ed. El Paso, TX: Editorial Mundo Hispano, 1993. </a:t>
            </a:r>
            <a:r>
              <a:rPr lang="es-ES" sz="1600" dirty="0" err="1"/>
              <a:t>Print</a:t>
            </a:r>
            <a:r>
              <a:rPr lang="es-ES" sz="1600" dirty="0"/>
              <a:t>. </a:t>
            </a:r>
            <a:endParaRPr lang="es-ES" sz="1600" dirty="0" smtClean="0"/>
          </a:p>
          <a:p>
            <a:pPr marL="288925" lvl="1" indent="-288925">
              <a:buNone/>
            </a:pPr>
            <a:r>
              <a:rPr lang="es-PR" sz="1600" dirty="0" smtClean="0"/>
              <a:t>Floyd, </a:t>
            </a:r>
            <a:r>
              <a:rPr lang="es-PR" sz="1600" dirty="0" err="1" smtClean="0"/>
              <a:t>Ronie</a:t>
            </a:r>
            <a:r>
              <a:rPr lang="es-PR" sz="1600" dirty="0" smtClean="0"/>
              <a:t>. </a:t>
            </a:r>
            <a:r>
              <a:rPr lang="es-PR" sz="1600" dirty="0"/>
              <a:t>y</a:t>
            </a:r>
            <a:r>
              <a:rPr lang="es-PR" sz="1600" dirty="0" smtClean="0"/>
              <a:t> David Francis, </a:t>
            </a:r>
            <a:r>
              <a:rPr lang="es-PR" sz="1600" dirty="0"/>
              <a:t>e</a:t>
            </a:r>
            <a:r>
              <a:rPr lang="es-PR" sz="1600" dirty="0" smtClean="0"/>
              <a:t>ds. </a:t>
            </a:r>
            <a:r>
              <a:rPr lang="es-PR" sz="1600" i="1" dirty="0" smtClean="0"/>
              <a:t>Estudios Bíblicos para la Vida para Adultos, </a:t>
            </a:r>
            <a:r>
              <a:rPr lang="es-PR" sz="1600" dirty="0" smtClean="0"/>
              <a:t>Invierno 2015-16,</a:t>
            </a:r>
            <a:r>
              <a:rPr lang="es-PR" sz="1600" i="1" dirty="0" smtClean="0"/>
              <a:t>  </a:t>
            </a:r>
            <a:r>
              <a:rPr lang="es-PR" sz="1600" dirty="0" smtClean="0"/>
              <a:t>Vol. 2, Núm. 2.</a:t>
            </a:r>
            <a:r>
              <a:rPr lang="es-PR" sz="1600" i="1" dirty="0" smtClean="0"/>
              <a:t>  </a:t>
            </a:r>
            <a:r>
              <a:rPr lang="es-PR" sz="1600" dirty="0" smtClean="0"/>
              <a:t>Nashville, TN: </a:t>
            </a:r>
            <a:r>
              <a:rPr lang="es-PR" sz="1600" dirty="0" err="1" smtClean="0"/>
              <a:t>Lifeway</a:t>
            </a:r>
            <a:r>
              <a:rPr lang="es-PR" sz="1600" dirty="0" smtClean="0"/>
              <a:t> </a:t>
            </a:r>
            <a:r>
              <a:rPr lang="es-PR" sz="1600" dirty="0" err="1" smtClean="0"/>
              <a:t>Church</a:t>
            </a:r>
            <a:r>
              <a:rPr lang="es-PR" sz="1600" dirty="0" smtClean="0"/>
              <a:t> </a:t>
            </a:r>
            <a:r>
              <a:rPr lang="es-PR" sz="1600" dirty="0" err="1" smtClean="0"/>
              <a:t>Resources</a:t>
            </a:r>
            <a:r>
              <a:rPr lang="es-PR" sz="1600" dirty="0" smtClean="0"/>
              <a:t>, 2015. 48-59.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600" dirty="0" err="1" smtClean="0"/>
              <a:t>Jamieson</a:t>
            </a:r>
            <a:r>
              <a:rPr lang="es-ES" sz="1600" dirty="0"/>
              <a:t>, Roberto, A. R. </a:t>
            </a:r>
            <a:r>
              <a:rPr lang="es-ES" sz="1600" dirty="0" err="1"/>
              <a:t>Fausset</a:t>
            </a:r>
            <a:r>
              <a:rPr lang="es-ES" sz="1600" dirty="0"/>
              <a:t>, and David Brown. Comentario </a:t>
            </a:r>
            <a:r>
              <a:rPr lang="es-ES" sz="1600" dirty="0" err="1"/>
              <a:t>Exegético</a:t>
            </a:r>
            <a:r>
              <a:rPr lang="es-ES" sz="1600" dirty="0"/>
              <a:t> Y Explicativo de La Biblia - Tomo 1: El Antiguo Testamento. El Paso, TX: Casa Bautista de Publicaciones, 2003. </a:t>
            </a:r>
            <a:r>
              <a:rPr lang="es-ES" sz="1600" dirty="0" err="1"/>
              <a:t>Print</a:t>
            </a:r>
            <a:r>
              <a:rPr lang="es-ES" sz="1600" dirty="0"/>
              <a:t>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n-US" sz="1600" dirty="0" smtClean="0"/>
              <a:t>MacDonald</a:t>
            </a:r>
            <a:r>
              <a:rPr lang="en-US" sz="1600" dirty="0"/>
              <a:t>, William. </a:t>
            </a:r>
            <a:r>
              <a:rPr lang="en-US" sz="1600" dirty="0" err="1"/>
              <a:t>Comentario</a:t>
            </a:r>
            <a:r>
              <a:rPr lang="en-US" sz="1600" dirty="0"/>
              <a:t> </a:t>
            </a:r>
            <a:r>
              <a:rPr lang="en-US" sz="1600" dirty="0" err="1" smtClean="0"/>
              <a:t>Bíblico</a:t>
            </a:r>
            <a:r>
              <a:rPr lang="en-US" sz="1600" dirty="0" smtClean="0"/>
              <a:t> </a:t>
            </a:r>
            <a:r>
              <a:rPr lang="en-US" sz="1600" dirty="0"/>
              <a:t>de William MacDonald: </a:t>
            </a:r>
            <a:r>
              <a:rPr lang="en-US" sz="1600" dirty="0" err="1"/>
              <a:t>Antiguo</a:t>
            </a:r>
            <a:r>
              <a:rPr lang="en-US" sz="1600" dirty="0"/>
              <a:t> </a:t>
            </a:r>
            <a:r>
              <a:rPr lang="en-US" sz="1600" dirty="0" err="1"/>
              <a:t>Testamento</a:t>
            </a:r>
            <a:r>
              <a:rPr lang="en-US" sz="1600" dirty="0"/>
              <a:t> Y Nuevo </a:t>
            </a:r>
            <a:r>
              <a:rPr lang="en-US" sz="1600" dirty="0" err="1"/>
              <a:t>Testamento</a:t>
            </a:r>
            <a:r>
              <a:rPr lang="en-US" sz="1600" dirty="0"/>
              <a:t>. </a:t>
            </a:r>
            <a:r>
              <a:rPr lang="en-US" sz="1600" dirty="0" err="1"/>
              <a:t>Viladecavalls</a:t>
            </a:r>
            <a:r>
              <a:rPr lang="en-US" sz="1600" dirty="0"/>
              <a:t> (Barcelona), </a:t>
            </a:r>
            <a:r>
              <a:rPr lang="en-US" sz="1600" dirty="0" err="1" smtClean="0"/>
              <a:t>España</a:t>
            </a:r>
            <a:r>
              <a:rPr lang="en-US" sz="1600" dirty="0"/>
              <a:t>: Editorial CLIE, 2004. Print</a:t>
            </a:r>
            <a:r>
              <a:rPr lang="en-US" sz="1600" dirty="0" smtClean="0"/>
              <a:t>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600" dirty="0" smtClean="0"/>
              <a:t>Williams</a:t>
            </a:r>
            <a:r>
              <a:rPr lang="es-ES" sz="1600" dirty="0"/>
              <a:t>, Gary. Estudios </a:t>
            </a:r>
            <a:r>
              <a:rPr lang="es-ES" sz="1600" dirty="0" err="1"/>
              <a:t>Bı́blicos</a:t>
            </a:r>
            <a:r>
              <a:rPr lang="es-ES" sz="1600" dirty="0"/>
              <a:t> ELA: Alabanza Y Clamor a Dios (Salmos). Puebla, Pue., </a:t>
            </a:r>
            <a:r>
              <a:rPr lang="es-ES" sz="1600" dirty="0" err="1"/>
              <a:t>México</a:t>
            </a:r>
            <a:r>
              <a:rPr lang="es-ES" sz="1600" dirty="0"/>
              <a:t>: Ediciones Las </a:t>
            </a:r>
            <a:r>
              <a:rPr lang="es-ES" sz="1600" dirty="0" err="1"/>
              <a:t>Américas</a:t>
            </a:r>
            <a:r>
              <a:rPr lang="es-ES" sz="1600" dirty="0"/>
              <a:t>, A. C., 1995. </a:t>
            </a:r>
            <a:r>
              <a:rPr lang="es-ES" sz="1600" dirty="0" err="1"/>
              <a:t>Print</a:t>
            </a:r>
            <a:r>
              <a:rPr lang="es-ES" sz="1600" dirty="0"/>
              <a:t>.</a:t>
            </a:r>
            <a:endParaRPr lang="en-US" sz="1600" dirty="0" smtClean="0"/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smtClean="0">
                <a:hlinkClick r:id="rId3"/>
              </a:rPr>
              <a:t>http://blog.lifeway.com/eblifewayadultos/</a:t>
            </a:r>
            <a:endParaRPr lang="es-PR" sz="16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 smtClean="0">
                <a:hlinkClick r:id="rId4"/>
              </a:rPr>
              <a:t>http</a:t>
            </a:r>
            <a:r>
              <a:rPr lang="es-PR" sz="1600" dirty="0">
                <a:hlinkClick r:id="rId4"/>
              </a:rPr>
              <a:t>://</a:t>
            </a:r>
            <a:r>
              <a:rPr lang="es-PR" sz="1600" dirty="0" smtClean="0">
                <a:hlinkClick r:id="rId4"/>
              </a:rPr>
              <a:t>distantshores.org/resources/illustrations/sweet-publishing</a:t>
            </a:r>
            <a:r>
              <a:rPr lang="es-PR" sz="1600" dirty="0"/>
              <a:t> </a:t>
            </a:r>
            <a:r>
              <a:rPr lang="es-ES" sz="1600" dirty="0" smtClean="0"/>
              <a:t>(imágenes bíblicas).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n-US" sz="1600" dirty="0">
                <a:hlinkClick r:id="rId5"/>
              </a:rPr>
              <a:t>http://</a:t>
            </a:r>
            <a:r>
              <a:rPr lang="en-US" sz="1600" dirty="0" smtClean="0">
                <a:hlinkClick r:id="rId5"/>
              </a:rPr>
              <a:t>st-takla.org/Gallery/Bible/Illustrations.html</a:t>
            </a:r>
            <a:r>
              <a:rPr lang="en-US" sz="1600" dirty="0" smtClean="0"/>
              <a:t> </a:t>
            </a:r>
            <a:r>
              <a:rPr lang="es-ES" sz="1600" dirty="0" smtClean="0">
                <a:latin typeface="+mj-lt"/>
              </a:rPr>
              <a:t>(imágenes bíblicas).</a:t>
            </a:r>
            <a:endParaRPr lang="en-US" sz="1600" dirty="0">
              <a:latin typeface="+mj-lt"/>
            </a:endParaRP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s-PR" sz="18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253390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conlosojosdelalma.files.wordpress.com/2011/10/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95300" y="306388"/>
            <a:ext cx="8153399" cy="571500"/>
          </a:xfrm>
          <a:solidFill>
            <a:schemeClr val="bg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algn="ctr"/>
            <a:r>
              <a:rPr lang="es-PR" dirty="0" smtClean="0">
                <a:solidFill>
                  <a:schemeClr val="tx1"/>
                </a:solidFill>
              </a:rPr>
              <a:t>Próximo Estudio Dominical</a:t>
            </a:r>
            <a:endParaRPr lang="es-PR" dirty="0">
              <a:solidFill>
                <a:schemeClr val="tx1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495300" y="1219200"/>
            <a:ext cx="8153399" cy="5212935"/>
          </a:xfrm>
          <a:solidFill>
            <a:srgbClr val="000000">
              <a:alpha val="50196"/>
            </a:srgbClr>
          </a:solidFill>
          <a:ln/>
        </p:spPr>
        <p:txBody>
          <a:bodyPr anchor="ctr">
            <a:noAutofit/>
          </a:bodyPr>
          <a:lstStyle/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lang="es-PR" sz="4400" dirty="0" smtClean="0"/>
              <a:t>Invierno </a:t>
            </a:r>
            <a:r>
              <a:rPr lang="es-PR" sz="4400" kern="1200" dirty="0" smtClean="0"/>
              <a:t>2015-16/Tema</a:t>
            </a:r>
            <a:r>
              <a:rPr lang="es-PR" sz="4400" dirty="0" smtClean="0"/>
              <a:t>: </a:t>
            </a:r>
            <a:r>
              <a:rPr lang="es-PR" sz="4400" cap="small" dirty="0" smtClean="0"/>
              <a:t>El Refugio en la tormenta: Salmos acerca del cuidado de Dios</a:t>
            </a:r>
            <a:endParaRPr lang="es-PR" sz="4400" kern="1200" cap="small" dirty="0"/>
          </a:p>
          <a:p>
            <a:pPr marL="0" indent="-234950" algn="ctr">
              <a:spcBef>
                <a:spcPts val="0"/>
              </a:spcBef>
              <a:buNone/>
            </a:pPr>
            <a:r>
              <a:rPr lang="es-PR" sz="4000" cap="small" dirty="0" smtClean="0"/>
              <a:t>Sesión 4: El refugio del estímulo </a:t>
            </a:r>
            <a:r>
              <a:rPr lang="en-US" sz="4000" cap="small" dirty="0" smtClean="0"/>
              <a:t>de Dios</a:t>
            </a:r>
            <a:endParaRPr lang="es-PR" sz="4000" cap="small" dirty="0" smtClean="0"/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kern="1200" dirty="0" smtClean="0"/>
              <a:t>3 </a:t>
            </a:r>
            <a:r>
              <a:rPr lang="es-PR" sz="4000" kern="1200" dirty="0"/>
              <a:t>de </a:t>
            </a:r>
            <a:r>
              <a:rPr lang="es-PR" sz="4000" dirty="0" smtClean="0"/>
              <a:t>enero </a:t>
            </a:r>
            <a:r>
              <a:rPr lang="es-PR" sz="4000" kern="1200" dirty="0"/>
              <a:t>de </a:t>
            </a:r>
            <a:r>
              <a:rPr lang="es-PR" sz="4000" kern="1200" dirty="0" smtClean="0"/>
              <a:t>2016</a:t>
            </a:r>
            <a:endParaRPr lang="es-PR" sz="2800" kern="1200" dirty="0"/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 smtClean="0"/>
              <a:t>Leer </a:t>
            </a:r>
            <a:r>
              <a:rPr lang="es-PR" dirty="0"/>
              <a:t>y meditar en</a:t>
            </a:r>
            <a:r>
              <a:rPr lang="es-PR" dirty="0" smtClean="0"/>
              <a:t>:</a:t>
            </a:r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 smtClean="0"/>
              <a:t>(Salmos</a:t>
            </a:r>
            <a:r>
              <a:rPr lang="en-US" dirty="0" smtClean="0"/>
              <a:t> 42:1-3, 6-8; 43:3-5</a:t>
            </a:r>
            <a:r>
              <a:rPr lang="es-PR" dirty="0" smtClean="0"/>
              <a:t>)</a:t>
            </a:r>
            <a:endParaRPr lang="es-PR" dirty="0"/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8253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18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lifewayblog.wpengine.netdna-cdn.com/eblifewayadultos/files/2012/05/005075090_2016-WIN_0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444"/>
          <a:stretch/>
        </p:blipFill>
        <p:spPr bwMode="auto">
          <a:xfrm>
            <a:off x="0" y="-1"/>
            <a:ext cx="5281449" cy="3810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0" t="93333" r="30788" b="5036"/>
          <a:stretch/>
        </p:blipFill>
        <p:spPr>
          <a:xfrm>
            <a:off x="0" y="3817808"/>
            <a:ext cx="9144001" cy="2721104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34" r="85572" b="58888"/>
          <a:stretch/>
        </p:blipFill>
        <p:spPr>
          <a:xfrm>
            <a:off x="5281448" y="-1"/>
            <a:ext cx="3869864" cy="381000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49" t="90000" b="3438"/>
          <a:stretch/>
        </p:blipFill>
        <p:spPr>
          <a:xfrm>
            <a:off x="3962400" y="5715001"/>
            <a:ext cx="5209567" cy="762000"/>
          </a:xfrm>
          <a:prstGeom prst="rect">
            <a:avLst/>
          </a:prstGeom>
        </p:spPr>
      </p:pic>
      <p:pic>
        <p:nvPicPr>
          <p:cNvPr id="16" name="Picture 2" descr="http://lifewayblog.wpengine.netdna-cdn.com/eblifewayadultos/files/2012/05/005075090_2016-WIN_0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29" t="56668" r="27367" b="24147"/>
          <a:stretch/>
        </p:blipFill>
        <p:spPr bwMode="auto">
          <a:xfrm>
            <a:off x="0" y="3810000"/>
            <a:ext cx="4811486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http://lifewayblog.wpengine.netdna-cdn.com/eblifewayadultos/files/2012/05/005075090_2016-WIN_0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48" t="75047" r="28226" b="7175"/>
          <a:stretch/>
        </p:blipFill>
        <p:spPr bwMode="auto">
          <a:xfrm>
            <a:off x="4648199" y="3950669"/>
            <a:ext cx="4523767" cy="1824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http://lifewayblog.wpengine.netdna-cdn.com/eblifewayadultos/files/2012/05/005075090_2016-WIN_0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97" t="95104" r="10547" b="2674"/>
          <a:stretch/>
        </p:blipFill>
        <p:spPr bwMode="auto">
          <a:xfrm>
            <a:off x="5562600" y="6324600"/>
            <a:ext cx="2765842" cy="27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http://lifewayblog.wpengine.netdna-cdn.com/eblifewayadultos/files/2012/05/005075090_2016-WIN_0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932"/>
          <a:stretch/>
        </p:blipFill>
        <p:spPr bwMode="auto">
          <a:xfrm>
            <a:off x="0" y="6538912"/>
            <a:ext cx="9171966" cy="347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54885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/>
              <a:t>El </a:t>
            </a:r>
            <a:r>
              <a:rPr lang="es-PR" dirty="0" smtClean="0"/>
              <a:t>asunto</a:t>
            </a:r>
            <a:endParaRPr lang="es-PR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5105400" cy="4643438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ES" sz="3600" dirty="0"/>
              <a:t>El perdón de Dios produce restauración y gozo.</a:t>
            </a:r>
            <a:endParaRPr lang="es-PR" sz="3600" dirty="0"/>
          </a:p>
        </p:txBody>
      </p:sp>
      <p:pic>
        <p:nvPicPr>
          <p:cNvPr id="6" name="Picture 5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638800" y="2212848"/>
            <a:ext cx="2615481" cy="392130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Contexto</a:t>
            </a:r>
            <a:endParaRPr lang="es-PR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2057400"/>
            <a:ext cx="4419600" cy="2286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/>
              <a:t>Aunque Dios llamó a David “varón conforme a mi corazón” (</a:t>
            </a:r>
            <a:r>
              <a:rPr lang="es-ES" sz="2800" dirty="0">
                <a:solidFill>
                  <a:schemeClr val="tx2"/>
                </a:solidFill>
              </a:rPr>
              <a:t>Hechos 13:22</a:t>
            </a:r>
            <a:r>
              <a:rPr lang="es-ES" sz="2800" dirty="0"/>
              <a:t>), David pecó en su amorío con </a:t>
            </a:r>
            <a:r>
              <a:rPr lang="es-ES" sz="2800" dirty="0" err="1"/>
              <a:t>Betsabé</a:t>
            </a:r>
            <a:r>
              <a:rPr lang="es-ES" sz="2800" dirty="0"/>
              <a:t>, y volvió a pecar al tratar de cubrir su acción ilícita. </a:t>
            </a:r>
            <a:endParaRPr lang="en-US" sz="2800" dirty="0"/>
          </a:p>
        </p:txBody>
      </p:sp>
      <p:pic>
        <p:nvPicPr>
          <p:cNvPr id="2" name="Picture 2" descr="http://1.bp.blogspot.com/-aKoP0WiqJ6o/Tyg_IDfFaGI/AAAAAAAABh0/OeVuUNDrzwM/s1600/david+repen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5434" y="2209800"/>
            <a:ext cx="3744983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416230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5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Contexto</a:t>
            </a:r>
            <a:endParaRPr lang="es-PR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2057400"/>
            <a:ext cx="4419600" cy="2286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 smtClean="0"/>
              <a:t>En </a:t>
            </a:r>
            <a:r>
              <a:rPr lang="es-ES" sz="2800" dirty="0"/>
              <a:t>el Salmo 51, David derrama su corazón arrepentido por su pecado y pide el perdón de Dios. </a:t>
            </a:r>
            <a:endParaRPr lang="es-ES" sz="2800" dirty="0" smtClean="0"/>
          </a:p>
          <a:p>
            <a:r>
              <a:rPr lang="es-ES" sz="2800" dirty="0" smtClean="0"/>
              <a:t>En </a:t>
            </a:r>
            <a:r>
              <a:rPr lang="es-ES" sz="2800" dirty="0"/>
              <a:t>el Salmo 32, David se regocija por el perdón que ha recibido.</a:t>
            </a:r>
            <a:endParaRPr lang="en-US" sz="2800" dirty="0"/>
          </a:p>
        </p:txBody>
      </p:sp>
      <p:pic>
        <p:nvPicPr>
          <p:cNvPr id="6" name="Picture 2" descr="http://1.bp.blogspot.com/-aKoP0WiqJ6o/Tyg_IDfFaGI/AAAAAAAABh0/OeVuUNDrzwM/s1600/david+repen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5434" y="2209800"/>
            <a:ext cx="3744983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171125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Salmo 32:1-7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2499432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136282"/>
            <a:ext cx="83820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“Bienaventurado aquel cuya transgresión ha sido perdonada, y cubierto su pecado. Bienaventurado el hombre a quien Jehová no culpa de iniquidad, Y en cuyo espíritu no hay engaño. Mientras callé, se envejecieron mis huesos En mi gemir todo el día. Porque de día y de noche se agravó sobre mí tu mano; Se volvió mi verdor en sequedades de verano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Salmo 32:1-7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3474477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8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136282"/>
            <a:ext cx="83820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“…Mi </a:t>
            </a:r>
            <a:r>
              <a:rPr lang="es-ES" dirty="0"/>
              <a:t>pecado te declaré, y no encubrí mi iniquidad. Dije: Confesaré mis transgresiones a Jehová; Y tú perdonaste la maldad de mi pecado. </a:t>
            </a:r>
            <a:r>
              <a:rPr lang="es-ES" dirty="0" smtClean="0"/>
              <a:t>Por </a:t>
            </a:r>
            <a:r>
              <a:rPr lang="es-ES" dirty="0"/>
              <a:t>esto orará a ti todo santo en el tiempo en que puedas ser hallado; Ciertamente en la inundación de muchas aguas no llegarán éstas a él. Tú eres mi refugio; me guardarás de la angustia; Con cánticos de liberación me rodearás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Salmo 32:1-7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03814031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Contexto</a:t>
            </a:r>
            <a:r>
              <a:rPr lang="en-US" dirty="0" smtClean="0"/>
              <a:t> (2 Samuel 11-12)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304800" y="2362200"/>
            <a:ext cx="3962400" cy="4114800"/>
          </a:xfrm>
        </p:spPr>
        <p:txBody>
          <a:bodyPr/>
          <a:lstStyle/>
          <a:p>
            <a:r>
              <a:rPr lang="es-PR" dirty="0" smtClean="0"/>
              <a:t>David deseó la mujer de su prójimo.</a:t>
            </a:r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2050" name="Picture 2" descr="http://distantshores.org/images/rg/10/10_2Sa_11_01_R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760" y="2576744"/>
            <a:ext cx="4129815" cy="2985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5236928"/>
      </p:ext>
    </p:extLst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104131</TotalTime>
  <Words>734</Words>
  <Application>Microsoft Office PowerPoint</Application>
  <PresentationFormat>On-screen Show (4:3)</PresentationFormat>
  <Paragraphs>80</Paragraphs>
  <Slides>18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Arial</vt:lpstr>
      <vt:lpstr>Calibri</vt:lpstr>
      <vt:lpstr>David</vt:lpstr>
      <vt:lpstr>Tahoma</vt:lpstr>
      <vt:lpstr>Wingdings</vt:lpstr>
      <vt:lpstr>Blends</vt:lpstr>
      <vt:lpstr>1_Office Theme</vt:lpstr>
      <vt:lpstr>PowerPoint Presentation</vt:lpstr>
      <vt:lpstr>PowerPoint Presentation</vt:lpstr>
      <vt:lpstr>El asunto</vt:lpstr>
      <vt:lpstr>Contexto</vt:lpstr>
      <vt:lpstr>Contexto</vt:lpstr>
      <vt:lpstr>Pasaje bíblico</vt:lpstr>
      <vt:lpstr>Salmo 32:1-7</vt:lpstr>
      <vt:lpstr>Salmo 32:1-7</vt:lpstr>
      <vt:lpstr>Contexto (2 Samuel 11-12)</vt:lpstr>
      <vt:lpstr>Contexto (2 Samuel 11-12)</vt:lpstr>
      <vt:lpstr>Contexto (2 Samuel 11-12)</vt:lpstr>
      <vt:lpstr>Contexto (2 Samuel 11-12)</vt:lpstr>
      <vt:lpstr>Salmo 32:1-7</vt:lpstr>
      <vt:lpstr>Aplicación para mi vida</vt:lpstr>
      <vt:lpstr>Aplicación para mi vida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el_refugio_del_perdon_de_dios_122715</dc:title>
  <dc:creator>JRIVERA</dc:creator>
  <cp:lastModifiedBy>Ortega, Tito (GSO Inks/Supplies SM)</cp:lastModifiedBy>
  <cp:revision>4921</cp:revision>
  <cp:lastPrinted>2015-10-04T11:14:08Z</cp:lastPrinted>
  <dcterms:created xsi:type="dcterms:W3CDTF">2007-01-24T21:53:34Z</dcterms:created>
  <dcterms:modified xsi:type="dcterms:W3CDTF">2015-12-31T18:53:22Z</dcterms:modified>
</cp:coreProperties>
</file>