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30"/>
  </p:notesMasterIdLst>
  <p:handoutMasterIdLst>
    <p:handoutMasterId r:id="rId31"/>
  </p:handoutMasterIdLst>
  <p:sldIdLst>
    <p:sldId id="794" r:id="rId4"/>
    <p:sldId id="1294" r:id="rId5"/>
    <p:sldId id="804" r:id="rId6"/>
    <p:sldId id="1532" r:id="rId7"/>
    <p:sldId id="1546" r:id="rId8"/>
    <p:sldId id="1533" r:id="rId9"/>
    <p:sldId id="1547" r:id="rId10"/>
    <p:sldId id="287" r:id="rId11"/>
    <p:sldId id="1360" r:id="rId12"/>
    <p:sldId id="1359" r:id="rId13"/>
    <p:sldId id="1518" r:id="rId14"/>
    <p:sldId id="1548" r:id="rId15"/>
    <p:sldId id="1319" r:id="rId16"/>
    <p:sldId id="1499" r:id="rId17"/>
    <p:sldId id="1523" r:id="rId18"/>
    <p:sldId id="1549" r:id="rId19"/>
    <p:sldId id="1550" r:id="rId20"/>
    <p:sldId id="1535" r:id="rId21"/>
    <p:sldId id="1536" r:id="rId22"/>
    <p:sldId id="1537" r:id="rId23"/>
    <p:sldId id="1551" r:id="rId24"/>
    <p:sldId id="1552" r:id="rId25"/>
    <p:sldId id="1553" r:id="rId26"/>
    <p:sldId id="561" r:id="rId27"/>
    <p:sldId id="1133" r:id="rId28"/>
    <p:sldId id="908" r:id="rId29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75" d="100"/>
          <a:sy n="75" d="100"/>
        </p:scale>
        <p:origin x="1008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19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26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163325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587165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6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737918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7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1193540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696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5460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61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746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8211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14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459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155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028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11528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4312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7757204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32538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57212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806842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647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441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137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st-takla.org/Gallery/Bible/Illustrations.html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521621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Verano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2015/Tema</a:t>
            </a:r>
            <a:r>
              <a:rPr lang="es-PR" sz="4400" dirty="0" smtClean="0">
                <a:latin typeface="+mj-lt"/>
              </a:rPr>
              <a:t>: </a:t>
            </a:r>
            <a:r>
              <a:rPr lang="es-PR" sz="4400" cap="small" dirty="0" smtClean="0">
                <a:latin typeface="+mj-lt"/>
              </a:rPr>
              <a:t>Más que una convicción: Exploremos el carácter de Dios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</a:t>
            </a:r>
            <a:r>
              <a:rPr lang="en-US" sz="4400" cap="small" dirty="0">
                <a:latin typeface="+mn-lt"/>
              </a:rPr>
              <a:t>1</a:t>
            </a:r>
            <a:r>
              <a:rPr lang="en-US" sz="4400" cap="small" dirty="0" smtClean="0">
                <a:latin typeface="+mn-lt"/>
              </a:rPr>
              <a:t>: </a:t>
            </a:r>
            <a:r>
              <a:rPr lang="es-PR" sz="4400" dirty="0" smtClean="0">
                <a:latin typeface="+mn-lt"/>
              </a:rPr>
              <a:t>Dios es Santo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7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junio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/>
              <a:t>(</a:t>
            </a:r>
            <a:r>
              <a:rPr lang="en-US" sz="2800" dirty="0" err="1" smtClean="0"/>
              <a:t>Salmo</a:t>
            </a:r>
            <a:r>
              <a:rPr lang="en-US" sz="2800" dirty="0" smtClean="0"/>
              <a:t> </a:t>
            </a:r>
            <a:r>
              <a:rPr lang="fr-FR" sz="2800" dirty="0" smtClean="0"/>
              <a:t>99:1-9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124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“Jehová reina; temblarán los pueblos. El está sentado sobre los querubines, se conmoverá la tierra. Jehová en Sion es grande, Y exaltado sobre todos los pueblos. Alaben tu nombre grande y temible; El es santo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 99:1-3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574088" cy="4114800"/>
          </a:xfrm>
        </p:spPr>
        <p:txBody>
          <a:bodyPr/>
          <a:lstStyle/>
          <a:p>
            <a:r>
              <a:rPr lang="es-ES" dirty="0"/>
              <a:t>La gracia del Santo.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 smtClean="0">
                <a:solidFill>
                  <a:schemeClr val="tx2"/>
                </a:solidFill>
              </a:rPr>
              <a:t>Sal. 99 </a:t>
            </a:r>
            <a:r>
              <a:rPr lang="es-ES" dirty="0" smtClean="0"/>
              <a:t>se divide en tres partes por medio del estribillo del “santo” (</a:t>
            </a:r>
            <a:r>
              <a:rPr lang="es-ES" dirty="0" smtClean="0">
                <a:solidFill>
                  <a:schemeClr val="tx2"/>
                </a:solidFill>
              </a:rPr>
              <a:t>3, 5, 9</a:t>
            </a:r>
            <a:r>
              <a:rPr lang="es-ES" dirty="0" smtClean="0"/>
              <a:t>). </a:t>
            </a:r>
          </a:p>
          <a:p>
            <a:r>
              <a:rPr lang="es-ES" dirty="0" smtClean="0"/>
              <a:t>Esta </a:t>
            </a:r>
            <a:r>
              <a:rPr lang="es-ES" dirty="0"/>
              <a:t>primera sección está llena de la grandeza del Rey Santo ante quien </a:t>
            </a:r>
            <a:r>
              <a:rPr lang="es-ES" i="1" dirty="0"/>
              <a:t>tiemblan los pueblos</a:t>
            </a:r>
            <a:r>
              <a:rPr lang="es-ES" dirty="0"/>
              <a:t> y </a:t>
            </a:r>
            <a:r>
              <a:rPr lang="es-ES" i="1" dirty="0"/>
              <a:t>la tierra se estremece.</a:t>
            </a:r>
            <a:r>
              <a:rPr lang="es-ES" dirty="0"/>
              <a:t> </a:t>
            </a:r>
            <a:r>
              <a:rPr lang="en-US" dirty="0" smtClean="0"/>
              <a:t>(Carson)</a:t>
            </a:r>
          </a:p>
          <a:p>
            <a:pPr lvl="1"/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 99:1-3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322515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Pero</a:t>
            </a:r>
            <a:r>
              <a:rPr lang="es-ES" dirty="0"/>
              <a:t>, </a:t>
            </a:r>
            <a:r>
              <a:rPr lang="es-ES" i="1" dirty="0"/>
              <a:t>grande y temible</a:t>
            </a:r>
            <a:r>
              <a:rPr lang="es-ES" dirty="0"/>
              <a:t> “digno de ser temido” como es, está </a:t>
            </a:r>
            <a:r>
              <a:rPr lang="es-ES" i="1" dirty="0"/>
              <a:t>en Sion,</a:t>
            </a:r>
            <a:r>
              <a:rPr lang="es-ES" dirty="0"/>
              <a:t> morando en medio de su pueblo, entronizado en el lugar de gracia, estando su trono </a:t>
            </a:r>
            <a:r>
              <a:rPr lang="es-ES" i="1" dirty="0"/>
              <a:t>entre los querubines</a:t>
            </a:r>
            <a:r>
              <a:rPr lang="es-ES" dirty="0"/>
              <a:t> sus pies descansan sobre el “trono de gracia”, donde habla a su pueblo (</a:t>
            </a:r>
            <a:r>
              <a:rPr lang="es-ES" dirty="0" err="1">
                <a:solidFill>
                  <a:schemeClr val="tx2"/>
                </a:solidFill>
              </a:rPr>
              <a:t>Exo</a:t>
            </a:r>
            <a:r>
              <a:rPr lang="es-ES" dirty="0">
                <a:solidFill>
                  <a:schemeClr val="tx2"/>
                </a:solidFill>
              </a:rPr>
              <a:t>. 29:42–46</a:t>
            </a:r>
            <a:r>
              <a:rPr lang="es-ES" dirty="0"/>
              <a:t>) y hace expiación por sus pecados (</a:t>
            </a:r>
            <a:r>
              <a:rPr lang="es-ES" dirty="0" err="1">
                <a:solidFill>
                  <a:schemeClr val="tx2"/>
                </a:solidFill>
              </a:rPr>
              <a:t>Exo</a:t>
            </a:r>
            <a:r>
              <a:rPr lang="es-ES" dirty="0">
                <a:solidFill>
                  <a:schemeClr val="tx2"/>
                </a:solidFill>
              </a:rPr>
              <a:t>. 25:17–22; Lev. 16:15 ss.</a:t>
            </a:r>
            <a:r>
              <a:rPr lang="es-ES" dirty="0"/>
              <a:t>) </a:t>
            </a:r>
            <a:r>
              <a:rPr lang="es-ES" dirty="0" smtClean="0"/>
              <a:t>Su </a:t>
            </a:r>
            <a:r>
              <a:rPr lang="es-ES" dirty="0"/>
              <a:t>grandeza es la del Dios de gracia</a:t>
            </a:r>
            <a:r>
              <a:rPr lang="es-ES" dirty="0" smtClean="0"/>
              <a:t>. </a:t>
            </a:r>
            <a:r>
              <a:rPr lang="en-US" dirty="0" smtClean="0"/>
              <a:t>(Carson)</a:t>
            </a:r>
          </a:p>
          <a:p>
            <a:pPr lvl="1"/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 99:1-3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665998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Salmo 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99:4-5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133600"/>
            <a:ext cx="85661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la gloria del rey ama el juicio; Tú confirmas la rectitud; Tú has hecho en Jacob juicio y justicia. Exaltad a Jehová nuestro Dios, Y postraos ante el estrado de sus pies; El es santo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 99:4-5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6950561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/>
              <a:t>La ley del Santo.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Rey ama su ley, la establece (en medio de su pueblo) y ha dado un ejemplo de ella en sus propios hechos. </a:t>
            </a:r>
            <a:endParaRPr lang="es-ES" dirty="0" smtClean="0"/>
          </a:p>
          <a:p>
            <a:r>
              <a:rPr lang="es-ES" dirty="0" smtClean="0"/>
              <a:t>En </a:t>
            </a:r>
            <a:r>
              <a:rPr lang="es-ES" dirty="0"/>
              <a:t>relación con su misma naturaleza, </a:t>
            </a:r>
            <a:r>
              <a:rPr lang="es-ES" dirty="0">
                <a:solidFill>
                  <a:schemeClr val="tx2"/>
                </a:solidFill>
              </a:rPr>
              <a:t>4a</a:t>
            </a:r>
            <a:r>
              <a:rPr lang="es-ES" dirty="0"/>
              <a:t> dice </a:t>
            </a:r>
            <a:r>
              <a:rPr lang="es-ES" dirty="0" err="1"/>
              <a:t>lit.</a:t>
            </a:r>
            <a:r>
              <a:rPr lang="es-ES" dirty="0"/>
              <a:t>: “La fuerza del rey ama la justicia”; el poder absoluto del rey divino se encuentra totalmente absorto en lo que es bueno</a:t>
            </a:r>
            <a:r>
              <a:rPr lang="es-ES" dirty="0" smtClean="0"/>
              <a:t>. (</a:t>
            </a:r>
            <a:r>
              <a:rPr lang="en-US" dirty="0" smtClean="0"/>
              <a:t>Carson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 99:4-5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5914254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Se </a:t>
            </a:r>
            <a:r>
              <a:rPr lang="es-ES" dirty="0"/>
              <a:t>nos llama despreciativamente</a:t>
            </a:r>
            <a:r>
              <a:rPr lang="es-ES" i="1" dirty="0"/>
              <a:t> Jacob, </a:t>
            </a:r>
            <a:r>
              <a:rPr lang="es-ES" dirty="0"/>
              <a:t>el que, aunque le fue dado un nuevo nombre y nueva naturaleza (Israel), seguía viviendo con frecuencia como el antiguo Jacob.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hecho de dar la ley no se acomodó a nuestra capacidad sino que colocó delante de nuestros pasos tambaleantes el espejo de la perfecta voluntad de Dios. </a:t>
            </a:r>
            <a:r>
              <a:rPr lang="es-ES" dirty="0" smtClean="0"/>
              <a:t>(</a:t>
            </a:r>
            <a:r>
              <a:rPr lang="en-US" dirty="0" smtClean="0"/>
              <a:t>Carson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 99:4-5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8582536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Pero </a:t>
            </a:r>
            <a:r>
              <a:rPr lang="es-ES" dirty="0"/>
              <a:t>los que de esta manera enfrentan la obligación de la ley divina también viven constantemente bajo la gracia, porque es “Jacob” quien es invitado no sencillamente a alabar sino a postrarse ante el estrado de sus pies, el trono de </a:t>
            </a:r>
            <a:r>
              <a:rPr lang="es-ES" dirty="0" smtClean="0"/>
              <a:t>gracia. (</a:t>
            </a:r>
            <a:r>
              <a:rPr lang="en-US" dirty="0" smtClean="0"/>
              <a:t>Carson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 99:4-5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3912689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Salmo 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99:6-9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865538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1905000"/>
            <a:ext cx="85661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“Moisés y Aarón entre sus sacerdotes, Y Samuel entre los que invocaron su nombre; Invocaban a Jehová, y él les respondía. En columna de nube hablaba con ellos; Guardaban sus testimonios, y el estatuto que les había dado. Jehová Dios nuestro, tú les respondías; Les fuiste un Dios perdonador, Y retribuidor de sus obras. Exaltad a Jehová nuestro Dios, Y postraos ante su santo monte, Porque Jehová nuestro Dios es santo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 99:6-9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453062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26" y="6392993"/>
            <a:ext cx="9136349" cy="4650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996"/>
          <a:stretch/>
        </p:blipFill>
        <p:spPr>
          <a:xfrm>
            <a:off x="0" y="3788229"/>
            <a:ext cx="9144000" cy="215537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-1" y="5904043"/>
            <a:ext cx="9144001" cy="49675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9" t="93333" r="8772" b="3812"/>
          <a:stretch/>
        </p:blipFill>
        <p:spPr>
          <a:xfrm>
            <a:off x="838200" y="5334000"/>
            <a:ext cx="8305800" cy="64624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22328" b="5036"/>
          <a:stretch/>
        </p:blipFill>
        <p:spPr>
          <a:xfrm>
            <a:off x="0" y="5440713"/>
            <a:ext cx="4251649" cy="30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09" r="15666"/>
          <a:stretch/>
        </p:blipFill>
        <p:spPr>
          <a:xfrm>
            <a:off x="3826" y="6400801"/>
            <a:ext cx="8454374" cy="4572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b="44444"/>
          <a:stretch/>
        </p:blipFill>
        <p:spPr>
          <a:xfrm>
            <a:off x="0" y="0"/>
            <a:ext cx="5105400" cy="3810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3" t="57081" r="43620" b="3335"/>
          <a:stretch/>
        </p:blipFill>
        <p:spPr>
          <a:xfrm>
            <a:off x="5101092" y="1356428"/>
            <a:ext cx="4071635" cy="467924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67" r="9104"/>
          <a:stretch/>
        </p:blipFill>
        <p:spPr>
          <a:xfrm>
            <a:off x="-1" y="6422101"/>
            <a:ext cx="9153879" cy="43589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96" t="93333"/>
          <a:stretch/>
        </p:blipFill>
        <p:spPr>
          <a:xfrm>
            <a:off x="8298650" y="6016887"/>
            <a:ext cx="859713" cy="817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18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/>
              <a:t>La comunión del Santo. </a:t>
            </a:r>
            <a:endParaRPr lang="es-ES" dirty="0" smtClean="0"/>
          </a:p>
          <a:p>
            <a:r>
              <a:rPr lang="es-ES" dirty="0" smtClean="0"/>
              <a:t>Moisés</a:t>
            </a:r>
            <a:r>
              <a:rPr lang="es-ES" dirty="0"/>
              <a:t>, Aarón y Samuel no son mencionados como privilegiados sino como típicos de entre aquellos a quienes servían. </a:t>
            </a:r>
            <a:endParaRPr lang="es-ES" dirty="0" smtClean="0"/>
          </a:p>
          <a:p>
            <a:r>
              <a:rPr lang="es-ES" dirty="0" smtClean="0"/>
              <a:t>Tipifican </a:t>
            </a:r>
            <a:r>
              <a:rPr lang="es-ES" dirty="0"/>
              <a:t>el andar personal con Dios: (i) Orando y recibiendo respuesta (</a:t>
            </a:r>
            <a:r>
              <a:rPr lang="es-ES" dirty="0">
                <a:solidFill>
                  <a:schemeClr val="tx2"/>
                </a:solidFill>
              </a:rPr>
              <a:t>6</a:t>
            </a:r>
            <a:r>
              <a:rPr lang="es-ES" dirty="0"/>
              <a:t>): la característica principal del pueblo de Dios es su relación con él por medio de la oración (</a:t>
            </a:r>
            <a:r>
              <a:rPr lang="es-ES" dirty="0" err="1">
                <a:solidFill>
                  <a:schemeClr val="tx2"/>
                </a:solidFill>
              </a:rPr>
              <a:t>Deut</a:t>
            </a:r>
            <a:r>
              <a:rPr lang="es-ES" dirty="0">
                <a:solidFill>
                  <a:schemeClr val="tx2"/>
                </a:solidFill>
              </a:rPr>
              <a:t>. 4:7; Sal. 65:2; 138:1–3</a:t>
            </a:r>
            <a:r>
              <a:rPr lang="es-ES" dirty="0"/>
              <a:t>). </a:t>
            </a:r>
            <a:r>
              <a:rPr lang="en-US" dirty="0" smtClean="0"/>
              <a:t>(Carson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 99:6-9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0589862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Los </a:t>
            </a:r>
            <a:r>
              <a:rPr lang="es-ES" dirty="0"/>
              <a:t>verbos implican: “La actitud invariable de ellos era la de llamar y la de él, la de responder constantemente.” </a:t>
            </a:r>
            <a:endParaRPr lang="es-ES" dirty="0" smtClean="0"/>
          </a:p>
          <a:p>
            <a:r>
              <a:rPr lang="es-ES" dirty="0" smtClean="0"/>
              <a:t>(</a:t>
            </a:r>
            <a:r>
              <a:rPr lang="es-ES" dirty="0"/>
              <a:t>ii) Escuchando y obedeciendo (</a:t>
            </a:r>
            <a:r>
              <a:rPr lang="es-ES" dirty="0">
                <a:solidFill>
                  <a:schemeClr val="tx2"/>
                </a:solidFill>
              </a:rPr>
              <a:t>7</a:t>
            </a:r>
            <a:r>
              <a:rPr lang="es-ES" dirty="0"/>
              <a:t>). </a:t>
            </a:r>
            <a:r>
              <a:rPr lang="es-ES" dirty="0" smtClean="0"/>
              <a:t>El </a:t>
            </a:r>
            <a:r>
              <a:rPr lang="es-ES" dirty="0"/>
              <a:t>pueblo del Señor vive de acuerdo con una verdad sobrenatural: la palabra de Dios. </a:t>
            </a:r>
            <a:r>
              <a:rPr lang="en-US" dirty="0" smtClean="0"/>
              <a:t>(Carson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 99:6-9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6863374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/>
              <a:t>iii) Perdonando y corrigiendo (</a:t>
            </a:r>
            <a:r>
              <a:rPr lang="es-ES" dirty="0">
                <a:solidFill>
                  <a:schemeClr val="tx2"/>
                </a:solidFill>
              </a:rPr>
              <a:t>8</a:t>
            </a:r>
            <a:r>
              <a:rPr lang="es-ES" dirty="0"/>
              <a:t>). Perdonador “cargando (con el pecado)” mira hacia el pasado a </a:t>
            </a:r>
            <a:r>
              <a:rPr lang="es-ES" dirty="0">
                <a:solidFill>
                  <a:schemeClr val="tx2"/>
                </a:solidFill>
              </a:rPr>
              <a:t>Lev. 16:22</a:t>
            </a:r>
            <a:r>
              <a:rPr lang="es-ES" dirty="0"/>
              <a:t> y hacia adelante a </a:t>
            </a:r>
            <a:r>
              <a:rPr lang="es-ES" dirty="0">
                <a:solidFill>
                  <a:schemeClr val="tx2"/>
                </a:solidFill>
              </a:rPr>
              <a:t>Isa. 53:12 </a:t>
            </a:r>
            <a:r>
              <a:rPr lang="es-ES" dirty="0"/>
              <a:t>y </a:t>
            </a:r>
            <a:r>
              <a:rPr lang="es-ES" dirty="0">
                <a:solidFill>
                  <a:schemeClr val="tx2"/>
                </a:solidFill>
              </a:rPr>
              <a:t>Juan 1:29</a:t>
            </a:r>
            <a:r>
              <a:rPr lang="es-ES" dirty="0"/>
              <a:t>. </a:t>
            </a:r>
            <a:endParaRPr lang="es-ES" dirty="0" smtClean="0"/>
          </a:p>
          <a:p>
            <a:r>
              <a:rPr lang="es-ES" dirty="0" smtClean="0"/>
              <a:t>Pero </a:t>
            </a:r>
            <a:r>
              <a:rPr lang="es-ES" dirty="0"/>
              <a:t>hay también castigo (exacto) de las faltas porque el perdón sin la corrección nos haría conformistas, y el castigo sin el perdón nos llevaría a la desesperación. </a:t>
            </a:r>
            <a:r>
              <a:rPr lang="en-US" dirty="0" smtClean="0"/>
              <a:t>(Carson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 99:6-9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7065467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Perdón </a:t>
            </a:r>
            <a:r>
              <a:rPr lang="es-ES" dirty="0"/>
              <a:t>sin disciplina nos convertiría en niños malcriados; disciplina sin perdón nos destrozaría el corazón. </a:t>
            </a:r>
            <a:endParaRPr lang="es-ES" dirty="0" smtClean="0"/>
          </a:p>
          <a:p>
            <a:r>
              <a:rPr lang="es-ES" dirty="0" smtClean="0"/>
              <a:t>Juntos </a:t>
            </a:r>
            <a:r>
              <a:rPr lang="es-ES" dirty="0"/>
              <a:t>garantizan que aunque podemos considerar al perdón como cosa cierta, nunca hemos de tratar al pecado como si no tuviera importancia</a:t>
            </a:r>
            <a:r>
              <a:rPr lang="es-ES" dirty="0" smtClean="0"/>
              <a:t>. </a:t>
            </a:r>
            <a:r>
              <a:rPr lang="en-US" dirty="0" smtClean="0"/>
              <a:t>(Carson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 99:6-9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7922357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463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Carro</a:t>
            </a:r>
            <a:r>
              <a:rPr lang="es-ES" sz="1600" dirty="0"/>
              <a:t>, Daniel et al. Comentario </a:t>
            </a:r>
            <a:r>
              <a:rPr lang="es-ES" sz="1600" dirty="0" err="1"/>
              <a:t>bı́blico</a:t>
            </a:r>
            <a:r>
              <a:rPr lang="es-ES" sz="1600" dirty="0"/>
              <a:t> mundo hispano: Salmos. 1. ed. El Paso, TX: Editorial Mundo Hispano, 1993.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Nuevo comentario </a:t>
            </a:r>
            <a:r>
              <a:rPr lang="es-ES" sz="1600" dirty="0" err="1"/>
              <a:t>Bı́blico</a:t>
            </a:r>
            <a:r>
              <a:rPr lang="es-ES" sz="1600" dirty="0"/>
              <a:t>: Siglo veintiuno.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  <a:endParaRPr lang="en-U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Primavera 2015,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1, Núm. 4.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10-20.</a:t>
            </a:r>
            <a:endParaRPr lang="es-PR" sz="1600" dirty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>
                <a:hlinkClick r:id="rId2"/>
              </a:rPr>
              <a:t>http</a:t>
            </a:r>
            <a:r>
              <a:rPr lang="es-PR" sz="1600" dirty="0">
                <a:hlinkClick r:id="rId2"/>
              </a:rPr>
              <a:t>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3"/>
              </a:rPr>
              <a:t>http://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" t="4099" r="2426" b="4099"/>
          <a:stretch/>
        </p:blipFill>
        <p:spPr>
          <a:xfrm>
            <a:off x="0" y="891073"/>
            <a:ext cx="9144000" cy="5585927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17849" y="304800"/>
            <a:ext cx="8153399" cy="5715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17849" y="1028700"/>
            <a:ext cx="8153400" cy="54483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/>
              <a:t>Verano </a:t>
            </a:r>
            <a:r>
              <a:rPr lang="es-PR" sz="4400" kern="1200" dirty="0" smtClean="0"/>
              <a:t>2015/Tema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Más que una convicción: exploremos el carácter de Dios</a:t>
            </a:r>
            <a:endParaRPr lang="es-PR" sz="4400" kern="1200" cap="small" dirty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/>
              <a:t>Sesión 2: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Dios es amor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14 </a:t>
            </a:r>
            <a:r>
              <a:rPr lang="es-PR" sz="4000" kern="1200" dirty="0"/>
              <a:t>de </a:t>
            </a:r>
            <a:r>
              <a:rPr lang="es-PR" sz="4000" dirty="0" smtClean="0"/>
              <a:t>junio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</a:t>
            </a:r>
            <a:r>
              <a:rPr lang="en-US" dirty="0" smtClean="0"/>
              <a:t>1 Juan 4:7-12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26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La santidad de Dios me llama a ser santo.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1200"/>
            <a:ext cx="4953000" cy="36576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/>
              <a:t>Cada sociedad tiene ciertos elementos religiosos, pero cada una hace a Dios a su propia imagen.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Ese </a:t>
            </a:r>
            <a:r>
              <a:rPr lang="es-ES" sz="2800" dirty="0"/>
              <a:t>dios no suele ser muy diferente de las personas que lo adoran, no tiene nada de singular</a:t>
            </a:r>
            <a:r>
              <a:rPr lang="es-ES" sz="2800" dirty="0" smtClean="0"/>
              <a:t>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0017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1200"/>
            <a:ext cx="4953000" cy="36576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Necesitamos </a:t>
            </a:r>
            <a:r>
              <a:rPr lang="es-ES" sz="2800" dirty="0"/>
              <a:t>con desesperación un Dios que esté más allá de nosotros, un Dios que supere nuestra capacidad de explicarlo o comprenderlo por completo. Ese Dios se ha revelado a Sí mismo. 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599" y="5410200"/>
            <a:ext cx="8564525" cy="1066801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kern="0" dirty="0" smtClean="0"/>
              <a:t>Es santo, completamente diferente a Su creación, sin embargo, nos llama a conocerlo y andar con Él.</a:t>
            </a:r>
          </a:p>
        </p:txBody>
      </p:sp>
    </p:spTree>
    <p:extLst>
      <p:ext uri="{BB962C8B-B14F-4D97-AF65-F5344CB8AC3E}">
        <p14:creationId xmlns:p14="http://schemas.microsoft.com/office/powerpoint/2010/main" val="35055609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1200"/>
            <a:ext cx="4953000" cy="35814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s-ES" sz="2800" dirty="0"/>
              <a:t>La santidad y la soberanía de Dios es el tema del Salmo 99.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s-ES" sz="2800" dirty="0" smtClean="0"/>
              <a:t>Este </a:t>
            </a:r>
            <a:r>
              <a:rPr lang="es-ES" sz="2800" dirty="0"/>
              <a:t>salmo puede dividirse en tres partes, y cada una concluye con una exclamación acerca de la santidad de Dios. 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1600" y="2279781"/>
            <a:ext cx="3581400" cy="2978020"/>
          </a:xfrm>
          <a:prstGeom prst="rect">
            <a:avLst/>
          </a:prstGeom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5486400"/>
            <a:ext cx="8382000" cy="13716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kern="0" dirty="0" smtClean="0"/>
              <a:t>El Salmo 99 no solo declara la santidad de Dios, también describe Su santidad a la luz de Su justo y recto carácter. </a:t>
            </a:r>
          </a:p>
        </p:txBody>
      </p:sp>
    </p:spTree>
    <p:extLst>
      <p:ext uri="{BB962C8B-B14F-4D97-AF65-F5344CB8AC3E}">
        <p14:creationId xmlns:p14="http://schemas.microsoft.com/office/powerpoint/2010/main" val="20819307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1200"/>
            <a:ext cx="4953000" cy="35814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s-ES" sz="2800" dirty="0" smtClean="0"/>
              <a:t>El </a:t>
            </a:r>
            <a:r>
              <a:rPr lang="es-ES" sz="2800" dirty="0"/>
              <a:t>salmo nos enseña cómo Dios muestra Su santidad.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s-ES" sz="2800" dirty="0" smtClean="0"/>
              <a:t>Es </a:t>
            </a:r>
            <a:r>
              <a:rPr lang="es-ES" sz="2800" dirty="0"/>
              <a:t>uno de los salmos de coronación (Salmos 93 – 100) y, como tal, afirma el gobierno de Dios sobre la tierra.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1600" y="2279781"/>
            <a:ext cx="3581400" cy="297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3588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Salmo 99:1-9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Salmo 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99:1-3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101441</TotalTime>
  <Words>1215</Words>
  <Application>Microsoft Office PowerPoint</Application>
  <PresentationFormat>On-screen Show (4:3)</PresentationFormat>
  <Paragraphs>108</Paragraphs>
  <Slides>26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Arial</vt:lpstr>
      <vt:lpstr>Calibri</vt:lpstr>
      <vt:lpstr>Century Gothic</vt:lpstr>
      <vt:lpstr>David</vt:lpstr>
      <vt:lpstr>Tahoma</vt:lpstr>
      <vt:lpstr>Wingdings</vt:lpstr>
      <vt:lpstr>Wingdings 3</vt:lpstr>
      <vt:lpstr>Blends</vt:lpstr>
      <vt:lpstr>1_Office Theme</vt:lpstr>
      <vt:lpstr>Ion</vt:lpstr>
      <vt:lpstr>PowerPoint Presentation</vt:lpstr>
      <vt:lpstr>PowerPoint Presentation</vt:lpstr>
      <vt:lpstr>El asunto</vt:lpstr>
      <vt:lpstr>Aplicación para mi vida</vt:lpstr>
      <vt:lpstr>Aplicación para mi vida</vt:lpstr>
      <vt:lpstr>Contexto</vt:lpstr>
      <vt:lpstr>Contexto</vt:lpstr>
      <vt:lpstr>Pasaje bíblico</vt:lpstr>
      <vt:lpstr>Pasaje bíblico</vt:lpstr>
      <vt:lpstr>Salmo 99:1-3</vt:lpstr>
      <vt:lpstr>Salmo 99:1-3</vt:lpstr>
      <vt:lpstr>Salmo 99:1-3</vt:lpstr>
      <vt:lpstr>Pasaje bíblico</vt:lpstr>
      <vt:lpstr>Salmo 99:4-5</vt:lpstr>
      <vt:lpstr>Salmo 99:4-5</vt:lpstr>
      <vt:lpstr>Salmo 99:4-5</vt:lpstr>
      <vt:lpstr>Salmo 99:4-5</vt:lpstr>
      <vt:lpstr>Pasaje bíblico</vt:lpstr>
      <vt:lpstr>Salmo 99:6-9</vt:lpstr>
      <vt:lpstr>Salmo 99:6-9</vt:lpstr>
      <vt:lpstr>Salmo 99:6-9</vt:lpstr>
      <vt:lpstr>Salmo 99:6-9</vt:lpstr>
      <vt:lpstr>Salmo 99:6-9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dios_es_santo_060715</dc:title>
  <dc:creator>JRIVERA</dc:creator>
  <cp:lastModifiedBy>Tito</cp:lastModifiedBy>
  <cp:revision>4588</cp:revision>
  <cp:lastPrinted>2015-03-29T10:43:55Z</cp:lastPrinted>
  <dcterms:created xsi:type="dcterms:W3CDTF">2007-01-24T21:53:34Z</dcterms:created>
  <dcterms:modified xsi:type="dcterms:W3CDTF">2015-06-07T23:35:03Z</dcterms:modified>
</cp:coreProperties>
</file>