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  <p:sldMasterId id="2147483712" r:id="rId3"/>
  </p:sldMasterIdLst>
  <p:notesMasterIdLst>
    <p:notesMasterId r:id="rId28"/>
  </p:notesMasterIdLst>
  <p:handoutMasterIdLst>
    <p:handoutMasterId r:id="rId29"/>
  </p:handoutMasterIdLst>
  <p:sldIdLst>
    <p:sldId id="794" r:id="rId4"/>
    <p:sldId id="1294" r:id="rId5"/>
    <p:sldId id="804" r:id="rId6"/>
    <p:sldId id="1532" r:id="rId7"/>
    <p:sldId id="1586" r:id="rId8"/>
    <p:sldId id="1559" r:id="rId9"/>
    <p:sldId id="1587" r:id="rId10"/>
    <p:sldId id="1360" r:id="rId11"/>
    <p:sldId id="287" r:id="rId12"/>
    <p:sldId id="1359" r:id="rId13"/>
    <p:sldId id="1588" r:id="rId14"/>
    <p:sldId id="1518" r:id="rId15"/>
    <p:sldId id="1319" r:id="rId16"/>
    <p:sldId id="1499" r:id="rId17"/>
    <p:sldId id="1523" r:id="rId18"/>
    <p:sldId id="1535" r:id="rId19"/>
    <p:sldId id="1536" r:id="rId20"/>
    <p:sldId id="1571" r:id="rId21"/>
    <p:sldId id="1589" r:id="rId22"/>
    <p:sldId id="1590" r:id="rId23"/>
    <p:sldId id="1591" r:id="rId24"/>
    <p:sldId id="561" r:id="rId25"/>
    <p:sldId id="1133" r:id="rId26"/>
    <p:sldId id="908" r:id="rId27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D1"/>
    <a:srgbClr val="0000CC"/>
    <a:srgbClr val="0000FF"/>
    <a:srgbClr val="A6925A"/>
    <a:srgbClr val="285633"/>
    <a:srgbClr val="CC9900"/>
    <a:srgbClr val="CB7935"/>
    <a:srgbClr val="303030"/>
    <a:srgbClr val="663300"/>
    <a:srgbClr val="993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6709" autoAdjust="0"/>
  </p:normalViewPr>
  <p:slideViewPr>
    <p:cSldViewPr>
      <p:cViewPr varScale="1">
        <p:scale>
          <a:sx n="113" d="100"/>
          <a:sy n="113" d="100"/>
        </p:scale>
        <p:origin x="139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7/27/2015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4193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24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163325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5797963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6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881629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7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994690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9798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60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696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5460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5610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4746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8211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214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6459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8155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4028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911528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431217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77757204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632538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157212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806842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2647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441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2137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distantshores.org/resources/illustrations/sweet-publishing" TargetMode="External"/><Relationship Id="rId2" Type="http://schemas.openxmlformats.org/officeDocument/2006/relationships/hyperlink" Target="http://blog.lifeway.com/eblifewayadult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hyperlink" Target="http://st-takla.org/Gallery/Bible/Illustrations.html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7776"/>
            <a:ext cx="9154368" cy="6865776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es-PR" sz="4400" dirty="0" smtClean="0">
                <a:latin typeface="+mj-lt"/>
                <a:ea typeface="+mj-ea"/>
                <a:cs typeface="+mj-cs"/>
              </a:rPr>
              <a:t>Verano 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2015/Tema</a:t>
            </a:r>
            <a:r>
              <a:rPr lang="es-PR" sz="4400" dirty="0" smtClean="0">
                <a:latin typeface="+mj-lt"/>
              </a:rPr>
              <a:t>: </a:t>
            </a:r>
            <a:r>
              <a:rPr lang="es-PR" sz="4400" cap="small" dirty="0" smtClean="0">
                <a:latin typeface="+mj-lt"/>
              </a:rPr>
              <a:t>Más que una convicción: Exploremos el carácter de Dios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n-lt"/>
              </a:rPr>
              <a:t>Sesión</a:t>
            </a:r>
            <a:r>
              <a:rPr lang="en-US" sz="4400" cap="small" dirty="0" smtClean="0">
                <a:latin typeface="+mn-lt"/>
              </a:rPr>
              <a:t> 5: </a:t>
            </a:r>
            <a:r>
              <a:rPr lang="es-PR" sz="4400" dirty="0" smtClean="0">
                <a:latin typeface="+mn-lt"/>
              </a:rPr>
              <a:t>Dios es Sabio</a:t>
            </a:r>
            <a:endParaRPr lang="es-PR" sz="4400" cap="small" dirty="0" smtClean="0">
              <a:latin typeface="+mn-lt"/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n-lt"/>
                <a:cs typeface="+mn-cs"/>
              </a:rPr>
              <a:t>5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julio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2015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/>
              <a:t>(</a:t>
            </a:r>
            <a:r>
              <a:rPr lang="en-US" sz="2800" dirty="0" err="1" smtClean="0"/>
              <a:t>Proverbios</a:t>
            </a:r>
            <a:r>
              <a:rPr lang="en-US" sz="2800" dirty="0" smtClean="0"/>
              <a:t> </a:t>
            </a:r>
            <a:r>
              <a:rPr lang="fr-FR" sz="2800" dirty="0" smtClean="0"/>
              <a:t>2:1-6; 3:5-7</a:t>
            </a:r>
            <a:r>
              <a:rPr lang="es-PR" sz="2800" dirty="0" smtClean="0"/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364882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“Hijo mío, si recibieres mis palabras, Y mis mandamientos guardares dentro de ti, Haciendo estar atento tu oído a la sabiduría; Si inclinares tu corazón a la prudencia, Si clamares a la inteligencia, Y a la prudencia dieres tu </a:t>
            </a:r>
            <a:r>
              <a:rPr lang="es-ES" dirty="0" smtClean="0"/>
              <a:t>voz...”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Proverbios 2:1-6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8128758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364882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Si </a:t>
            </a:r>
            <a:r>
              <a:rPr lang="es-ES" dirty="0"/>
              <a:t>como a la plata la buscares, Y la escudriñares como a tesoros, Entonces entenderás el temor de Jehová, Y hallarás el conocimiento de Dios. Porque Jehová da la sabiduría, Y de su boca viene el conocimiento y la inteligencia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Proverbios 2:1-6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6314402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574088" cy="4114800"/>
          </a:xfrm>
        </p:spPr>
        <p:txBody>
          <a:bodyPr/>
          <a:lstStyle/>
          <a:p>
            <a:r>
              <a:rPr lang="es-ES" dirty="0"/>
              <a:t>¿Cómo obtener la sabiduría? (</a:t>
            </a:r>
            <a:r>
              <a:rPr lang="es-ES" dirty="0">
                <a:solidFill>
                  <a:schemeClr val="tx2"/>
                </a:solidFill>
              </a:rPr>
              <a:t>2:1–4</a:t>
            </a:r>
            <a:r>
              <a:rPr lang="es-ES" dirty="0"/>
              <a:t>). La sabiduría procede de Dios (</a:t>
            </a:r>
            <a:r>
              <a:rPr lang="es-ES" dirty="0">
                <a:solidFill>
                  <a:schemeClr val="tx2"/>
                </a:solidFill>
              </a:rPr>
              <a:t>6</a:t>
            </a:r>
            <a:r>
              <a:rPr lang="es-ES" dirty="0"/>
              <a:t>), pero uno se dispone a ella estando abierto a las enseñanzas del sabio (</a:t>
            </a:r>
            <a:r>
              <a:rPr lang="es-ES" dirty="0">
                <a:solidFill>
                  <a:schemeClr val="tx2"/>
                </a:solidFill>
              </a:rPr>
              <a:t>1–2</a:t>
            </a:r>
            <a:r>
              <a:rPr lang="es-ES" dirty="0"/>
              <a:t>) y buscándola diligentemente como si fuera plata (</a:t>
            </a:r>
            <a:r>
              <a:rPr lang="es-ES" dirty="0">
                <a:solidFill>
                  <a:schemeClr val="tx2"/>
                </a:solidFill>
              </a:rPr>
              <a:t>3–4</a:t>
            </a:r>
            <a:r>
              <a:rPr lang="es-ES" dirty="0"/>
              <a:t>).</a:t>
            </a:r>
          </a:p>
          <a:p>
            <a:r>
              <a:rPr lang="es-ES" dirty="0"/>
              <a:t>¿Cuáles son las bendiciones de obtenerla? (</a:t>
            </a:r>
            <a:r>
              <a:rPr lang="es-ES" dirty="0">
                <a:solidFill>
                  <a:schemeClr val="tx2"/>
                </a:solidFill>
              </a:rPr>
              <a:t>2:5–22</a:t>
            </a:r>
            <a:r>
              <a:rPr lang="es-ES" dirty="0"/>
              <a:t>). La búsqueda de sabiduría lleva al conocimiento de Dios (</a:t>
            </a:r>
            <a:r>
              <a:rPr lang="es-ES" dirty="0">
                <a:solidFill>
                  <a:schemeClr val="tx2"/>
                </a:solidFill>
              </a:rPr>
              <a:t>5</a:t>
            </a:r>
            <a:r>
              <a:rPr lang="es-ES" dirty="0"/>
              <a:t>), </a:t>
            </a:r>
            <a:r>
              <a:rPr lang="es-ES" dirty="0" smtClean="0"/>
              <a:t>[y] a </a:t>
            </a:r>
            <a:r>
              <a:rPr lang="es-ES" dirty="0"/>
              <a:t>la sabiduría misma (</a:t>
            </a:r>
            <a:r>
              <a:rPr lang="es-ES" dirty="0" smtClean="0">
                <a:solidFill>
                  <a:schemeClr val="tx2"/>
                </a:solidFill>
              </a:rPr>
              <a:t>6</a:t>
            </a:r>
            <a:r>
              <a:rPr lang="es-ES" dirty="0" smtClean="0"/>
              <a:t>). (</a:t>
            </a:r>
            <a:r>
              <a:rPr lang="es-ES" dirty="0" err="1" smtClean="0"/>
              <a:t>Hoff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Proverbios 2:1-6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2322515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Proverbios </a:t>
            </a: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3:5-6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714682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0999" y="2288682"/>
            <a:ext cx="856615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“Fíate de Jehová de todo tu corazón, Y no te apoyes en tu propia prudencia. Reconócelo en todos tus caminos, Y él enderezará tus veredas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Proverbios 3:5-6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6950561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i="1" dirty="0" smtClean="0"/>
              <a:t>Confía </a:t>
            </a:r>
            <a:r>
              <a:rPr lang="es-ES" i="1" dirty="0"/>
              <a:t>en Jehová con todo tu corazón </a:t>
            </a:r>
            <a:r>
              <a:rPr lang="es-ES" dirty="0"/>
              <a:t>como el rey piadoso Ezequías (</a:t>
            </a:r>
            <a:r>
              <a:rPr lang="es-ES" dirty="0" err="1">
                <a:solidFill>
                  <a:schemeClr val="tx2"/>
                </a:solidFill>
              </a:rPr>
              <a:t>Is</a:t>
            </a:r>
            <a:r>
              <a:rPr lang="es-ES" dirty="0">
                <a:solidFill>
                  <a:schemeClr val="tx2"/>
                </a:solidFill>
              </a:rPr>
              <a:t> 38:3</a:t>
            </a:r>
            <a:r>
              <a:rPr lang="es-ES" dirty="0"/>
              <a:t>).</a:t>
            </a:r>
          </a:p>
          <a:p>
            <a:r>
              <a:rPr lang="es-ES" i="1" dirty="0" smtClean="0"/>
              <a:t>Reconócelo </a:t>
            </a:r>
            <a:r>
              <a:rPr lang="es-ES" i="1" dirty="0"/>
              <a:t>en todos tus caminos </a:t>
            </a:r>
            <a:r>
              <a:rPr lang="es-ES" dirty="0"/>
              <a:t>es más que darse cuenta de su presencia. La persona que le reconoce es “aquel cuyo pensamiento en ti persevera” (</a:t>
            </a:r>
            <a:r>
              <a:rPr lang="es-ES" dirty="0" err="1">
                <a:solidFill>
                  <a:schemeClr val="tx2"/>
                </a:solidFill>
              </a:rPr>
              <a:t>Is</a:t>
            </a:r>
            <a:r>
              <a:rPr lang="es-ES" dirty="0">
                <a:solidFill>
                  <a:schemeClr val="tx2"/>
                </a:solidFill>
              </a:rPr>
              <a:t> 26:3</a:t>
            </a:r>
            <a:r>
              <a:rPr lang="es-ES" dirty="0"/>
              <a:t>), aquel que disfruta de comunión con él. El hará derechas tus veredas. Dios quitará los </a:t>
            </a:r>
            <a:r>
              <a:rPr lang="es-ES" dirty="0" smtClean="0"/>
              <a:t>obstáculos </a:t>
            </a:r>
            <a:r>
              <a:rPr lang="es-ES" dirty="0"/>
              <a:t>y guiará tus </a:t>
            </a:r>
            <a:r>
              <a:rPr lang="es-ES" dirty="0" smtClean="0"/>
              <a:t>pasos. (</a:t>
            </a:r>
            <a:r>
              <a:rPr lang="es-ES" dirty="0" err="1" smtClean="0"/>
              <a:t>Hoff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Proverbios 3:5-6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5914254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Proverbios </a:t>
            </a: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3:7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6865538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0999" y="2286000"/>
            <a:ext cx="856615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“No seas sabio en tu propia opinión; Teme a Jehová, y apártate del mal</a:t>
            </a:r>
            <a:r>
              <a:rPr lang="es-ES" dirty="0" smtClean="0"/>
              <a:t>;”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Proverbios 3:7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3453062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Advierte </a:t>
            </a:r>
            <a:r>
              <a:rPr lang="es-ES" dirty="0"/>
              <a:t>contra demasiada confianza ante sus propios ojos, la traducción literal de tu propia </a:t>
            </a:r>
            <a:r>
              <a:rPr lang="es-ES" dirty="0" smtClean="0"/>
              <a:t>opinión. </a:t>
            </a:r>
          </a:p>
          <a:p>
            <a:r>
              <a:rPr lang="es-ES" dirty="0" smtClean="0"/>
              <a:t>No </a:t>
            </a:r>
            <a:r>
              <a:rPr lang="es-ES" dirty="0"/>
              <a:t>hay que sobrestimar la razón humana; también se encuentra influida por el pecado y con la necesidad de renovarse e imitar a Cristo en nuestra manera de pensar (</a:t>
            </a:r>
            <a:r>
              <a:rPr lang="es-ES" dirty="0" err="1">
                <a:solidFill>
                  <a:schemeClr val="tx2"/>
                </a:solidFill>
              </a:rPr>
              <a:t>Rom</a:t>
            </a:r>
            <a:r>
              <a:rPr lang="es-ES" dirty="0">
                <a:solidFill>
                  <a:schemeClr val="tx2"/>
                </a:solidFill>
              </a:rPr>
              <a:t>. 12:2; Fil. 2:5 ss.</a:t>
            </a:r>
            <a:r>
              <a:rPr lang="es-ES" dirty="0"/>
              <a:t>). </a:t>
            </a:r>
            <a:r>
              <a:rPr lang="es-ES" dirty="0" smtClean="0"/>
              <a:t>(Carro)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Proverbios 3:7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3320924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El </a:t>
            </a:r>
            <a:r>
              <a:rPr lang="es-ES" dirty="0"/>
              <a:t>hombre se clasifica por la ciencia como homo sapiens (sapiens: sabiduría racional). Pero hay que añadir el pecado como una influencia que penetra todo el ser humano. </a:t>
            </a:r>
            <a:endParaRPr lang="es-ES" dirty="0" smtClean="0"/>
          </a:p>
          <a:p>
            <a:r>
              <a:rPr lang="es-ES" dirty="0" smtClean="0"/>
              <a:t>De </a:t>
            </a:r>
            <a:r>
              <a:rPr lang="es-ES" dirty="0"/>
              <a:t>este modo, hay personas que utilizan sus mentes para construir un mundo mejor, y hay otras personas que utilizan sus mentes para planificar algún mal (</a:t>
            </a:r>
            <a:r>
              <a:rPr lang="es-ES" dirty="0">
                <a:solidFill>
                  <a:schemeClr val="tx2"/>
                </a:solidFill>
              </a:rPr>
              <a:t>ver 11 ss.; 2:14</a:t>
            </a:r>
            <a:r>
              <a:rPr lang="es-ES" dirty="0" smtClean="0"/>
              <a:t>). (Carro)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Proverbios 3:7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2694714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826" y="6392993"/>
            <a:ext cx="9136349" cy="4650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b="2996"/>
          <a:stretch/>
        </p:blipFill>
        <p:spPr>
          <a:xfrm>
            <a:off x="0" y="3788229"/>
            <a:ext cx="9144000" cy="215537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r="30788" b="5036"/>
          <a:stretch/>
        </p:blipFill>
        <p:spPr>
          <a:xfrm>
            <a:off x="-1" y="5904043"/>
            <a:ext cx="9144001" cy="49675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9" t="93333" r="8772" b="3812"/>
          <a:stretch/>
        </p:blipFill>
        <p:spPr>
          <a:xfrm>
            <a:off x="838200" y="5334000"/>
            <a:ext cx="8305800" cy="64624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r="22328" b="5036"/>
          <a:stretch/>
        </p:blipFill>
        <p:spPr>
          <a:xfrm>
            <a:off x="0" y="5440713"/>
            <a:ext cx="4251649" cy="304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609" r="15666"/>
          <a:stretch/>
        </p:blipFill>
        <p:spPr>
          <a:xfrm>
            <a:off x="3826" y="6400801"/>
            <a:ext cx="8454374" cy="4572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" b="44444"/>
          <a:stretch/>
        </p:blipFill>
        <p:spPr>
          <a:xfrm>
            <a:off x="0" y="0"/>
            <a:ext cx="5105400" cy="3810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3" t="57081" r="43620" b="3335"/>
          <a:stretch/>
        </p:blipFill>
        <p:spPr>
          <a:xfrm>
            <a:off x="5101092" y="1356428"/>
            <a:ext cx="4071635" cy="467924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667" r="9104"/>
          <a:stretch/>
        </p:blipFill>
        <p:spPr>
          <a:xfrm>
            <a:off x="-1" y="6422101"/>
            <a:ext cx="9153879" cy="43589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96" t="93333"/>
          <a:stretch/>
        </p:blipFill>
        <p:spPr>
          <a:xfrm>
            <a:off x="8298650" y="6016887"/>
            <a:ext cx="859713" cy="817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3181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Así </a:t>
            </a:r>
            <a:r>
              <a:rPr lang="es-ES" dirty="0"/>
              <a:t>pues, hay que concluir que la sabiduría del hombre tiene sus limitaciones (</a:t>
            </a:r>
            <a:r>
              <a:rPr lang="es-ES" dirty="0">
                <a:solidFill>
                  <a:schemeClr val="tx2"/>
                </a:solidFill>
              </a:rPr>
              <a:t>26:12; Isa. 5:21; 19:12; 44:25; </a:t>
            </a:r>
            <a:r>
              <a:rPr lang="es-ES" dirty="0" err="1">
                <a:solidFill>
                  <a:schemeClr val="tx2"/>
                </a:solidFill>
              </a:rPr>
              <a:t>Jer</a:t>
            </a:r>
            <a:r>
              <a:rPr lang="es-ES" dirty="0">
                <a:solidFill>
                  <a:schemeClr val="tx2"/>
                </a:solidFill>
              </a:rPr>
              <a:t>. 8:9; </a:t>
            </a:r>
            <a:r>
              <a:rPr lang="es-ES" dirty="0" err="1">
                <a:solidFill>
                  <a:schemeClr val="tx2"/>
                </a:solidFill>
              </a:rPr>
              <a:t>Rom</a:t>
            </a:r>
            <a:r>
              <a:rPr lang="es-ES" dirty="0">
                <a:solidFill>
                  <a:schemeClr val="tx2"/>
                </a:solidFill>
              </a:rPr>
              <a:t>. 11:25; 1 </a:t>
            </a:r>
            <a:r>
              <a:rPr lang="es-ES" dirty="0" err="1">
                <a:solidFill>
                  <a:schemeClr val="tx2"/>
                </a:solidFill>
              </a:rPr>
              <a:t>Cor</a:t>
            </a:r>
            <a:r>
              <a:rPr lang="es-ES" dirty="0">
                <a:solidFill>
                  <a:schemeClr val="tx2"/>
                </a:solidFill>
              </a:rPr>
              <a:t>. 1:19, 20, 27; 3:18</a:t>
            </a:r>
            <a:r>
              <a:rPr lang="es-ES" dirty="0"/>
              <a:t>). </a:t>
            </a:r>
            <a:endParaRPr lang="es-ES" dirty="0" smtClean="0"/>
          </a:p>
          <a:p>
            <a:r>
              <a:rPr lang="es-ES" dirty="0" smtClean="0"/>
              <a:t>De </a:t>
            </a:r>
            <a:r>
              <a:rPr lang="es-ES" dirty="0"/>
              <a:t>hecho, Pablo cita el </a:t>
            </a:r>
            <a:r>
              <a:rPr lang="es-ES" dirty="0">
                <a:solidFill>
                  <a:schemeClr val="tx2"/>
                </a:solidFill>
              </a:rPr>
              <a:t>v. 7</a:t>
            </a:r>
            <a:r>
              <a:rPr lang="es-ES" dirty="0"/>
              <a:t> en </a:t>
            </a:r>
            <a:r>
              <a:rPr lang="es-ES" dirty="0" err="1">
                <a:solidFill>
                  <a:schemeClr val="tx2"/>
                </a:solidFill>
              </a:rPr>
              <a:t>Rom</a:t>
            </a:r>
            <a:r>
              <a:rPr lang="es-ES" dirty="0">
                <a:solidFill>
                  <a:schemeClr val="tx2"/>
                </a:solidFill>
              </a:rPr>
              <a:t>. 11:25 </a:t>
            </a:r>
            <a:r>
              <a:rPr lang="es-ES" dirty="0"/>
              <a:t>y </a:t>
            </a:r>
            <a:r>
              <a:rPr lang="es-ES" dirty="0">
                <a:solidFill>
                  <a:schemeClr val="tx2"/>
                </a:solidFill>
              </a:rPr>
              <a:t>12:16 </a:t>
            </a:r>
            <a:r>
              <a:rPr lang="es-ES" dirty="0"/>
              <a:t>al hacer un llamado a los creyentes romanos a una actitud humilde</a:t>
            </a:r>
            <a:r>
              <a:rPr lang="es-ES" dirty="0" smtClean="0"/>
              <a:t>. (Carro)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Proverbios 3:7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209620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/>
              <a:t>La frase </a:t>
            </a:r>
            <a:r>
              <a:rPr lang="es-ES" i="1" dirty="0"/>
              <a:t>apártate del mal </a:t>
            </a:r>
            <a:r>
              <a:rPr lang="es-ES" dirty="0"/>
              <a:t>puede traducirse "y te apartará de mal". </a:t>
            </a:r>
            <a:endParaRPr lang="es-ES" dirty="0" smtClean="0"/>
          </a:p>
          <a:p>
            <a:r>
              <a:rPr lang="es-ES" dirty="0" smtClean="0"/>
              <a:t>En </a:t>
            </a:r>
            <a:r>
              <a:rPr lang="es-ES" dirty="0"/>
              <a:t>la primera traducción el joven ha de temer a Jehovah por un lado y apartarse del mal por otro lado. </a:t>
            </a:r>
            <a:endParaRPr lang="es-ES" dirty="0" smtClean="0"/>
          </a:p>
          <a:p>
            <a:r>
              <a:rPr lang="es-ES" dirty="0" smtClean="0"/>
              <a:t>En </a:t>
            </a:r>
            <a:r>
              <a:rPr lang="es-ES" dirty="0"/>
              <a:t>la segunda traducción, al temer a Jehovah el mal se va a apartar del joven. De todos modos, el mal no tiene lugar en la vida del joven sabio</a:t>
            </a:r>
            <a:r>
              <a:rPr lang="es-ES" dirty="0" smtClean="0"/>
              <a:t>. (Carro)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Proverbios 3:7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0473208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22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46313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Carro</a:t>
            </a:r>
            <a:r>
              <a:rPr lang="es-ES" sz="1600" dirty="0"/>
              <a:t>, Daniel et al. Comentario </a:t>
            </a:r>
            <a:r>
              <a:rPr lang="es-ES" sz="1600" dirty="0" err="1"/>
              <a:t>bı́blico</a:t>
            </a:r>
            <a:r>
              <a:rPr lang="es-ES" sz="1600" dirty="0"/>
              <a:t> mundo hispano Proverbios-Cantares. 1. ed. El Paso, TX: Editorial Mundo Hispano, 1993. </a:t>
            </a:r>
            <a:r>
              <a:rPr lang="es-ES" sz="1600" dirty="0" err="1"/>
              <a:t>Print</a:t>
            </a:r>
            <a:r>
              <a:rPr lang="es-ES" sz="1600" dirty="0" smtClean="0"/>
              <a:t>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Floyd, </a:t>
            </a:r>
            <a:r>
              <a:rPr lang="es-PR" sz="1600" dirty="0" err="1" smtClean="0"/>
              <a:t>Ronie</a:t>
            </a:r>
            <a:r>
              <a:rPr lang="es-PR" sz="1600" dirty="0" smtClean="0"/>
              <a:t>. </a:t>
            </a:r>
            <a:r>
              <a:rPr lang="es-PR" sz="1600" dirty="0"/>
              <a:t>y</a:t>
            </a:r>
            <a:r>
              <a:rPr lang="es-PR" sz="1600" dirty="0" smtClean="0"/>
              <a:t> David Francis, </a:t>
            </a:r>
            <a:r>
              <a:rPr lang="es-PR" sz="1600" dirty="0"/>
              <a:t>e</a:t>
            </a:r>
            <a:r>
              <a:rPr lang="es-PR" sz="1600" dirty="0" smtClean="0"/>
              <a:t>ds. </a:t>
            </a:r>
            <a:r>
              <a:rPr lang="es-PR" sz="1600" i="1" dirty="0" smtClean="0"/>
              <a:t>Estudios Bíblicos para la Vida para Adultos, </a:t>
            </a:r>
            <a:r>
              <a:rPr lang="es-PR" sz="1600" dirty="0" smtClean="0"/>
              <a:t>Primavera 2015,</a:t>
            </a:r>
            <a:r>
              <a:rPr lang="es-PR" sz="1600" i="1" dirty="0" smtClean="0"/>
              <a:t>  </a:t>
            </a:r>
            <a:r>
              <a:rPr lang="es-PR" sz="1600" dirty="0" smtClean="0"/>
              <a:t>Vol. 1, Núm. 4.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2015. 57-67.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err="1" smtClean="0"/>
              <a:t>Hoff</a:t>
            </a:r>
            <a:r>
              <a:rPr lang="es-ES" sz="1600" dirty="0"/>
              <a:t>, Pablo. Libros </a:t>
            </a:r>
            <a:r>
              <a:rPr lang="es-ES" sz="1600" dirty="0" err="1"/>
              <a:t>poéticos</a:t>
            </a:r>
            <a:r>
              <a:rPr lang="es-ES" sz="1600" dirty="0"/>
              <a:t>: </a:t>
            </a:r>
            <a:r>
              <a:rPr lang="es-ES" sz="1600" dirty="0" err="1"/>
              <a:t>Poesía</a:t>
            </a:r>
            <a:r>
              <a:rPr lang="es-ES" sz="1600" dirty="0"/>
              <a:t> y </a:t>
            </a:r>
            <a:r>
              <a:rPr lang="es-ES" sz="1600" dirty="0" err="1"/>
              <a:t>sabiduría</a:t>
            </a:r>
            <a:r>
              <a:rPr lang="es-ES" sz="1600" dirty="0"/>
              <a:t> de Israel. Miami, FL: Editorial Vida, 1998. </a:t>
            </a:r>
            <a:r>
              <a:rPr lang="es-ES" sz="1600" dirty="0" err="1"/>
              <a:t>Print</a:t>
            </a:r>
            <a:r>
              <a:rPr lang="es-ES" sz="1600" dirty="0"/>
              <a:t>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600" dirty="0" smtClean="0"/>
              <a:t>MacDonald</a:t>
            </a:r>
            <a:r>
              <a:rPr lang="en-US" sz="1600" dirty="0"/>
              <a:t>, William. </a:t>
            </a:r>
            <a:r>
              <a:rPr lang="en-US" sz="1600" dirty="0" err="1"/>
              <a:t>Comentario</a:t>
            </a:r>
            <a:r>
              <a:rPr lang="en-US" sz="1600" dirty="0"/>
              <a:t> </a:t>
            </a:r>
            <a:r>
              <a:rPr lang="en-US" sz="1600" dirty="0" err="1" smtClean="0"/>
              <a:t>Bíblico</a:t>
            </a:r>
            <a:r>
              <a:rPr lang="en-US" sz="1600" dirty="0" smtClean="0"/>
              <a:t> </a:t>
            </a:r>
            <a:r>
              <a:rPr lang="en-US" sz="1600" dirty="0"/>
              <a:t>de William MacDonald: </a:t>
            </a:r>
            <a:r>
              <a:rPr lang="en-US" sz="1600" dirty="0" err="1"/>
              <a:t>Antiguo</a:t>
            </a:r>
            <a:r>
              <a:rPr lang="en-US" sz="1600" dirty="0"/>
              <a:t> </a:t>
            </a:r>
            <a:r>
              <a:rPr lang="en-US" sz="1600" dirty="0" err="1"/>
              <a:t>Testamento</a:t>
            </a:r>
            <a:r>
              <a:rPr lang="en-US" sz="1600" dirty="0"/>
              <a:t> y Nuevo </a:t>
            </a:r>
            <a:r>
              <a:rPr lang="en-US" sz="1600" dirty="0" err="1"/>
              <a:t>Testamento</a:t>
            </a:r>
            <a:r>
              <a:rPr lang="en-US" sz="1600" dirty="0"/>
              <a:t>. </a:t>
            </a:r>
            <a:r>
              <a:rPr lang="en-US" sz="1600" dirty="0" err="1"/>
              <a:t>Viladecavalls</a:t>
            </a:r>
            <a:r>
              <a:rPr lang="en-US" sz="1600" dirty="0"/>
              <a:t> (Barcelona), </a:t>
            </a:r>
            <a:r>
              <a:rPr lang="en-US" sz="1600" dirty="0" err="1" smtClean="0"/>
              <a:t>España</a:t>
            </a:r>
            <a:r>
              <a:rPr lang="en-US" sz="1600" dirty="0"/>
              <a:t>: Editorial CLIE, 2004. </a:t>
            </a:r>
            <a:r>
              <a:rPr lang="en-US" sz="1600" dirty="0" smtClean="0"/>
              <a:t>Print.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>
                <a:hlinkClick r:id="rId2"/>
              </a:rPr>
              <a:t>http</a:t>
            </a:r>
            <a:r>
              <a:rPr lang="es-PR" sz="1600" dirty="0">
                <a:hlinkClick r:id="rId2"/>
              </a:rPr>
              <a:t>://blog.lifeway.com/eblifewayadultos</a:t>
            </a:r>
            <a:r>
              <a:rPr lang="es-PR" sz="1600" dirty="0" smtClean="0">
                <a:hlinkClick r:id="rId2"/>
              </a:rPr>
              <a:t>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3"/>
              </a:rPr>
              <a:t>http://</a:t>
            </a:r>
            <a:r>
              <a:rPr lang="es-PR" sz="1600" dirty="0" smtClean="0">
                <a:hlinkClick r:id="rId3"/>
              </a:rPr>
              <a:t>distantshores.org/resources/illustrations/sweet-publishing</a:t>
            </a:r>
            <a:r>
              <a:rPr lang="es-PR" sz="1600" dirty="0"/>
              <a:t> </a:t>
            </a:r>
            <a:r>
              <a:rPr lang="es-ES" sz="1600" dirty="0" smtClean="0"/>
              <a:t>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>
                <a:hlinkClick r:id="rId4"/>
              </a:rPr>
              <a:t>http://</a:t>
            </a:r>
            <a:r>
              <a:rPr lang="en-US" sz="1600" dirty="0" smtClean="0">
                <a:hlinkClick r:id="rId4"/>
              </a:rPr>
              <a:t>st-takla.org/Gallery/Bible/Illustrations.html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78" y="9331"/>
            <a:ext cx="8696722" cy="6848669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17849" y="304800"/>
            <a:ext cx="8153399" cy="5715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517849" y="1028700"/>
            <a:ext cx="8153400" cy="54483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/>
              <a:t>Verano </a:t>
            </a:r>
            <a:r>
              <a:rPr lang="es-PR" sz="4400" kern="1200" dirty="0" smtClean="0"/>
              <a:t>2015/Tema</a:t>
            </a:r>
            <a:r>
              <a:rPr lang="es-PR" sz="4400" dirty="0" smtClean="0"/>
              <a:t>: </a:t>
            </a:r>
            <a:r>
              <a:rPr lang="es-PR" sz="4400" cap="small" dirty="0" smtClean="0"/>
              <a:t>Más que una convicción: exploremos el carácter de Dios</a:t>
            </a:r>
            <a:endParaRPr lang="es-PR" sz="4400" kern="1200" cap="small" dirty="0"/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cap="small" dirty="0" smtClean="0"/>
              <a:t>Sesión 6:</a:t>
            </a:r>
            <a:r>
              <a:rPr lang="en-US" sz="4000" cap="small" dirty="0" smtClean="0"/>
              <a:t> </a:t>
            </a:r>
            <a:r>
              <a:rPr lang="es-PR" sz="4000" cap="small" dirty="0" smtClean="0"/>
              <a:t>Dios es Fiel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/>
              <a:t>12 </a:t>
            </a:r>
            <a:r>
              <a:rPr lang="es-PR" sz="4000" kern="1200" dirty="0"/>
              <a:t>de </a:t>
            </a:r>
            <a:r>
              <a:rPr lang="es-PR" sz="4000" dirty="0" smtClean="0"/>
              <a:t>julio </a:t>
            </a:r>
            <a:r>
              <a:rPr lang="es-PR" sz="4000" kern="1200" dirty="0"/>
              <a:t>de </a:t>
            </a:r>
            <a:r>
              <a:rPr lang="es-PR" sz="4000" kern="1200" dirty="0" smtClean="0"/>
              <a:t>2015</a:t>
            </a:r>
            <a:endParaRPr lang="es-PR" sz="2800" kern="1200" dirty="0"/>
          </a:p>
          <a:p>
            <a:pPr marL="401638" indent="-234950" algn="ctr"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401638" indent="-234950" algn="ctr">
              <a:buNone/>
            </a:pPr>
            <a:r>
              <a:rPr lang="es-PR" dirty="0" smtClean="0"/>
              <a:t>(</a:t>
            </a:r>
            <a:r>
              <a:rPr lang="en-US" dirty="0" err="1" smtClean="0"/>
              <a:t>Hebreos</a:t>
            </a:r>
            <a:r>
              <a:rPr lang="en-US" dirty="0" smtClean="0"/>
              <a:t> 6:17-20; 10:19-23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24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Dios me dará sabiduría cuando yo se la pida con humildad.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3657600"/>
          </a:xfrm>
          <a:solidFill>
            <a:schemeClr val="bg1">
              <a:alpha val="4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/>
              <a:t>Nadamos en un mar de información. </a:t>
            </a:r>
            <a:endParaRPr lang="es-ES" sz="2800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Se </a:t>
            </a:r>
            <a:r>
              <a:rPr lang="es-ES" sz="2800" dirty="0"/>
              <a:t>estima que en este año generaremos más información nueva que la que se ha generado en los últimos cinco mil años. </a:t>
            </a:r>
            <a:endParaRPr lang="es-ES" sz="280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286001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5334000"/>
            <a:ext cx="8153400" cy="14478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kern="0" dirty="0" smtClean="0"/>
              <a:t>Y la mayor parte de ese conocimiento está en la punta de nuestros dedos. </a:t>
            </a:r>
          </a:p>
        </p:txBody>
      </p:sp>
    </p:spTree>
    <p:extLst>
      <p:ext uri="{BB962C8B-B14F-4D97-AF65-F5344CB8AC3E}">
        <p14:creationId xmlns:p14="http://schemas.microsoft.com/office/powerpoint/2010/main" val="33670017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3657600"/>
          </a:xfrm>
          <a:solidFill>
            <a:schemeClr val="bg1">
              <a:alpha val="4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Todos </a:t>
            </a:r>
            <a:r>
              <a:rPr lang="es-ES" sz="2800" dirty="0"/>
              <a:t>los días se hacen más de 4000 millones de búsquedas online. Pero… ¿somos más sabios por eso? ¿Sabemos utilizar sabiamente ese conocimiento? </a:t>
            </a:r>
            <a:endParaRPr lang="es-ES" sz="280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286001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28600" y="5181600"/>
            <a:ext cx="8715376" cy="16764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kern="0" dirty="0" smtClean="0"/>
              <a:t>La tecnología no puede darnos lo que Dios puede: Él es la fuente de sabiduría y cuando confiamos en Él, también nosotros nos volvemos sabios.</a:t>
            </a:r>
          </a:p>
        </p:txBody>
      </p:sp>
    </p:spTree>
    <p:extLst>
      <p:ext uri="{BB962C8B-B14F-4D97-AF65-F5344CB8AC3E}">
        <p14:creationId xmlns:p14="http://schemas.microsoft.com/office/powerpoint/2010/main" val="7248876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302"/>
          <a:stretch/>
        </p:blipFill>
        <p:spPr>
          <a:xfrm>
            <a:off x="5308600" y="2343150"/>
            <a:ext cx="3378200" cy="3219450"/>
          </a:xfrm>
          <a:prstGeom prst="rect">
            <a:avLst/>
          </a:prstGeom>
        </p:spPr>
      </p:pic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133600"/>
            <a:ext cx="4953000" cy="3657600"/>
          </a:xfrm>
          <a:solidFill>
            <a:schemeClr val="bg1">
              <a:alpha val="4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/>
              <a:t>Los estudiosos de la Biblia han clasificado al libro de Proverbios como “literatura sapiencial” o de sabiduría. </a:t>
            </a:r>
            <a:endParaRPr lang="es-ES" sz="2800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Las </a:t>
            </a:r>
            <a:r>
              <a:rPr lang="es-ES" sz="2800" dirty="0"/>
              <a:t>palabras “sabiduría”, “sabio”, o alguna otra variante de estas, aparecen más de 100 veces en este libro, lo cual obviamente justifica tal designación. </a:t>
            </a:r>
            <a:endParaRPr lang="es-ES" sz="280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 err="1" smtClean="0"/>
              <a:t>Contexto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9892577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133600"/>
            <a:ext cx="4953000" cy="3657600"/>
          </a:xfrm>
          <a:solidFill>
            <a:schemeClr val="bg1">
              <a:alpha val="4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Los </a:t>
            </a:r>
            <a:r>
              <a:rPr lang="es-ES" sz="2800" dirty="0">
                <a:solidFill>
                  <a:schemeClr val="tx2"/>
                </a:solidFill>
              </a:rPr>
              <a:t>capítulos 2 y 3 </a:t>
            </a:r>
            <a:r>
              <a:rPr lang="es-ES" sz="2800" dirty="0"/>
              <a:t>son parte de una sección más extensa en la que Salomón, como padre, se ocupa de su responsabilidad de instruir a su hijo (vea </a:t>
            </a:r>
            <a:r>
              <a:rPr lang="es-ES" sz="2800" dirty="0">
                <a:solidFill>
                  <a:schemeClr val="tx2"/>
                </a:solidFill>
              </a:rPr>
              <a:t>2:1; 3:1</a:t>
            </a:r>
            <a:r>
              <a:rPr lang="es-ES" sz="2800" dirty="0"/>
              <a:t>) en la sabiduría y en los caminos del Señor. </a:t>
            </a:r>
            <a:endParaRPr lang="es-ES" sz="280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 err="1" smtClean="0"/>
              <a:t>Contexto</a:t>
            </a:r>
            <a:endParaRPr lang="es-PR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28600" y="5715000"/>
            <a:ext cx="8534400" cy="9858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kern="0" dirty="0" smtClean="0"/>
              <a:t>Específicamente, Salomón enfatiza que la verdadera sabiduría solo proviene de Dios.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302"/>
          <a:stretch/>
        </p:blipFill>
        <p:spPr>
          <a:xfrm>
            <a:off x="5308600" y="2343150"/>
            <a:ext cx="3378200" cy="321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3193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Proverbios 2:1-6; 3:5-7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499432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925618"/>
            <a:ext cx="8001000" cy="1570182"/>
          </a:xfrm>
          <a:solidFill>
            <a:srgbClr val="FFFFD1">
              <a:alpha val="50000"/>
            </a:srgbClr>
          </a:solidFill>
          <a:ln/>
          <a:effectLst>
            <a:softEdge rad="317500"/>
          </a:effectLst>
        </p:spPr>
        <p:txBody>
          <a:bodyPr anchor="ctr"/>
          <a:lstStyle/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Proverbios 2:1-6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101705</TotalTime>
  <Words>1098</Words>
  <Application>Microsoft Office PowerPoint</Application>
  <PresentationFormat>On-screen Show (4:3)</PresentationFormat>
  <Paragraphs>100</Paragraphs>
  <Slides>24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Arial</vt:lpstr>
      <vt:lpstr>Calibri</vt:lpstr>
      <vt:lpstr>Century Gothic</vt:lpstr>
      <vt:lpstr>David</vt:lpstr>
      <vt:lpstr>Tahoma</vt:lpstr>
      <vt:lpstr>Wingdings</vt:lpstr>
      <vt:lpstr>Wingdings 3</vt:lpstr>
      <vt:lpstr>Blends</vt:lpstr>
      <vt:lpstr>1_Office Theme</vt:lpstr>
      <vt:lpstr>Ion</vt:lpstr>
      <vt:lpstr>PowerPoint Presentation</vt:lpstr>
      <vt:lpstr>PowerPoint Presentation</vt:lpstr>
      <vt:lpstr>El asunto</vt:lpstr>
      <vt:lpstr>Aplicación para mi vida</vt:lpstr>
      <vt:lpstr>Aplicación para mi vida</vt:lpstr>
      <vt:lpstr>Contexto</vt:lpstr>
      <vt:lpstr>Contexto</vt:lpstr>
      <vt:lpstr>Pasaje bíblico</vt:lpstr>
      <vt:lpstr>Pasaje bíblico</vt:lpstr>
      <vt:lpstr>Proverbios 2:1-6</vt:lpstr>
      <vt:lpstr>Proverbios 2:1-6</vt:lpstr>
      <vt:lpstr>Proverbios 2:1-6</vt:lpstr>
      <vt:lpstr>Pasaje bíblico</vt:lpstr>
      <vt:lpstr>Proverbios 3:5-6</vt:lpstr>
      <vt:lpstr>Proverbios 3:5-6</vt:lpstr>
      <vt:lpstr>Pasaje bíblico</vt:lpstr>
      <vt:lpstr>Proverbios 3:7</vt:lpstr>
      <vt:lpstr>Proverbios 3:7</vt:lpstr>
      <vt:lpstr>Proverbios 3:7</vt:lpstr>
      <vt:lpstr>Proverbios 3:7</vt:lpstr>
      <vt:lpstr>Proverbios 3:7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dios_es_sabio_070515.pptx</dc:title>
  <dc:creator>JRIVERA</dc:creator>
  <cp:lastModifiedBy>Ortega, Tito (ISB-GSO Inks &amp; Supplies Dev. Sect. Mgr.)</cp:lastModifiedBy>
  <cp:revision>4623</cp:revision>
  <cp:lastPrinted>2015-03-29T10:43:55Z</cp:lastPrinted>
  <dcterms:created xsi:type="dcterms:W3CDTF">2007-01-24T21:53:34Z</dcterms:created>
  <dcterms:modified xsi:type="dcterms:W3CDTF">2015-07-28T02:45:04Z</dcterms:modified>
</cp:coreProperties>
</file>