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26"/>
  </p:notesMasterIdLst>
  <p:handoutMasterIdLst>
    <p:handoutMasterId r:id="rId27"/>
  </p:handoutMasterIdLst>
  <p:sldIdLst>
    <p:sldId id="794" r:id="rId3"/>
    <p:sldId id="1618" r:id="rId4"/>
    <p:sldId id="804" r:id="rId5"/>
    <p:sldId id="1532" r:id="rId6"/>
    <p:sldId id="1620" r:id="rId7"/>
    <p:sldId id="1360" r:id="rId8"/>
    <p:sldId id="287" r:id="rId9"/>
    <p:sldId id="1359" r:id="rId10"/>
    <p:sldId id="1621" r:id="rId11"/>
    <p:sldId id="1319" r:id="rId12"/>
    <p:sldId id="1617" r:id="rId13"/>
    <p:sldId id="1622" r:id="rId14"/>
    <p:sldId id="1623" r:id="rId15"/>
    <p:sldId id="1625" r:id="rId16"/>
    <p:sldId id="1535" r:id="rId17"/>
    <p:sldId id="1536" r:id="rId18"/>
    <p:sldId id="1626" r:id="rId19"/>
    <p:sldId id="1627" r:id="rId20"/>
    <p:sldId id="1628" r:id="rId21"/>
    <p:sldId id="1629" r:id="rId22"/>
    <p:sldId id="561" r:id="rId23"/>
    <p:sldId id="1133" r:id="rId24"/>
    <p:sldId id="908" r:id="rId2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000000"/>
    <a:srgbClr val="FFFFD1"/>
    <a:srgbClr val="0000CC"/>
    <a:srgbClr val="0000FF"/>
    <a:srgbClr val="A6925A"/>
    <a:srgbClr val="285633"/>
    <a:srgbClr val="CC9900"/>
    <a:srgbClr val="CB7935"/>
    <a:srgbClr val="3030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113" d="100"/>
          <a:sy n="113" d="100"/>
        </p:scale>
        <p:origin x="1392" y="84"/>
      </p:cViewPr>
      <p:guideLst>
        <p:guide orient="horz" pos="2160"/>
        <p:guide pos="2880"/>
      </p:guideLst>
    </p:cSldViewPr>
  </p:slideViewPr>
  <p:outlineViewPr>
    <p:cViewPr>
      <p:scale>
        <a:sx n="33" d="100"/>
        <a:sy n="33" d="100"/>
      </p:scale>
      <p:origin x="0" y="-63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4" d="100"/>
          <a:sy n="64" d="100"/>
        </p:scale>
        <p:origin x="308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9/30/2015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23</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4163325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3871759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6</a:t>
            </a:fld>
            <a:endParaRPr lang="en-US"/>
          </a:p>
        </p:txBody>
      </p:sp>
    </p:spTree>
    <p:extLst>
      <p:ext uri="{BB962C8B-B14F-4D97-AF65-F5344CB8AC3E}">
        <p14:creationId xmlns:p14="http://schemas.microsoft.com/office/powerpoint/2010/main" val="2340979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7</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10</a:t>
            </a:fld>
            <a:endParaRPr lang="en-US"/>
          </a:p>
        </p:txBody>
      </p:sp>
    </p:spTree>
    <p:extLst>
      <p:ext uri="{BB962C8B-B14F-4D97-AF65-F5344CB8AC3E}">
        <p14:creationId xmlns:p14="http://schemas.microsoft.com/office/powerpoint/2010/main" val="3793060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15</a:t>
            </a:fld>
            <a:endParaRPr lang="en-US"/>
          </a:p>
        </p:txBody>
      </p:sp>
    </p:spTree>
    <p:extLst>
      <p:ext uri="{BB962C8B-B14F-4D97-AF65-F5344CB8AC3E}">
        <p14:creationId xmlns:p14="http://schemas.microsoft.com/office/powerpoint/2010/main" val="1735419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22</a:t>
            </a:fld>
            <a:endParaRPr lang="en-US"/>
          </a:p>
        </p:txBody>
      </p:sp>
    </p:spTree>
    <p:extLst>
      <p:ext uri="{BB962C8B-B14F-4D97-AF65-F5344CB8AC3E}">
        <p14:creationId xmlns:p14="http://schemas.microsoft.com/office/powerpoint/2010/main" val="83818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distantshores.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http://st-takla.org/Gallery/Bible/Illustrations.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a:srcRect l="7200" t="7478" r="7200" b="7556"/>
          <a:stretch/>
        </p:blipFill>
        <p:spPr>
          <a:xfrm>
            <a:off x="0" y="990600"/>
            <a:ext cx="9144000" cy="51054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914400"/>
            <a:ext cx="7937951" cy="2057400"/>
          </a:xfrm>
          <a:prstGeom prst="rect">
            <a:avLst/>
          </a:prstGeom>
          <a:solidFill>
            <a:srgbClr val="0D0D0D">
              <a:alpha val="80000"/>
            </a:srgb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Otoño </a:t>
            </a:r>
            <a:r>
              <a:rPr kumimoji="0" lang="es-PR" sz="4400" b="0" i="0" u="none" strike="noStrike" kern="1200" cap="none" spc="0" normalizeH="0" baseline="0" noProof="0" dirty="0" smtClean="0">
                <a:ln>
                  <a:noFill/>
                </a:ln>
                <a:effectLst/>
                <a:uLnTx/>
                <a:uFillTx/>
                <a:latin typeface="+mj-lt"/>
                <a:ea typeface="+mj-ea"/>
                <a:cs typeface="+mj-cs"/>
              </a:rPr>
              <a:t>2015/Conectados:</a:t>
            </a:r>
            <a:r>
              <a:rPr kumimoji="0" lang="es-PR" sz="4400" b="0" i="0" u="none" strike="noStrike" kern="1200" cap="none" spc="0" normalizeH="0" noProof="0" dirty="0" smtClean="0">
                <a:ln>
                  <a:noFill/>
                </a:ln>
                <a:effectLst/>
                <a:uLnTx/>
                <a:uFillTx/>
                <a:latin typeface="+mj-lt"/>
                <a:ea typeface="+mj-ea"/>
                <a:cs typeface="+mj-cs"/>
              </a:rPr>
              <a:t> Mi vida en la iglesia</a:t>
            </a:r>
            <a:endParaRPr kumimoji="0" lang="es-PR" sz="4400" b="0" i="0" u="none" strike="noStrike" kern="1200" cap="small" spc="0" normalizeH="0" dirty="0" smtClean="0">
              <a:ln>
                <a:noFill/>
              </a:ln>
              <a:effectLst/>
              <a:uLnTx/>
              <a:uFillTx/>
              <a:latin typeface="+mj-lt"/>
              <a:ea typeface="+mj-ea"/>
              <a:cs typeface="+mj-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
        <p:nvSpPr>
          <p:cNvPr id="13" name="Rectangle 3"/>
          <p:cNvSpPr txBox="1">
            <a:spLocks noChangeArrowheads="1"/>
          </p:cNvSpPr>
          <p:nvPr/>
        </p:nvSpPr>
        <p:spPr>
          <a:xfrm>
            <a:off x="609600" y="3124200"/>
            <a:ext cx="7937951" cy="2971800"/>
          </a:xfrm>
          <a:prstGeom prst="rect">
            <a:avLst/>
          </a:prstGeom>
          <a:solidFill>
            <a:srgbClr val="0D0D0D">
              <a:alpha val="80000"/>
            </a:srgb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n-lt"/>
              </a:rPr>
              <a:t>Sesión</a:t>
            </a:r>
            <a:r>
              <a:rPr lang="en-US" sz="4400" cap="small" dirty="0" smtClean="0">
                <a:latin typeface="+mn-lt"/>
              </a:rPr>
              <a:t> 4: </a:t>
            </a:r>
            <a:r>
              <a:rPr lang="es-PR" sz="4400" dirty="0" smtClean="0">
                <a:latin typeface="+mn-lt"/>
              </a:rPr>
              <a:t>Conectados por medio de las palabras</a:t>
            </a:r>
            <a:endParaRPr lang="es-PR" sz="4400" cap="small" dirty="0" smtClean="0">
              <a:latin typeface="+mn-lt"/>
            </a:endParaRPr>
          </a:p>
          <a:p>
            <a:pPr marL="401638" indent="-234950" algn="ctr">
              <a:spcAft>
                <a:spcPts val="600"/>
              </a:spcAft>
              <a:buNone/>
            </a:pPr>
            <a:r>
              <a:rPr lang="es-PR" sz="3600" noProof="0" dirty="0" smtClean="0">
                <a:latin typeface="+mn-lt"/>
                <a:cs typeface="+mn-cs"/>
              </a:rPr>
              <a:t>27</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septiembre </a:t>
            </a:r>
            <a:r>
              <a:rPr kumimoji="0" lang="es-PR" sz="3600" b="0" i="0" u="none" strike="noStrike" kern="1200" cap="none" spc="0" normalizeH="0" baseline="0" noProof="0" dirty="0" smtClean="0">
                <a:ln>
                  <a:noFill/>
                </a:ln>
                <a:effectLst/>
                <a:uLnTx/>
                <a:uFillTx/>
                <a:latin typeface="+mn-lt"/>
                <a:ea typeface="+mn-ea"/>
                <a:cs typeface="+mn-cs"/>
              </a:rPr>
              <a:t>de 2015</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fr-FR" sz="2800" dirty="0" smtClean="0"/>
              <a:t>(</a:t>
            </a:r>
            <a:r>
              <a:rPr lang="es-PR" sz="2800" dirty="0" smtClean="0"/>
              <a:t>Efesios</a:t>
            </a:r>
            <a:r>
              <a:rPr lang="en-US" sz="2800" dirty="0" smtClean="0"/>
              <a:t> 4</a:t>
            </a:r>
            <a:r>
              <a:rPr lang="fr-FR" sz="2800" dirty="0" smtClean="0"/>
              <a:t>:25-32</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20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0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20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bg/>
                                          </p:spTgt>
                                        </p:tgtEl>
                                        <p:attrNameLst>
                                          <p:attrName>style.visibility</p:attrName>
                                        </p:attrNameLst>
                                      </p:cBhvr>
                                      <p:to>
                                        <p:strVal val="visible"/>
                                      </p:to>
                                    </p:set>
                                    <p:animEffect transition="in" filter="fade">
                                      <p:cBhvr>
                                        <p:cTn id="22" dur="2000"/>
                                        <p:tgtEl>
                                          <p:spTgt spid="13">
                                            <p:bg/>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Effect transition="in" filter="fade">
                                      <p:cBhvr>
                                        <p:cTn id="25" dur="2000"/>
                                        <p:tgtEl>
                                          <p:spTgt spid="13">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xEl>
                                              <p:pRg st="1" end="1"/>
                                            </p:txEl>
                                          </p:spTgt>
                                        </p:tgtEl>
                                        <p:attrNameLst>
                                          <p:attrName>style.visibility</p:attrName>
                                        </p:attrNameLst>
                                      </p:cBhvr>
                                      <p:to>
                                        <p:strVal val="visible"/>
                                      </p:to>
                                    </p:set>
                                    <p:animEffect transition="in" filter="fade">
                                      <p:cBhvr>
                                        <p:cTn id="28" dur="2000"/>
                                        <p:tgtEl>
                                          <p:spTgt spid="13">
                                            <p:txEl>
                                              <p:pRg st="1" end="1"/>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20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3"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Efesios 4:29-30</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871468298"/>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228600" y="2362200"/>
            <a:ext cx="8566151" cy="2209800"/>
          </a:xfrm>
        </p:spPr>
        <p:txBody>
          <a:bodyPr/>
          <a:lstStyle/>
          <a:p>
            <a:pPr marL="0" indent="0">
              <a:buNone/>
            </a:pPr>
            <a:r>
              <a:rPr lang="es-ES" dirty="0"/>
              <a:t>“Ninguna palabra corrompida salga de vuestra boca, sino la que sea buena para la necesaria edificación, a fin de dar gracia a los oyentes. Y no contristéis al Espíritu Santo de Dios, con el cual fuisteis sellados para el día de la redención</a:t>
            </a:r>
            <a:r>
              <a:rPr lang="es-E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Efesios 4:29-30</a:t>
            </a:r>
            <a:endParaRPr lang="es-PR" dirty="0"/>
          </a:p>
        </p:txBody>
      </p:sp>
    </p:spTree>
    <p:extLst>
      <p:ext uri="{BB962C8B-B14F-4D97-AF65-F5344CB8AC3E}">
        <p14:creationId xmlns:p14="http://schemas.microsoft.com/office/powerpoint/2010/main" val="229850053"/>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228600" y="2057400"/>
            <a:ext cx="8566151" cy="2209800"/>
          </a:xfrm>
        </p:spPr>
        <p:txBody>
          <a:bodyPr/>
          <a:lstStyle/>
          <a:p>
            <a:r>
              <a:rPr lang="es-ES" dirty="0"/>
              <a:t>El habla cristiana debería ser:</a:t>
            </a:r>
          </a:p>
          <a:p>
            <a:pPr lvl="1"/>
            <a:r>
              <a:rPr lang="es-ES" b="1" dirty="0"/>
              <a:t>Edificante. </a:t>
            </a:r>
            <a:r>
              <a:rPr lang="es-ES" dirty="0"/>
              <a:t>Debería resultar en la edificación de los oyentes.</a:t>
            </a:r>
          </a:p>
          <a:p>
            <a:pPr lvl="1"/>
            <a:r>
              <a:rPr lang="es-ES" b="1" dirty="0"/>
              <a:t>Apropiada. </a:t>
            </a:r>
            <a:r>
              <a:rPr lang="es-ES" dirty="0"/>
              <a:t>Debería ser acorde con la ocasión.</a:t>
            </a:r>
          </a:p>
          <a:p>
            <a:pPr lvl="1"/>
            <a:r>
              <a:rPr lang="es-ES" b="1" dirty="0"/>
              <a:t>Con gracia. </a:t>
            </a:r>
            <a:r>
              <a:rPr lang="es-ES" dirty="0"/>
              <a:t>Debería dar gracia a los oyentes</a:t>
            </a:r>
            <a:r>
              <a:rPr lang="es-ES" dirty="0" smtClean="0"/>
              <a:t>.</a:t>
            </a:r>
            <a:r>
              <a:rPr lang="en-US" dirty="0" smtClean="0"/>
              <a:t> (MacDonald)</a:t>
            </a:r>
            <a:endParaRPr lang="en-U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Efesios 4:29-30</a:t>
            </a:r>
            <a:endParaRPr lang="es-PR" dirty="0"/>
          </a:p>
        </p:txBody>
      </p:sp>
    </p:spTree>
    <p:extLst>
      <p:ext uri="{BB962C8B-B14F-4D97-AF65-F5344CB8AC3E}">
        <p14:creationId xmlns:p14="http://schemas.microsoft.com/office/powerpoint/2010/main" val="897821662"/>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228600" y="2057400"/>
            <a:ext cx="8566151" cy="2209800"/>
          </a:xfrm>
        </p:spPr>
        <p:txBody>
          <a:bodyPr/>
          <a:lstStyle/>
          <a:p>
            <a:r>
              <a:rPr lang="es-ES" dirty="0" smtClean="0"/>
              <a:t>Debemos </a:t>
            </a:r>
            <a:r>
              <a:rPr lang="es-ES" dirty="0"/>
              <a:t>abstenernos de todo aquello que </a:t>
            </a:r>
            <a:r>
              <a:rPr lang="es-ES" dirty="0" smtClean="0"/>
              <a:t>contriste [al Espíritu Santo].</a:t>
            </a:r>
            <a:endParaRPr lang="es-ES" dirty="0"/>
          </a:p>
          <a:p>
            <a:pPr lvl="1"/>
            <a:r>
              <a:rPr lang="es-ES" dirty="0" smtClean="0"/>
              <a:t>Tres </a:t>
            </a:r>
            <a:r>
              <a:rPr lang="es-ES" dirty="0"/>
              <a:t>poderosas razones:</a:t>
            </a:r>
          </a:p>
          <a:p>
            <a:pPr marL="684213" lvl="1" indent="-284163">
              <a:buFont typeface="+mj-lt"/>
              <a:buAutoNum type="arabicPeriod"/>
            </a:pPr>
            <a:r>
              <a:rPr lang="es-ES" dirty="0" smtClean="0"/>
              <a:t>Él </a:t>
            </a:r>
            <a:r>
              <a:rPr lang="es-ES" dirty="0"/>
              <a:t>es el Espíritu </a:t>
            </a:r>
            <a:r>
              <a:rPr lang="es-ES" i="1" dirty="0"/>
              <a:t>Santo. Todo lo que no sea santo le es </a:t>
            </a:r>
            <a:r>
              <a:rPr lang="es-ES" i="1" dirty="0" smtClean="0"/>
              <a:t>desagradable.</a:t>
            </a:r>
          </a:p>
          <a:p>
            <a:pPr marL="684213" lvl="1" indent="-284163">
              <a:buFont typeface="+mj-lt"/>
              <a:buAutoNum type="arabicPeriod"/>
            </a:pPr>
            <a:r>
              <a:rPr lang="es-ES" dirty="0" smtClean="0"/>
              <a:t>Es </a:t>
            </a:r>
            <a:r>
              <a:rPr lang="es-ES" dirty="0"/>
              <a:t>el Espíritu Santo de </a:t>
            </a:r>
            <a:r>
              <a:rPr lang="es-ES" b="1" dirty="0"/>
              <a:t>Dios, un miembro de la bendita </a:t>
            </a:r>
            <a:r>
              <a:rPr lang="es-ES" b="1" dirty="0" smtClean="0"/>
              <a:t>Trinidad. </a:t>
            </a:r>
            <a:r>
              <a:rPr lang="en-US" dirty="0"/>
              <a:t>(MacDonald</a:t>
            </a:r>
            <a:r>
              <a:rPr lang="en-US" dirty="0" smtClean="0"/>
              <a:t>)</a:t>
            </a:r>
            <a:endParaRPr lang="en-U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Efesios 4:29-30</a:t>
            </a:r>
            <a:endParaRPr lang="es-PR" dirty="0"/>
          </a:p>
        </p:txBody>
      </p:sp>
    </p:spTree>
    <p:extLst>
      <p:ext uri="{BB962C8B-B14F-4D97-AF65-F5344CB8AC3E}">
        <p14:creationId xmlns:p14="http://schemas.microsoft.com/office/powerpoint/2010/main" val="1034164779"/>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228600" y="2057400"/>
            <a:ext cx="8566151" cy="2209800"/>
          </a:xfrm>
        </p:spPr>
        <p:txBody>
          <a:bodyPr/>
          <a:lstStyle/>
          <a:p>
            <a:pPr marL="684213" lvl="1" indent="-284163">
              <a:buFont typeface="+mj-lt"/>
              <a:buAutoNum type="arabicPeriod" startAt="3"/>
            </a:pPr>
            <a:r>
              <a:rPr lang="es-ES" dirty="0" smtClean="0"/>
              <a:t>Fuimos </a:t>
            </a:r>
            <a:r>
              <a:rPr lang="es-ES" b="1" dirty="0"/>
              <a:t>sellados por Él para el día de la redención.</a:t>
            </a:r>
            <a:r>
              <a:rPr lang="es-ES" dirty="0"/>
              <a:t> Como se ha mencionado ya, un sello habla de posesión y seguridad. Él es el sello que garantiza nuestra preservación hasta que Cristo regrese a por nosotros, y nuestra salvación está completa. Cosa interesante, Pablo emplea aquí la eterna seguridad del creyente como una de las más poderosas razones por las que </a:t>
            </a:r>
            <a:r>
              <a:rPr lang="es-ES" i="1" dirty="0"/>
              <a:t>no deberíamos </a:t>
            </a:r>
            <a:r>
              <a:rPr lang="es-ES" i="1" dirty="0" smtClean="0"/>
              <a:t>pecar</a:t>
            </a:r>
            <a:r>
              <a:rPr lang="es-ES" b="1" dirty="0"/>
              <a:t>. </a:t>
            </a:r>
            <a:r>
              <a:rPr lang="en-US" dirty="0"/>
              <a:t>(MacDonald</a:t>
            </a:r>
            <a:r>
              <a:rPr lang="en-US" dirty="0" smtClean="0"/>
              <a:t>)</a:t>
            </a:r>
            <a:endParaRPr lang="en-U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Efesios 4:29-30</a:t>
            </a:r>
            <a:endParaRPr lang="es-PR" dirty="0"/>
          </a:p>
        </p:txBody>
      </p:sp>
    </p:spTree>
    <p:extLst>
      <p:ext uri="{BB962C8B-B14F-4D97-AF65-F5344CB8AC3E}">
        <p14:creationId xmlns:p14="http://schemas.microsoft.com/office/powerpoint/2010/main" val="2136430051"/>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Efesios 4:31-32</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686553884"/>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dirty="0"/>
          </a:p>
        </p:txBody>
      </p:sp>
      <p:sp>
        <p:nvSpPr>
          <p:cNvPr id="327682" name="Rectangle 2"/>
          <p:cNvSpPr>
            <a:spLocks noGrp="1" noChangeArrowheads="1"/>
          </p:cNvSpPr>
          <p:nvPr>
            <p:ph type="body" idx="1"/>
          </p:nvPr>
        </p:nvSpPr>
        <p:spPr>
          <a:xfrm>
            <a:off x="381000" y="2057400"/>
            <a:ext cx="8413750" cy="3731118"/>
          </a:xfrm>
        </p:spPr>
        <p:txBody>
          <a:bodyPr/>
          <a:lstStyle/>
          <a:p>
            <a:pPr marL="0" indent="0">
              <a:buNone/>
            </a:pPr>
            <a:r>
              <a:rPr lang="es-ES" dirty="0"/>
              <a:t>“Quítense de vosotros toda amargura, enojo, ira, gritería y maledicencia, y toda malicia. Antes sed benignos unos con otros, misericordiosos, perdonándoos unos a otros, como Dios también os perdonó a vosotros en Cristo</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4:31-32</a:t>
            </a:r>
            <a:endParaRPr lang="es-PR" dirty="0"/>
          </a:p>
        </p:txBody>
      </p:sp>
    </p:spTree>
    <p:extLst>
      <p:ext uri="{BB962C8B-B14F-4D97-AF65-F5344CB8AC3E}">
        <p14:creationId xmlns:p14="http://schemas.microsoft.com/office/powerpoint/2010/main" val="2345306248"/>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sp>
        <p:nvSpPr>
          <p:cNvPr id="327682" name="Rectangle 2"/>
          <p:cNvSpPr>
            <a:spLocks noGrp="1" noChangeArrowheads="1"/>
          </p:cNvSpPr>
          <p:nvPr>
            <p:ph type="body" idx="1"/>
          </p:nvPr>
        </p:nvSpPr>
        <p:spPr>
          <a:xfrm>
            <a:off x="381000" y="2057400"/>
            <a:ext cx="8413750" cy="3731118"/>
          </a:xfrm>
        </p:spPr>
        <p:txBody>
          <a:bodyPr/>
          <a:lstStyle/>
          <a:p>
            <a:r>
              <a:rPr lang="es-ES" b="1" dirty="0"/>
              <a:t>Amargura </a:t>
            </a:r>
            <a:r>
              <a:rPr lang="es-ES" b="1" dirty="0" smtClean="0"/>
              <a:t>— </a:t>
            </a:r>
            <a:r>
              <a:rPr lang="es-ES" dirty="0" smtClean="0"/>
              <a:t>Un </a:t>
            </a:r>
            <a:r>
              <a:rPr lang="es-ES" dirty="0"/>
              <a:t>resentimiento en rescoldo, mala disposición para el perdón, sentimientos de dureza.</a:t>
            </a:r>
          </a:p>
          <a:p>
            <a:r>
              <a:rPr lang="es-ES" b="1" dirty="0"/>
              <a:t>Enojo </a:t>
            </a:r>
            <a:r>
              <a:rPr lang="es-ES" b="1" dirty="0" smtClean="0"/>
              <a:t>— </a:t>
            </a:r>
            <a:r>
              <a:rPr lang="es-ES" dirty="0" smtClean="0"/>
              <a:t>Estallidos </a:t>
            </a:r>
            <a:r>
              <a:rPr lang="es-ES" dirty="0"/>
              <a:t>de ira, pasión violenta, arranques de genio.</a:t>
            </a:r>
          </a:p>
          <a:p>
            <a:r>
              <a:rPr lang="es-ES" b="1" dirty="0"/>
              <a:t>Ira </a:t>
            </a:r>
            <a:r>
              <a:rPr lang="es-ES" b="1" dirty="0" smtClean="0"/>
              <a:t>— </a:t>
            </a:r>
            <a:r>
              <a:rPr lang="es-ES" dirty="0" smtClean="0"/>
              <a:t>Sentimientos hostiles, animosidad.</a:t>
            </a:r>
            <a:endParaRPr lang="es-ES" dirty="0"/>
          </a:p>
          <a:p>
            <a:r>
              <a:rPr lang="es-ES" b="1" dirty="0"/>
              <a:t>Gritería </a:t>
            </a:r>
            <a:r>
              <a:rPr lang="es-ES" b="1" dirty="0" smtClean="0"/>
              <a:t>— </a:t>
            </a:r>
            <a:r>
              <a:rPr lang="es-ES" dirty="0" smtClean="0"/>
              <a:t>Clamores llenos de ira, voceríos, gritos de cólera, chillidos para vencer sin convencer. </a:t>
            </a:r>
            <a:r>
              <a:rPr lang="en-US" dirty="0" smtClean="0"/>
              <a:t>(MacDonald)</a:t>
            </a:r>
            <a:endParaRPr lang="en-U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4:31-32</a:t>
            </a:r>
            <a:endParaRPr lang="es-PR" dirty="0"/>
          </a:p>
        </p:txBody>
      </p:sp>
    </p:spTree>
    <p:extLst>
      <p:ext uri="{BB962C8B-B14F-4D97-AF65-F5344CB8AC3E}">
        <p14:creationId xmlns:p14="http://schemas.microsoft.com/office/powerpoint/2010/main" val="1088541373"/>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381000" y="2057400"/>
            <a:ext cx="8413750" cy="3731118"/>
          </a:xfrm>
        </p:spPr>
        <p:txBody>
          <a:bodyPr/>
          <a:lstStyle/>
          <a:p>
            <a:r>
              <a:rPr lang="es-ES" b="1" dirty="0" smtClean="0"/>
              <a:t>Maledicencia — </a:t>
            </a:r>
            <a:r>
              <a:rPr lang="es-ES" dirty="0" smtClean="0"/>
              <a:t>Lenguaje </a:t>
            </a:r>
            <a:r>
              <a:rPr lang="es-ES" dirty="0"/>
              <a:t>insultante, calumnia, insultos.</a:t>
            </a:r>
          </a:p>
          <a:p>
            <a:r>
              <a:rPr lang="es-ES" b="1" dirty="0"/>
              <a:t>Malicia </a:t>
            </a:r>
            <a:r>
              <a:rPr lang="es-ES" b="1" dirty="0" smtClean="0"/>
              <a:t>— </a:t>
            </a:r>
            <a:r>
              <a:rPr lang="es-ES" dirty="0" smtClean="0"/>
              <a:t>Deseo </a:t>
            </a:r>
            <a:r>
              <a:rPr lang="es-ES" dirty="0"/>
              <a:t>de mal sobre otros, perfidia, mezquindad</a:t>
            </a:r>
            <a:r>
              <a:rPr lang="es-ES" dirty="0" smtClean="0"/>
              <a:t>. </a:t>
            </a:r>
            <a:r>
              <a:rPr lang="en-US" dirty="0" smtClean="0"/>
              <a:t>(MacDonald)</a:t>
            </a:r>
            <a:endParaRPr lang="en-U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4:31-32</a:t>
            </a:r>
            <a:endParaRPr lang="es-PR" dirty="0"/>
          </a:p>
        </p:txBody>
      </p:sp>
    </p:spTree>
    <p:extLst>
      <p:ext uri="{BB962C8B-B14F-4D97-AF65-F5344CB8AC3E}">
        <p14:creationId xmlns:p14="http://schemas.microsoft.com/office/powerpoint/2010/main" val="3390575680"/>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dirty="0"/>
          </a:p>
        </p:txBody>
      </p:sp>
      <p:sp>
        <p:nvSpPr>
          <p:cNvPr id="327682" name="Rectangle 2"/>
          <p:cNvSpPr>
            <a:spLocks noGrp="1" noChangeArrowheads="1"/>
          </p:cNvSpPr>
          <p:nvPr>
            <p:ph type="body" idx="1"/>
          </p:nvPr>
        </p:nvSpPr>
        <p:spPr>
          <a:xfrm>
            <a:off x="381000" y="2057400"/>
            <a:ext cx="8413750" cy="3731118"/>
          </a:xfrm>
        </p:spPr>
        <p:txBody>
          <a:bodyPr/>
          <a:lstStyle/>
          <a:p>
            <a:r>
              <a:rPr lang="es-ES" dirty="0" smtClean="0"/>
              <a:t>Virtudes </a:t>
            </a:r>
            <a:r>
              <a:rPr lang="es-ES" dirty="0"/>
              <a:t>sobrenaturales:</a:t>
            </a:r>
          </a:p>
          <a:p>
            <a:r>
              <a:rPr lang="es-ES" dirty="0"/>
              <a:t>Benignidad </a:t>
            </a:r>
            <a:r>
              <a:rPr lang="es-ES" dirty="0" smtClean="0"/>
              <a:t>–</a:t>
            </a:r>
            <a:r>
              <a:rPr lang="es-ES" dirty="0"/>
              <a:t> </a:t>
            </a:r>
            <a:r>
              <a:rPr lang="es-ES" dirty="0" smtClean="0"/>
              <a:t>Un </a:t>
            </a:r>
            <a:r>
              <a:rPr lang="es-ES" dirty="0"/>
              <a:t>interés desprendido por el bien de otros, y un deseo de ser útil incluso a gran costo personal.</a:t>
            </a:r>
          </a:p>
          <a:p>
            <a:r>
              <a:rPr lang="es-ES" dirty="0"/>
              <a:t>Ternura de corazón o misericordia </a:t>
            </a:r>
            <a:r>
              <a:rPr lang="es-ES" dirty="0" smtClean="0"/>
              <a:t>– Un </a:t>
            </a:r>
            <a:r>
              <a:rPr lang="es-ES" dirty="0"/>
              <a:t>interés en simpatía, afecto y compasión para con otros, y una buena disposición para llevar sus cargas</a:t>
            </a:r>
            <a:r>
              <a:rPr lang="es-ES" dirty="0" smtClean="0"/>
              <a:t>. </a:t>
            </a:r>
            <a:r>
              <a:rPr lang="en-US" dirty="0" smtClean="0"/>
              <a:t>(MacDonald)</a:t>
            </a:r>
            <a:endParaRPr lang="en-U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4:31-32</a:t>
            </a:r>
            <a:endParaRPr lang="es-PR" dirty="0"/>
          </a:p>
        </p:txBody>
      </p:sp>
    </p:spTree>
    <p:extLst>
      <p:ext uri="{BB962C8B-B14F-4D97-AF65-F5344CB8AC3E}">
        <p14:creationId xmlns:p14="http://schemas.microsoft.com/office/powerpoint/2010/main" val="77465253"/>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l="4310" t="93333" r="30788" b="5036"/>
          <a:stretch/>
        </p:blipFill>
        <p:spPr>
          <a:xfrm>
            <a:off x="0" y="3817808"/>
            <a:ext cx="9144001" cy="2721104"/>
          </a:xfrm>
          <a:prstGeom prst="rect">
            <a:avLst/>
          </a:prstGeom>
        </p:spPr>
      </p:pic>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44444"/>
          <a:stretch/>
        </p:blipFill>
        <p:spPr>
          <a:xfrm>
            <a:off x="0" y="0"/>
            <a:ext cx="5281448" cy="3810000"/>
          </a:xfrm>
          <a:prstGeom prst="rect">
            <a:avLst/>
          </a:prstGeom>
        </p:spPr>
      </p:pic>
      <p:pic>
        <p:nvPicPr>
          <p:cNvPr id="19" name="Picture 18"/>
          <p:cNvPicPr>
            <a:picLocks noChangeAspect="1"/>
          </p:cNvPicPr>
          <p:nvPr/>
        </p:nvPicPr>
        <p:blipFill rotWithShape="1">
          <a:blip r:embed="rId3">
            <a:extLst>
              <a:ext uri="{28A0092B-C50C-407E-A947-70E740481C1C}">
                <a14:useLocalDpi xmlns:a14="http://schemas.microsoft.com/office/drawing/2010/main" val="0"/>
              </a:ext>
            </a:extLst>
          </a:blip>
          <a:srcRect l="13483" t="56667" r="25920" b="24957"/>
          <a:stretch/>
        </p:blipFill>
        <p:spPr>
          <a:xfrm>
            <a:off x="7311" y="3817808"/>
            <a:ext cx="4793289" cy="1887553"/>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3483" t="74891" r="25920" b="5556"/>
          <a:stretch/>
        </p:blipFill>
        <p:spPr>
          <a:xfrm>
            <a:off x="3911890" y="3848960"/>
            <a:ext cx="5180973" cy="2170840"/>
          </a:xfrm>
          <a:prstGeom prst="rect">
            <a:avLst/>
          </a:prstGeom>
        </p:spPr>
      </p:pic>
      <p:pic>
        <p:nvPicPr>
          <p:cNvPr id="20" name="Picture 19"/>
          <p:cNvPicPr>
            <a:picLocks noChangeAspect="1"/>
          </p:cNvPicPr>
          <p:nvPr/>
        </p:nvPicPr>
        <p:blipFill rotWithShape="1">
          <a:blip r:embed="rId3">
            <a:extLst>
              <a:ext uri="{28A0092B-C50C-407E-A947-70E740481C1C}">
                <a14:useLocalDpi xmlns:a14="http://schemas.microsoft.com/office/drawing/2010/main" val="0"/>
              </a:ext>
            </a:extLst>
          </a:blip>
          <a:srcRect t="23334" r="85572" b="58888"/>
          <a:stretch/>
        </p:blipFill>
        <p:spPr>
          <a:xfrm>
            <a:off x="5281448" y="-1"/>
            <a:ext cx="3869864" cy="3810001"/>
          </a:xfrm>
          <a:prstGeom prst="rect">
            <a:avLst/>
          </a:prstGeom>
        </p:spPr>
      </p:pic>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52121" t="91111"/>
          <a:stretch/>
        </p:blipFill>
        <p:spPr>
          <a:xfrm>
            <a:off x="4362681" y="5705361"/>
            <a:ext cx="4781320" cy="1152639"/>
          </a:xfrm>
          <a:prstGeom prst="rect">
            <a:avLst/>
          </a:prstGeom>
        </p:spPr>
      </p:pic>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l="52121" t="91111" r="30145"/>
          <a:stretch/>
        </p:blipFill>
        <p:spPr>
          <a:xfrm>
            <a:off x="-18393" y="5705361"/>
            <a:ext cx="5299841" cy="1152639"/>
          </a:xfrm>
          <a:prstGeom prst="rect">
            <a:avLst/>
          </a:prstGeom>
        </p:spPr>
      </p:pic>
    </p:spTree>
    <p:extLst>
      <p:ext uri="{BB962C8B-B14F-4D97-AF65-F5344CB8AC3E}">
        <p14:creationId xmlns:p14="http://schemas.microsoft.com/office/powerpoint/2010/main" val="10154885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dirty="0"/>
          </a:p>
        </p:txBody>
      </p:sp>
      <p:sp>
        <p:nvSpPr>
          <p:cNvPr id="327682" name="Rectangle 2"/>
          <p:cNvSpPr>
            <a:spLocks noGrp="1" noChangeArrowheads="1"/>
          </p:cNvSpPr>
          <p:nvPr>
            <p:ph type="body" idx="1"/>
          </p:nvPr>
        </p:nvSpPr>
        <p:spPr>
          <a:xfrm>
            <a:off x="381000" y="2057400"/>
            <a:ext cx="8413750" cy="3731118"/>
          </a:xfrm>
        </p:spPr>
        <p:txBody>
          <a:bodyPr/>
          <a:lstStyle/>
          <a:p>
            <a:r>
              <a:rPr lang="es-ES" dirty="0"/>
              <a:t>virtudes sobrenaturales:</a:t>
            </a:r>
          </a:p>
          <a:p>
            <a:r>
              <a:rPr lang="es-ES" dirty="0" smtClean="0"/>
              <a:t>Perdón – Una </a:t>
            </a:r>
            <a:r>
              <a:rPr lang="es-ES" dirty="0"/>
              <a:t>buena disposición para perdonar las ofensas, para pasar por alto ofensas personales contra uno mismo, y sin abrigar deseo alguno de venganza</a:t>
            </a:r>
            <a:r>
              <a:rPr lang="es-ES" dirty="0" smtClean="0"/>
              <a:t>. </a:t>
            </a:r>
            <a:r>
              <a:rPr lang="en-US" dirty="0" smtClean="0"/>
              <a:t>(MacDonald)</a:t>
            </a:r>
            <a:endParaRPr lang="en-U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Efesios 4:31-32</a:t>
            </a:r>
            <a:endParaRPr lang="es-PR" dirty="0"/>
          </a:p>
        </p:txBody>
      </p:sp>
    </p:spTree>
    <p:extLst>
      <p:ext uri="{BB962C8B-B14F-4D97-AF65-F5344CB8AC3E}">
        <p14:creationId xmlns:p14="http://schemas.microsoft.com/office/powerpoint/2010/main" val="3148752058"/>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21</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286000"/>
            <a:ext cx="8305800" cy="4230687"/>
          </a:xfrm>
        </p:spPr>
        <p:txBody>
          <a:bodyPr/>
          <a:lstStyle/>
          <a:p>
            <a:pPr marL="342900" lvl="1" indent="-342900">
              <a:lnSpc>
                <a:spcPct val="90000"/>
              </a:lnSpc>
              <a:spcAft>
                <a:spcPts val="1200"/>
              </a:spcAft>
              <a:buClr>
                <a:schemeClr val="folHlink"/>
              </a:buClr>
              <a:buSzPct val="60000"/>
              <a:buNone/>
            </a:pPr>
            <a:r>
              <a:rPr lang="en-US" sz="1600" dirty="0"/>
              <a:t>Barclay, William. </a:t>
            </a:r>
            <a:r>
              <a:rPr lang="en-US" sz="1600" dirty="0" err="1"/>
              <a:t>Comentario</a:t>
            </a:r>
            <a:r>
              <a:rPr lang="en-US" sz="1600" dirty="0"/>
              <a:t> Al Nuevo </a:t>
            </a:r>
            <a:r>
              <a:rPr lang="en-US" sz="1600" dirty="0" err="1"/>
              <a:t>Testamento</a:t>
            </a:r>
            <a:r>
              <a:rPr lang="en-US" sz="1600" dirty="0"/>
              <a:t>. </a:t>
            </a:r>
            <a:r>
              <a:rPr lang="en-US" sz="1600" dirty="0" err="1"/>
              <a:t>Viladecavalls</a:t>
            </a:r>
            <a:r>
              <a:rPr lang="en-US" sz="1600" dirty="0"/>
              <a:t> (Barcelona), </a:t>
            </a:r>
            <a:r>
              <a:rPr lang="en-US" sz="1600" dirty="0" err="1" smtClean="0"/>
              <a:t>España</a:t>
            </a:r>
            <a:r>
              <a:rPr lang="en-US" sz="1600" dirty="0"/>
              <a:t>: Editorial CLIE, 2006. Print. </a:t>
            </a:r>
            <a:endParaRPr lang="en-US" sz="1600" dirty="0" smtClean="0"/>
          </a:p>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a:t>
            </a:r>
            <a:r>
              <a:rPr lang="es-PR" sz="1600" dirty="0"/>
              <a:t>y</a:t>
            </a:r>
            <a:r>
              <a:rPr lang="es-PR" sz="1600" dirty="0" smtClean="0"/>
              <a:t> David Francis, </a:t>
            </a:r>
            <a:r>
              <a:rPr lang="es-PR" sz="1600" dirty="0"/>
              <a:t>e</a:t>
            </a:r>
            <a:r>
              <a:rPr lang="es-PR" sz="1600" dirty="0" smtClean="0"/>
              <a:t>ds. </a:t>
            </a:r>
            <a:r>
              <a:rPr lang="es-PR" sz="1600" i="1" dirty="0" smtClean="0"/>
              <a:t>Estudios Bíblicos para la Vida para Adultos, </a:t>
            </a:r>
            <a:r>
              <a:rPr lang="es-PR" sz="1600" dirty="0" smtClean="0"/>
              <a:t>Otoño 2015,</a:t>
            </a:r>
            <a:r>
              <a:rPr lang="es-PR" sz="1600" i="1" dirty="0" smtClean="0"/>
              <a:t>  </a:t>
            </a:r>
            <a:r>
              <a:rPr lang="es-PR" sz="1600" dirty="0" smtClean="0"/>
              <a:t>Vol. 2, Núm. 1.</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2015. 46-56.</a:t>
            </a:r>
          </a:p>
          <a:p>
            <a:pPr marL="342900" lvl="1" indent="-342900">
              <a:lnSpc>
                <a:spcPct val="90000"/>
              </a:lnSpc>
              <a:spcAft>
                <a:spcPts val="1200"/>
              </a:spcAft>
              <a:buClr>
                <a:schemeClr val="folHlink"/>
              </a:buClr>
              <a:buSzPct val="60000"/>
              <a:buNone/>
            </a:pPr>
            <a:r>
              <a:rPr lang="en-US" sz="1600" dirty="0"/>
              <a:t>MacDonald, William. </a:t>
            </a:r>
            <a:r>
              <a:rPr lang="en-US" sz="1600" dirty="0" err="1"/>
              <a:t>Comentario</a:t>
            </a:r>
            <a:r>
              <a:rPr lang="en-US" sz="1600" dirty="0"/>
              <a:t> </a:t>
            </a:r>
            <a:r>
              <a:rPr lang="en-US" sz="1600" dirty="0" err="1" smtClean="0"/>
              <a:t>Bíblico</a:t>
            </a:r>
            <a:r>
              <a:rPr lang="en-US" sz="1600" dirty="0" smtClean="0"/>
              <a:t> </a:t>
            </a:r>
            <a:r>
              <a:rPr lang="en-US" sz="1600" dirty="0"/>
              <a:t>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smtClean="0"/>
              <a:t>España</a:t>
            </a:r>
            <a:r>
              <a:rPr lang="en-US" sz="1600" dirty="0"/>
              <a:t>: Editorial CLIE, 2004. Print</a:t>
            </a:r>
            <a:r>
              <a:rPr lang="en-US" sz="1600" dirty="0" smtClean="0"/>
              <a:t>.</a:t>
            </a:r>
          </a:p>
          <a:p>
            <a:pPr marL="342900" lvl="1" indent="-342900">
              <a:lnSpc>
                <a:spcPct val="90000"/>
              </a:lnSpc>
              <a:spcAft>
                <a:spcPts val="1200"/>
              </a:spcAft>
              <a:buClr>
                <a:schemeClr val="folHlink"/>
              </a:buClr>
              <a:buSzPct val="60000"/>
              <a:buNone/>
            </a:pPr>
            <a:r>
              <a:rPr lang="es-ES" sz="1600" dirty="0" err="1"/>
              <a:t>Orth</a:t>
            </a:r>
            <a:r>
              <a:rPr lang="es-ES" sz="1600" dirty="0"/>
              <a:t>, Stanford. Estudios </a:t>
            </a:r>
            <a:r>
              <a:rPr lang="es-ES" sz="1600" dirty="0" err="1"/>
              <a:t>Bı́blicos</a:t>
            </a:r>
            <a:r>
              <a:rPr lang="es-ES" sz="1600" dirty="0"/>
              <a:t> ELA: La Unidad Puede Ser Una Realidad (Efesios). Puebla, </a:t>
            </a:r>
            <a:r>
              <a:rPr lang="es-ES" sz="1600" dirty="0" err="1" smtClean="0"/>
              <a:t>México</a:t>
            </a:r>
            <a:r>
              <a:rPr lang="es-ES" sz="1600" dirty="0"/>
              <a:t>: Ediciones Las </a:t>
            </a:r>
            <a:r>
              <a:rPr lang="es-ES" sz="1600" dirty="0" err="1"/>
              <a:t>Américas</a:t>
            </a:r>
            <a:r>
              <a:rPr lang="es-ES" sz="1600" dirty="0"/>
              <a:t>, A. C., 1997. </a:t>
            </a:r>
            <a:r>
              <a:rPr lang="es-ES" sz="1600" dirty="0" err="1"/>
              <a:t>Print</a:t>
            </a:r>
            <a:r>
              <a:rPr lang="es-ES" sz="1600" dirty="0" smtClean="0"/>
              <a:t>.</a:t>
            </a:r>
            <a:endParaRPr lang="en-US" sz="1600" dirty="0" smtClean="0"/>
          </a:p>
          <a:p>
            <a:pPr marL="342900" lvl="1" indent="-342900">
              <a:lnSpc>
                <a:spcPct val="90000"/>
              </a:lnSpc>
              <a:spcAft>
                <a:spcPts val="1200"/>
              </a:spcAft>
              <a:buClr>
                <a:schemeClr val="folHlink"/>
              </a:buClr>
              <a:buSzPct val="60000"/>
              <a:buNone/>
            </a:pPr>
            <a:r>
              <a:rPr lang="es-PR" sz="1600" dirty="0" smtClean="0">
                <a:hlinkClick r:id="rId2"/>
              </a:rPr>
              <a:t>http://blog.lifeway.com/eblifewayadultos/</a:t>
            </a:r>
            <a:endParaRPr lang="es-PR" sz="1600" dirty="0" smtClean="0"/>
          </a:p>
          <a:p>
            <a:pPr>
              <a:lnSpc>
                <a:spcPct val="90000"/>
              </a:lnSpc>
              <a:spcAft>
                <a:spcPts val="600"/>
              </a:spcAft>
              <a:buNone/>
            </a:pPr>
            <a:r>
              <a:rPr lang="es-PR" sz="1600" dirty="0" smtClean="0">
                <a:hlinkClick r:id="rId3"/>
              </a:rPr>
              <a:t>http</a:t>
            </a:r>
            <a:r>
              <a:rPr lang="es-PR" sz="1600" dirty="0">
                <a:hlinkClick r:id="rId3"/>
              </a:rPr>
              <a:t>://</a:t>
            </a:r>
            <a:r>
              <a:rPr lang="es-PR" sz="1600" dirty="0" smtClean="0">
                <a:hlinkClick r:id="rId3"/>
              </a:rPr>
              <a:t>distantshores.org/resources/illustrations/sweet-publishing</a:t>
            </a:r>
            <a:r>
              <a:rPr lang="es-PR" sz="1600" dirty="0"/>
              <a:t> </a:t>
            </a:r>
            <a:r>
              <a:rPr lang="es-ES" sz="1600" dirty="0" smtClean="0"/>
              <a:t>(imágenes bíblicas).</a:t>
            </a:r>
          </a:p>
          <a:p>
            <a:pPr>
              <a:lnSpc>
                <a:spcPct val="90000"/>
              </a:lnSpc>
              <a:spcAft>
                <a:spcPts val="600"/>
              </a:spcAft>
              <a:buNone/>
            </a:pPr>
            <a:r>
              <a:rPr lang="en-US" sz="1600" dirty="0">
                <a:hlinkClick r:id="rId4"/>
              </a:rPr>
              <a:t>http://</a:t>
            </a:r>
            <a:r>
              <a:rPr lang="en-US" sz="1600" dirty="0" smtClean="0">
                <a:hlinkClick r:id="rId4"/>
              </a:rPr>
              <a:t>st-takla.org/Gallery/Bible/Illustrations.html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92" y="982980"/>
            <a:ext cx="9131508" cy="5570220"/>
          </a:xfrm>
          <a:prstGeom prst="rect">
            <a:avLst/>
          </a:prstGeom>
        </p:spPr>
      </p:pic>
      <p:sp>
        <p:nvSpPr>
          <p:cNvPr id="16386" name="Rectangle 2"/>
          <p:cNvSpPr>
            <a:spLocks noGrp="1" noChangeArrowheads="1"/>
          </p:cNvSpPr>
          <p:nvPr>
            <p:ph type="title"/>
          </p:nvPr>
        </p:nvSpPr>
        <p:spPr>
          <a:xfrm>
            <a:off x="517849" y="304800"/>
            <a:ext cx="8153399" cy="571500"/>
          </a:xfrm>
          <a:solidFill>
            <a:schemeClr val="bg1">
              <a:lumMod val="95000"/>
              <a:lumOff val="5000"/>
              <a:alpha val="65000"/>
            </a:schemeClr>
          </a:solidFill>
          <a:ln/>
        </p:spPr>
        <p:txBody>
          <a:bodyPr anchor="ctr">
            <a:noAutofit/>
          </a:bodyPr>
          <a:lstStyle/>
          <a:p>
            <a:pPr algn="ctr"/>
            <a:r>
              <a:rPr lang="es-PR" dirty="0" smtClean="0">
                <a:solidFill>
                  <a:schemeClr val="tx1"/>
                </a:solidFill>
              </a:rPr>
              <a:t>Próximo Estudio Dominical</a:t>
            </a:r>
            <a:endParaRPr lang="es-PR" dirty="0">
              <a:solidFill>
                <a:schemeClr val="tx1"/>
              </a:solidFill>
            </a:endParaRPr>
          </a:p>
        </p:txBody>
      </p:sp>
      <p:sp>
        <p:nvSpPr>
          <p:cNvPr id="16387" name="Rectangle 3"/>
          <p:cNvSpPr>
            <a:spLocks noGrp="1" noChangeArrowheads="1"/>
          </p:cNvSpPr>
          <p:nvPr>
            <p:ph idx="1"/>
          </p:nvPr>
        </p:nvSpPr>
        <p:spPr>
          <a:xfrm>
            <a:off x="0" y="1219200"/>
            <a:ext cx="9144000" cy="5212935"/>
          </a:xfrm>
          <a:solidFill>
            <a:srgbClr val="000000">
              <a:alpha val="50196"/>
            </a:srgbClr>
          </a:solidFill>
          <a:ln/>
        </p:spPr>
        <p:txBody>
          <a:bodyPr anchor="ctr">
            <a:noAutofit/>
          </a:bodyPr>
          <a:lstStyle/>
          <a:p>
            <a:pPr marL="166688" lvl="0" indent="0" algn="ctr" fontAlgn="auto">
              <a:spcAft>
                <a:spcPts val="1200"/>
              </a:spcAft>
              <a:buNone/>
              <a:defRPr/>
            </a:pPr>
            <a:r>
              <a:rPr lang="es-PR" sz="4400" dirty="0" smtClean="0"/>
              <a:t>Otoño </a:t>
            </a:r>
            <a:r>
              <a:rPr lang="es-PR" sz="4400" kern="1200" dirty="0" smtClean="0"/>
              <a:t>2015/Tema</a:t>
            </a:r>
            <a:r>
              <a:rPr lang="es-PR" sz="4400" dirty="0" smtClean="0"/>
              <a:t>: </a:t>
            </a:r>
            <a:r>
              <a:rPr lang="es-PR" sz="4400" cap="small" dirty="0" smtClean="0"/>
              <a:t>Conectados:         Mi vida en la iglesia</a:t>
            </a:r>
            <a:endParaRPr lang="es-PR" sz="4400" kern="1200" cap="small" dirty="0"/>
          </a:p>
          <a:p>
            <a:pPr marL="401638" indent="-234950" algn="ctr">
              <a:spcAft>
                <a:spcPts val="600"/>
              </a:spcAft>
              <a:buNone/>
            </a:pPr>
            <a:r>
              <a:rPr lang="es-PR" sz="4000" cap="small" dirty="0" smtClean="0"/>
              <a:t>Sesión 5:</a:t>
            </a:r>
            <a:r>
              <a:rPr lang="en-US" sz="4000" cap="small" dirty="0" smtClean="0"/>
              <a:t> </a:t>
            </a:r>
            <a:r>
              <a:rPr lang="es-PR" sz="4000" cap="small" dirty="0" smtClean="0"/>
              <a:t>Conectados</a:t>
            </a:r>
            <a:r>
              <a:rPr lang="en-US" sz="4000" cap="small" dirty="0" smtClean="0"/>
              <a:t> </a:t>
            </a:r>
            <a:r>
              <a:rPr lang="es-PR" sz="4000" cap="small" dirty="0" smtClean="0"/>
              <a:t>en el servicio</a:t>
            </a:r>
          </a:p>
          <a:p>
            <a:pPr marL="401638" indent="-234950" algn="ctr">
              <a:spcAft>
                <a:spcPts val="600"/>
              </a:spcAft>
              <a:buNone/>
            </a:pPr>
            <a:r>
              <a:rPr lang="es-PR" sz="4000" kern="1200" dirty="0" smtClean="0"/>
              <a:t>4 </a:t>
            </a:r>
            <a:r>
              <a:rPr lang="es-PR" sz="4000" kern="1200" dirty="0"/>
              <a:t>de </a:t>
            </a:r>
            <a:r>
              <a:rPr lang="es-PR" sz="4000" dirty="0" smtClean="0"/>
              <a:t>octubre </a:t>
            </a:r>
            <a:r>
              <a:rPr lang="es-PR" sz="4000" kern="1200" dirty="0"/>
              <a:t>de </a:t>
            </a:r>
            <a:r>
              <a:rPr lang="es-PR" sz="4000" kern="1200" dirty="0" smtClean="0"/>
              <a:t>2015</a:t>
            </a:r>
            <a:endParaRPr lang="es-PR" sz="2800" kern="1200" dirty="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(Efesios</a:t>
            </a:r>
            <a:r>
              <a:rPr lang="en-US" dirty="0" smtClean="0"/>
              <a:t> 5:15-21</a:t>
            </a:r>
            <a:r>
              <a:rPr lang="es-PR" dirty="0" smtClean="0"/>
              <a:t>)</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23</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a:t>Las palabras que decimos tienen peso.</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228600" y="1981200"/>
            <a:ext cx="5029200" cy="32765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a:t>Una palabra </a:t>
            </a:r>
            <a:r>
              <a:rPr lang="es-ES" sz="2800" dirty="0" smtClean="0"/>
              <a:t>de </a:t>
            </a:r>
            <a:r>
              <a:rPr lang="es-ES" sz="2800" dirty="0"/>
              <a:t>aliento que nos dijo una persona cuando éramos niños se recuerda toda la vida. </a:t>
            </a:r>
            <a:endParaRPr lang="es-ES" sz="2800" dirty="0" smtClean="0"/>
          </a:p>
          <a:p>
            <a:pPr>
              <a:spcBef>
                <a:spcPts val="0"/>
              </a:spcBef>
              <a:spcAft>
                <a:spcPts val="1200"/>
              </a:spcAft>
            </a:pPr>
            <a:r>
              <a:rPr lang="es-ES" sz="2800" dirty="0" smtClean="0"/>
              <a:t>Por </a:t>
            </a:r>
            <a:r>
              <a:rPr lang="es-ES" sz="2800" dirty="0"/>
              <a:t>otra parte, es posible que los niños nunca </a:t>
            </a:r>
            <a:r>
              <a:rPr lang="es-ES" sz="2800" dirty="0" smtClean="0"/>
              <a:t>puedan</a:t>
            </a:r>
            <a:r>
              <a:rPr lang="es-ES" sz="2800" dirty="0"/>
              <a:t> superar la crítica y el </a:t>
            </a:r>
            <a:endParaRPr lang="es-ES" sz="2800" kern="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133600"/>
            <a:ext cx="3611525" cy="29718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3"/>
          <p:cNvSpPr txBox="1">
            <a:spLocks noChangeArrowheads="1"/>
          </p:cNvSpPr>
          <p:nvPr/>
        </p:nvSpPr>
        <p:spPr bwMode="auto">
          <a:xfrm>
            <a:off x="228599" y="5105401"/>
            <a:ext cx="8564525" cy="1290636"/>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346075" indent="0">
              <a:spcBef>
                <a:spcPts val="0"/>
              </a:spcBef>
              <a:spcAft>
                <a:spcPts val="1200"/>
              </a:spcAft>
              <a:buNone/>
            </a:pPr>
            <a:r>
              <a:rPr lang="es-ES" sz="2800" dirty="0" smtClean="0"/>
              <a:t>desprecio </a:t>
            </a:r>
            <a:r>
              <a:rPr lang="es-ES" sz="2800" dirty="0"/>
              <a:t>constante que se les haga. </a:t>
            </a:r>
            <a:endParaRPr lang="es-ES" sz="2800" dirty="0" smtClean="0"/>
          </a:p>
          <a:p>
            <a:pPr marL="346075" indent="-346075">
              <a:spcBef>
                <a:spcPts val="0"/>
              </a:spcBef>
              <a:spcAft>
                <a:spcPts val="1200"/>
              </a:spcAft>
            </a:pPr>
            <a:r>
              <a:rPr lang="es-ES" sz="2800" dirty="0" smtClean="0"/>
              <a:t>Las </a:t>
            </a:r>
            <a:r>
              <a:rPr lang="es-ES" sz="2800" dirty="0"/>
              <a:t>palabras importan. </a:t>
            </a:r>
            <a:r>
              <a:rPr lang="es-ES" sz="2800" dirty="0" smtClean="0"/>
              <a:t>Pueden edificar </a:t>
            </a:r>
            <a:r>
              <a:rPr lang="es-ES" sz="2800" dirty="0"/>
              <a:t>o </a:t>
            </a:r>
            <a:r>
              <a:rPr lang="es-ES" sz="2800" dirty="0" smtClean="0"/>
              <a:t>destruir.</a:t>
            </a:r>
            <a:endParaRPr lang="es-ES" sz="2800" kern="0" dirty="0" smtClean="0"/>
          </a:p>
        </p:txBody>
      </p:sp>
    </p:spTree>
    <p:extLst>
      <p:ext uri="{BB962C8B-B14F-4D97-AF65-F5344CB8AC3E}">
        <p14:creationId xmlns:p14="http://schemas.microsoft.com/office/powerpoint/2010/main" val="3367001701"/>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sp>
        <p:nvSpPr>
          <p:cNvPr id="6" name="Rectangle 3"/>
          <p:cNvSpPr txBox="1">
            <a:spLocks noChangeArrowheads="1"/>
          </p:cNvSpPr>
          <p:nvPr/>
        </p:nvSpPr>
        <p:spPr bwMode="auto">
          <a:xfrm>
            <a:off x="228600" y="2057400"/>
            <a:ext cx="4953000" cy="25908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smtClean="0"/>
              <a:t>Aunque </a:t>
            </a:r>
            <a:r>
              <a:rPr lang="es-ES" sz="2800" dirty="0"/>
              <a:t>todos los cristianos tienen la responsabilidad de colaborar con la unidad del grupo y su madurez, también tienen responsabilidad para sí </a:t>
            </a:r>
            <a:r>
              <a:rPr lang="es-ES" sz="2800" dirty="0" smtClean="0"/>
              <a:t>mismos.</a:t>
            </a:r>
            <a:endParaRPr lang="en-US" sz="28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0000" y="2152650"/>
            <a:ext cx="3759200" cy="2114550"/>
          </a:xfrm>
          <a:prstGeom prst="rect">
            <a:avLst/>
          </a:prstGeom>
        </p:spPr>
      </p:pic>
      <p:sp>
        <p:nvSpPr>
          <p:cNvPr id="9" name="Rectangle 3"/>
          <p:cNvSpPr txBox="1">
            <a:spLocks noChangeArrowheads="1"/>
          </p:cNvSpPr>
          <p:nvPr/>
        </p:nvSpPr>
        <p:spPr bwMode="auto">
          <a:xfrm>
            <a:off x="228600" y="5029200"/>
            <a:ext cx="8534400" cy="17526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smtClean="0"/>
              <a:t>En </a:t>
            </a:r>
            <a:r>
              <a:rPr lang="es-ES" sz="2800" dirty="0"/>
              <a:t>este pasaje Pablo señala una serie de cambios en la conducta individual que cada creyente debe adoptar para contribuir a la unidad y a la madurez del grupo.</a:t>
            </a:r>
            <a:endParaRPr lang="en-US" sz="2800" dirty="0"/>
          </a:p>
        </p:txBody>
      </p:sp>
    </p:spTree>
    <p:extLst>
      <p:ext uri="{BB962C8B-B14F-4D97-AF65-F5344CB8AC3E}">
        <p14:creationId xmlns:p14="http://schemas.microsoft.com/office/powerpoint/2010/main" val="805860865"/>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Efesios 4:25-32</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249943280"/>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Efesios 4:25-28</a:t>
            </a:r>
            <a:endParaRPr lang="es-ES" sz="4800" dirty="0">
              <a:latin typeface="David" panose="020E0502060401010101" pitchFamily="34" charset="-79"/>
              <a:cs typeface="David" panose="020E0502060401010101" pitchFamily="34" charset="-79"/>
            </a:endParaRPr>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381000" y="2209800"/>
            <a:ext cx="8382000" cy="3731118"/>
          </a:xfrm>
        </p:spPr>
        <p:txBody>
          <a:bodyPr/>
          <a:lstStyle/>
          <a:p>
            <a:pPr marL="0" indent="0">
              <a:buNone/>
            </a:pPr>
            <a:r>
              <a:rPr lang="es-ES" dirty="0"/>
              <a:t>“Por lo cual, desechando la mentira, hablad verdad cada uno con su prójimo; porque somos miembros los unos de los otros. Airaos, pero no pequéis; no se ponga el sol sobre vuestro enojo, ni deis lugar al diablo. El que hurtaba, no hurte más, sino trabaje, haciendo con sus manos lo que es bueno, para que tenga qué compartir con el que padece necesidad</a:t>
            </a:r>
            <a:r>
              <a:rPr lang="es-ES" dirty="0" smtClean="0"/>
              <a:t>.”</a:t>
            </a:r>
            <a:endParaRPr lang="es-E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Efesios 4:25-28</a:t>
            </a:r>
            <a:endParaRPr lang="es-PR" dirty="0"/>
          </a:p>
        </p:txBody>
      </p:sp>
    </p:spTree>
    <p:extLst>
      <p:ext uri="{BB962C8B-B14F-4D97-AF65-F5344CB8AC3E}">
        <p14:creationId xmlns:p14="http://schemas.microsoft.com/office/powerpoint/2010/main" val="812875873"/>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381000" y="2209800"/>
            <a:ext cx="8382000" cy="3731118"/>
          </a:xfrm>
        </p:spPr>
        <p:txBody>
          <a:bodyPr/>
          <a:lstStyle/>
          <a:p>
            <a:pPr marL="0" indent="0">
              <a:buNone/>
            </a:pPr>
            <a:r>
              <a:rPr lang="es-ES" dirty="0"/>
              <a:t>“así nosotros, siendo muchos, somos un cuerpo en Cristo, y todos miembros los unos de los otros</a:t>
            </a:r>
            <a:r>
              <a:rPr lang="es-ES" dirty="0" smtClean="0"/>
              <a:t>.”</a:t>
            </a:r>
            <a:endParaRPr lang="es-E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Romanos 12:5</a:t>
            </a:r>
            <a:endParaRPr lang="es-PR" dirty="0"/>
          </a:p>
        </p:txBody>
      </p:sp>
    </p:spTree>
    <p:extLst>
      <p:ext uri="{BB962C8B-B14F-4D97-AF65-F5344CB8AC3E}">
        <p14:creationId xmlns:p14="http://schemas.microsoft.com/office/powerpoint/2010/main" val="1804745801"/>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102978</TotalTime>
  <Words>926</Words>
  <Application>Microsoft Office PowerPoint</Application>
  <PresentationFormat>On-screen Show (4:3)</PresentationFormat>
  <Paragraphs>99</Paragraphs>
  <Slides>23</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Arial</vt:lpstr>
      <vt:lpstr>Calibri</vt:lpstr>
      <vt:lpstr>David</vt:lpstr>
      <vt:lpstr>Tahoma</vt:lpstr>
      <vt:lpstr>Wingdings</vt:lpstr>
      <vt:lpstr>Blends</vt:lpstr>
      <vt:lpstr>1_Office Theme</vt:lpstr>
      <vt:lpstr>PowerPoint Presentation</vt:lpstr>
      <vt:lpstr>PowerPoint Presentation</vt:lpstr>
      <vt:lpstr>El asunto</vt:lpstr>
      <vt:lpstr>Aplicación para mi vida</vt:lpstr>
      <vt:lpstr>Contexto</vt:lpstr>
      <vt:lpstr>Pasaje bíblico</vt:lpstr>
      <vt:lpstr>Pasaje bíblico</vt:lpstr>
      <vt:lpstr>Efesios 4:25-28</vt:lpstr>
      <vt:lpstr>Romanos 12:5</vt:lpstr>
      <vt:lpstr>Pasaje bíblico</vt:lpstr>
      <vt:lpstr>Efesios 4:29-30</vt:lpstr>
      <vt:lpstr>Efesios 4:29-30</vt:lpstr>
      <vt:lpstr>Efesios 4:29-30</vt:lpstr>
      <vt:lpstr>Efesios 4:29-30</vt:lpstr>
      <vt:lpstr>Pasaje bíblico</vt:lpstr>
      <vt:lpstr>Efesios 4:31-32</vt:lpstr>
      <vt:lpstr>Efesios 4:31-32</vt:lpstr>
      <vt:lpstr>Efesios 4:31-32</vt:lpstr>
      <vt:lpstr>Efesios 4:31-32</vt:lpstr>
      <vt:lpstr>Efesios 4:31-32</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conectados_por_medio_de_las_palabras_092715</dc:title>
  <dc:creator>JRIVERA</dc:creator>
  <cp:lastModifiedBy>Ortega, Tito (ISB-GSO Inks &amp; Supplies Dev. Sect. Mgr.)</cp:lastModifiedBy>
  <cp:revision>4780</cp:revision>
  <cp:lastPrinted>2015-09-18T23:40:29Z</cp:lastPrinted>
  <dcterms:created xsi:type="dcterms:W3CDTF">2007-01-24T21:53:34Z</dcterms:created>
  <dcterms:modified xsi:type="dcterms:W3CDTF">2015-09-30T15:40:48Z</dcterms:modified>
</cp:coreProperties>
</file>