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8"/>
  </p:notesMasterIdLst>
  <p:handoutMasterIdLst>
    <p:handoutMasterId r:id="rId29"/>
  </p:handoutMasterIdLst>
  <p:sldIdLst>
    <p:sldId id="794" r:id="rId3"/>
    <p:sldId id="1618" r:id="rId4"/>
    <p:sldId id="804" r:id="rId5"/>
    <p:sldId id="1532" r:id="rId6"/>
    <p:sldId id="1646" r:id="rId7"/>
    <p:sldId id="1620" r:id="rId8"/>
    <p:sldId id="1647" r:id="rId9"/>
    <p:sldId id="1360" r:id="rId10"/>
    <p:sldId id="287" r:id="rId11"/>
    <p:sldId id="1359" r:id="rId12"/>
    <p:sldId id="1621" r:id="rId13"/>
    <p:sldId id="1648" r:id="rId14"/>
    <p:sldId id="1649" r:id="rId15"/>
    <p:sldId id="1319" r:id="rId16"/>
    <p:sldId id="1617" r:id="rId17"/>
    <p:sldId id="1622" r:id="rId18"/>
    <p:sldId id="1650" r:id="rId19"/>
    <p:sldId id="1651" r:id="rId20"/>
    <p:sldId id="1535" r:id="rId21"/>
    <p:sldId id="1536" r:id="rId22"/>
    <p:sldId id="1626" r:id="rId23"/>
    <p:sldId id="1652" r:id="rId24"/>
    <p:sldId id="561" r:id="rId25"/>
    <p:sldId id="1133" r:id="rId26"/>
    <p:sldId id="908" r:id="rId2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0D"/>
    <a:srgbClr val="000000"/>
    <a:srgbClr val="FFFFD1"/>
    <a:srgbClr val="0000CC"/>
    <a:srgbClr val="0000FF"/>
    <a:srgbClr val="A6925A"/>
    <a:srgbClr val="285633"/>
    <a:srgbClr val="CC9900"/>
    <a:srgbClr val="CB7935"/>
    <a:srgbClr val="3030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6709" autoAdjust="0"/>
  </p:normalViewPr>
  <p:slideViewPr>
    <p:cSldViewPr>
      <p:cViewPr>
        <p:scale>
          <a:sx n="68" d="100"/>
          <a:sy n="68" d="100"/>
        </p:scale>
        <p:origin x="1890" y="5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10/11/2015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4193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25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163325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810866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6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8717591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7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7773117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60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distantshores.org/resources/illustrations/sweet-publishing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hyperlink" Target="http://st-takla.org/Gallery/Bible/Illustrations.html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37"/>
          <a:stretch/>
        </p:blipFill>
        <p:spPr>
          <a:xfrm>
            <a:off x="3853" y="0"/>
            <a:ext cx="9149443" cy="687324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14400"/>
            <a:ext cx="7937951" cy="2057400"/>
          </a:xfrm>
          <a:prstGeom prst="rect">
            <a:avLst/>
          </a:prstGeom>
          <a:solidFill>
            <a:srgbClr val="0D0D0D">
              <a:alpha val="80000"/>
            </a:srgb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Otoño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2015/Conectados:</a:t>
            </a:r>
            <a:r>
              <a:rPr kumimoji="0" lang="es-PR" sz="4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Mi vida en la iglesia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rgbClr val="0D0D0D">
              <a:alpha val="80000"/>
            </a:srgb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n-lt"/>
              </a:rPr>
              <a:t>Sesión</a:t>
            </a:r>
            <a:r>
              <a:rPr lang="en-US" sz="4400" cap="small" dirty="0" smtClean="0">
                <a:latin typeface="+mn-lt"/>
              </a:rPr>
              <a:t> 6: </a:t>
            </a:r>
            <a:r>
              <a:rPr lang="es-PR" sz="4400" dirty="0" smtClean="0">
                <a:latin typeface="+mn-lt"/>
              </a:rPr>
              <a:t>Conectados mediante la oración</a:t>
            </a:r>
            <a:endParaRPr lang="es-PR" sz="4400" cap="small" dirty="0" smtClean="0">
              <a:latin typeface="+mn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noProof="0" dirty="0" smtClean="0">
                <a:latin typeface="+mn-lt"/>
                <a:cs typeface="+mn-cs"/>
              </a:rPr>
              <a:t>11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octubre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2015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/>
              <a:t>(</a:t>
            </a:r>
            <a:r>
              <a:rPr lang="es-PR" sz="2800" dirty="0" smtClean="0"/>
              <a:t>Efesios</a:t>
            </a:r>
            <a:r>
              <a:rPr lang="en-US" sz="2800" dirty="0" smtClean="0"/>
              <a:t> 6</a:t>
            </a:r>
            <a:r>
              <a:rPr lang="fr-FR" sz="2800" dirty="0" smtClean="0"/>
              <a:t>:18-22</a:t>
            </a:r>
            <a:r>
              <a:rPr lang="es-PR" sz="2800" dirty="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098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“orando en todo tiempo con toda oración y súplica en el Espíritu, y velando en ello con toda perseverancia y súplica por todos los santos</a:t>
            </a:r>
            <a:r>
              <a:rPr lang="es-ES" dirty="0" smtClean="0"/>
              <a:t>;”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Efesios 6:18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812875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382000" cy="3731118"/>
          </a:xfrm>
        </p:spPr>
        <p:txBody>
          <a:bodyPr/>
          <a:lstStyle/>
          <a:p>
            <a:r>
              <a:rPr lang="es-ES" dirty="0"/>
              <a:t>La oración debería ser continua, no esporádica; un hábito, no un acto aislado. </a:t>
            </a:r>
            <a:endParaRPr lang="es-ES" dirty="0" smtClean="0"/>
          </a:p>
          <a:p>
            <a:r>
              <a:rPr lang="es-ES" dirty="0" smtClean="0"/>
              <a:t>Se debe emplear </a:t>
            </a:r>
            <a:r>
              <a:rPr lang="es-ES" dirty="0"/>
              <a:t>toda clase de oración: pública y privada; deliberada y espontánea; ruego e intercesión; confesión y humillación; alabanza y acción de gracias</a:t>
            </a:r>
            <a:r>
              <a:rPr lang="es-ES" dirty="0" smtClean="0"/>
              <a:t>. </a:t>
            </a:r>
            <a:r>
              <a:rPr lang="en-US" dirty="0" smtClean="0"/>
              <a:t>(MacDonald)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Efesios 6:18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8047458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382000" cy="3731118"/>
          </a:xfrm>
        </p:spPr>
        <p:txBody>
          <a:bodyPr/>
          <a:lstStyle/>
          <a:p>
            <a:r>
              <a:rPr lang="es-ES" dirty="0" smtClean="0"/>
              <a:t>El creyente debe orar “en </a:t>
            </a:r>
            <a:r>
              <a:rPr lang="es-ES" dirty="0"/>
              <a:t>el Espíritu”, dependiendo de su dirección para pedir según la voluntad de Dios. </a:t>
            </a:r>
            <a:endParaRPr lang="es-ES" dirty="0" smtClean="0"/>
          </a:p>
          <a:p>
            <a:r>
              <a:rPr lang="es-ES" dirty="0" smtClean="0"/>
              <a:t>Debe </a:t>
            </a:r>
            <a:r>
              <a:rPr lang="es-ES" dirty="0"/>
              <a:t>incluir a todos los creyentes y persistir en las peticiones. Pablo repite la palabra “todo” tres veces en el versículo para que el </a:t>
            </a:r>
            <a:r>
              <a:rPr lang="es-ES" dirty="0" smtClean="0"/>
              <a:t>creyente </a:t>
            </a:r>
            <a:r>
              <a:rPr lang="es-ES" dirty="0"/>
              <a:t>aprenda a llenar su vida de oración intercediendo constantemente por otros</a:t>
            </a:r>
            <a:r>
              <a:rPr lang="es-ES" dirty="0" smtClean="0"/>
              <a:t>. (</a:t>
            </a:r>
            <a:r>
              <a:rPr lang="es-ES" dirty="0" err="1" smtClean="0"/>
              <a:t>Orth</a:t>
            </a:r>
            <a:r>
              <a:rPr lang="en-US" dirty="0" smtClean="0"/>
              <a:t>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Efesios 6:18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155619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382000" cy="3731118"/>
          </a:xfrm>
        </p:spPr>
        <p:txBody>
          <a:bodyPr/>
          <a:lstStyle/>
          <a:p>
            <a:r>
              <a:rPr lang="es-ES" dirty="0" smtClean="0"/>
              <a:t>Siete </a:t>
            </a:r>
            <a:r>
              <a:rPr lang="es-ES" dirty="0"/>
              <a:t>requisitos para resistir los ataques de los enemigos espirituales: </a:t>
            </a:r>
            <a:r>
              <a:rPr lang="es-ES" dirty="0" smtClean="0"/>
              <a:t>1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integridad </a:t>
            </a:r>
            <a:r>
              <a:rPr lang="es-ES" dirty="0"/>
              <a:t>y sinceridad de </a:t>
            </a:r>
            <a:r>
              <a:rPr lang="es-ES" dirty="0" smtClean="0"/>
              <a:t>corazón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una </a:t>
            </a:r>
            <a:r>
              <a:rPr lang="es-ES" dirty="0"/>
              <a:t>vida de rectitud y </a:t>
            </a:r>
            <a:r>
              <a:rPr lang="es-ES" dirty="0" smtClean="0"/>
              <a:t>santidad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ser </a:t>
            </a:r>
            <a:r>
              <a:rPr lang="es-ES" dirty="0"/>
              <a:t>fiel en el testimonio del </a:t>
            </a:r>
            <a:r>
              <a:rPr lang="es-ES" dirty="0" smtClean="0"/>
              <a:t>evangelio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dependencia </a:t>
            </a:r>
            <a:r>
              <a:rPr lang="es-ES" dirty="0"/>
              <a:t>de </a:t>
            </a:r>
            <a:r>
              <a:rPr lang="es-ES" dirty="0" smtClean="0"/>
              <a:t>Dios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confianza </a:t>
            </a:r>
            <a:r>
              <a:rPr lang="es-ES" dirty="0"/>
              <a:t>personal en la </a:t>
            </a:r>
            <a:r>
              <a:rPr lang="es-ES" dirty="0" smtClean="0"/>
              <a:t>salvación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proclamar </a:t>
            </a:r>
            <a:r>
              <a:rPr lang="es-ES" dirty="0"/>
              <a:t>la palabra de </a:t>
            </a:r>
            <a:r>
              <a:rPr lang="es-ES" dirty="0" smtClean="0"/>
              <a:t>Dios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oración </a:t>
            </a:r>
            <a:r>
              <a:rPr lang="es-ES" dirty="0"/>
              <a:t>constante</a:t>
            </a:r>
            <a:r>
              <a:rPr lang="es-ES" dirty="0" smtClean="0"/>
              <a:t>. (</a:t>
            </a:r>
            <a:r>
              <a:rPr lang="es-ES" dirty="0" err="1" smtClean="0"/>
              <a:t>Orth</a:t>
            </a:r>
            <a:r>
              <a:rPr lang="en-US" dirty="0" smtClean="0"/>
              <a:t>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Efesios 6:18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0368557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Efesios 6:19-20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714682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362200"/>
            <a:ext cx="8566151" cy="2209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por mí, a fin de que al abrir mi boca me sea dada palabra para dar a conocer con denuedo el misterio del evangelio</a:t>
            </a:r>
            <a:r>
              <a:rPr lang="es-ES" dirty="0" smtClean="0"/>
              <a:t>, por </a:t>
            </a:r>
            <a:r>
              <a:rPr lang="es-ES" dirty="0"/>
              <a:t>el cual soy embajador en cadenas; que con denuedo hable de él, como debo hablar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Efesios 6:19-20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298500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1" y="1981200"/>
            <a:ext cx="8305799" cy="2209800"/>
          </a:xfrm>
        </p:spPr>
        <p:txBody>
          <a:bodyPr/>
          <a:lstStyle/>
          <a:p>
            <a:r>
              <a:rPr lang="es-ES" dirty="0" smtClean="0"/>
              <a:t>Pablo, después </a:t>
            </a:r>
            <a:r>
              <a:rPr lang="es-ES" dirty="0"/>
              <a:t>de tanta experiencia y éxito, todavía sentía la necesidad de pedir oración para compartir efectivamente el mensaje de Cristo.</a:t>
            </a:r>
          </a:p>
          <a:p>
            <a:r>
              <a:rPr lang="es-ES" dirty="0"/>
              <a:t>Observamos su dependencia de otros miembros del cuerpo de Cristo, donde pone en práctica la interdependencia que ha enseñado en la carta. </a:t>
            </a:r>
            <a:r>
              <a:rPr lang="en-US" dirty="0" smtClean="0"/>
              <a:t>(</a:t>
            </a:r>
            <a:r>
              <a:rPr lang="es-ES" dirty="0" err="1" smtClean="0"/>
              <a:t>Orth</a:t>
            </a:r>
            <a:r>
              <a:rPr lang="en-US" dirty="0" smtClean="0"/>
              <a:t>)</a:t>
            </a:r>
            <a:endParaRPr lang="es-E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Efesios 6:19-20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8978216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1" y="1981200"/>
            <a:ext cx="8305799" cy="2209800"/>
          </a:xfrm>
        </p:spPr>
        <p:txBody>
          <a:bodyPr/>
          <a:lstStyle/>
          <a:p>
            <a:r>
              <a:rPr lang="es-ES" dirty="0" smtClean="0"/>
              <a:t>Pablo </a:t>
            </a:r>
            <a:r>
              <a:rPr lang="es-ES" dirty="0"/>
              <a:t>pide denuedo para no perder ninguna de las oportunidades que Dios le daba. </a:t>
            </a:r>
            <a:endParaRPr lang="es-ES" dirty="0" smtClean="0"/>
          </a:p>
          <a:p>
            <a:r>
              <a:rPr lang="es-ES" dirty="0" smtClean="0"/>
              <a:t>En </a:t>
            </a:r>
            <a:r>
              <a:rPr lang="es-ES" dirty="0">
                <a:solidFill>
                  <a:schemeClr val="tx2"/>
                </a:solidFill>
              </a:rPr>
              <a:t>Colosenses 4:2–4</a:t>
            </a:r>
            <a:r>
              <a:rPr lang="es-ES" dirty="0"/>
              <a:t>, pide que Dios “abra puerta para la palabra”. También en </a:t>
            </a:r>
            <a:r>
              <a:rPr lang="es-ES" dirty="0">
                <a:solidFill>
                  <a:schemeClr val="tx2"/>
                </a:solidFill>
              </a:rPr>
              <a:t>Colosenses</a:t>
            </a:r>
            <a:r>
              <a:rPr lang="es-ES" dirty="0"/>
              <a:t> habla de vivir </a:t>
            </a:r>
            <a:r>
              <a:rPr lang="es-ES" i="1" dirty="0"/>
              <a:t>sabiamente para con los de afuera y de hablar “con gracia, sazonada con sal”. </a:t>
            </a:r>
            <a:r>
              <a:rPr lang="en-US" dirty="0" smtClean="0"/>
              <a:t>(</a:t>
            </a:r>
            <a:r>
              <a:rPr lang="es-ES" dirty="0" err="1" smtClean="0"/>
              <a:t>Orth</a:t>
            </a:r>
            <a:r>
              <a:rPr lang="en-US" dirty="0" smtClean="0"/>
              <a:t>)</a:t>
            </a:r>
            <a:endParaRPr lang="es-E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Efesios 6:19-20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3374893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1" y="1981200"/>
            <a:ext cx="8305799" cy="2209800"/>
          </a:xfrm>
        </p:spPr>
        <p:txBody>
          <a:bodyPr/>
          <a:lstStyle/>
          <a:p>
            <a:r>
              <a:rPr lang="es-ES" dirty="0" smtClean="0"/>
              <a:t>Compartir </a:t>
            </a:r>
            <a:r>
              <a:rPr lang="es-ES" dirty="0"/>
              <a:t>el evangelio era el aire que Pablo respiraba. No era rutina. Él no había llegado a ser un “profesional” y “experto” en la materia. </a:t>
            </a:r>
            <a:endParaRPr lang="es-ES" dirty="0" smtClean="0"/>
          </a:p>
          <a:p>
            <a:r>
              <a:rPr lang="es-ES" dirty="0" smtClean="0"/>
              <a:t>Cada </a:t>
            </a:r>
            <a:r>
              <a:rPr lang="es-ES" dirty="0"/>
              <a:t>día era un nuevo reto y sentía necesidad de la ayuda de Dios y el apoyo de sus hermanos en Cristo. ¡Éste es el efectivo embajador en cadenas</a:t>
            </a:r>
            <a:r>
              <a:rPr lang="es-ES" dirty="0" smtClean="0"/>
              <a:t>!</a:t>
            </a:r>
            <a:r>
              <a:rPr lang="es-ES" i="1" dirty="0" smtClean="0"/>
              <a:t> </a:t>
            </a:r>
            <a:r>
              <a:rPr lang="en-US" dirty="0" smtClean="0"/>
              <a:t>(</a:t>
            </a:r>
            <a:r>
              <a:rPr lang="es-ES" dirty="0" err="1" smtClean="0"/>
              <a:t>Orth</a:t>
            </a:r>
            <a:r>
              <a:rPr lang="en-US" dirty="0" smtClean="0"/>
              <a:t>)</a:t>
            </a:r>
            <a:endParaRPr lang="es-E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Efesios 6:19-20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1681642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Efesios 6:21-22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865538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30788" b="5036"/>
          <a:stretch/>
        </p:blipFill>
        <p:spPr>
          <a:xfrm>
            <a:off x="0" y="3817808"/>
            <a:ext cx="9144001" cy="272110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44"/>
          <a:stretch/>
        </p:blipFill>
        <p:spPr>
          <a:xfrm>
            <a:off x="0" y="0"/>
            <a:ext cx="5281448" cy="3810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3" t="56667" r="25920" b="24957"/>
          <a:stretch/>
        </p:blipFill>
        <p:spPr>
          <a:xfrm>
            <a:off x="7311" y="3817808"/>
            <a:ext cx="4793289" cy="18875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3" t="74891" r="25920" b="5556"/>
          <a:stretch/>
        </p:blipFill>
        <p:spPr>
          <a:xfrm>
            <a:off x="3911890" y="3848960"/>
            <a:ext cx="5180973" cy="217084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4" r="85572" b="58888"/>
          <a:stretch/>
        </p:blipFill>
        <p:spPr>
          <a:xfrm>
            <a:off x="5281448" y="-1"/>
            <a:ext cx="3869864" cy="381000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21" t="91111"/>
          <a:stretch/>
        </p:blipFill>
        <p:spPr>
          <a:xfrm>
            <a:off x="4362681" y="5705361"/>
            <a:ext cx="4781320" cy="115263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21" t="91111" r="30145"/>
          <a:stretch/>
        </p:blipFill>
        <p:spPr>
          <a:xfrm>
            <a:off x="-18393" y="5705361"/>
            <a:ext cx="5299841" cy="1152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8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41375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“Para que también vosotros sepáis mis asuntos, y lo que hago, todo os lo hará saber </a:t>
            </a:r>
            <a:r>
              <a:rPr lang="es-ES" dirty="0" err="1"/>
              <a:t>Tíquico</a:t>
            </a:r>
            <a:r>
              <a:rPr lang="es-ES" dirty="0"/>
              <a:t>, hermano amado y fiel ministro en el Señor</a:t>
            </a:r>
            <a:r>
              <a:rPr lang="es-ES" dirty="0" smtClean="0"/>
              <a:t>, el </a:t>
            </a:r>
            <a:r>
              <a:rPr lang="es-ES" dirty="0"/>
              <a:t>cual envié a vosotros para esto mismo, para que sepáis lo tocante a nosotros, y que consuele vuestros corazones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Efesios 6:21-22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3453062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413750" cy="3731118"/>
          </a:xfrm>
        </p:spPr>
        <p:txBody>
          <a:bodyPr/>
          <a:lstStyle/>
          <a:p>
            <a:r>
              <a:rPr lang="es-ES" dirty="0" smtClean="0"/>
              <a:t>Pablo </a:t>
            </a:r>
            <a:r>
              <a:rPr lang="es-ES" dirty="0"/>
              <a:t>se preocupaba por las necesidades de otros aun cuando él estaba sufriendo en prisión y privado de la libertad. </a:t>
            </a:r>
            <a:endParaRPr lang="es-ES" dirty="0" smtClean="0"/>
          </a:p>
          <a:p>
            <a:r>
              <a:rPr lang="es-ES" dirty="0" smtClean="0"/>
              <a:t>Pablo </a:t>
            </a:r>
            <a:r>
              <a:rPr lang="es-ES" dirty="0"/>
              <a:t>envió a </a:t>
            </a:r>
            <a:r>
              <a:rPr lang="es-ES" dirty="0" err="1"/>
              <a:t>Tíquico</a:t>
            </a:r>
            <a:r>
              <a:rPr lang="es-ES" dirty="0"/>
              <a:t> para que fueran confortados y animados al saber que el apóstol todavía estaba vivo, que seguía predicando y que Dios le daba fruto aun estando en prisión</a:t>
            </a:r>
            <a:r>
              <a:rPr lang="es-ES" dirty="0" smtClean="0"/>
              <a:t>. </a:t>
            </a:r>
            <a:r>
              <a:rPr lang="en-US" dirty="0" smtClean="0"/>
              <a:t>(</a:t>
            </a:r>
            <a:r>
              <a:rPr lang="es-ES" dirty="0" err="1" smtClean="0"/>
              <a:t>Orth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Efesios 6:21-22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0885413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Efesios 6:21-22</a:t>
            </a:r>
            <a:endParaRPr lang="es-PR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idx="1"/>
          </p:nvPr>
        </p:nvSpPr>
        <p:spPr>
          <a:xfrm>
            <a:off x="381000" y="2057400"/>
            <a:ext cx="8413750" cy="3731118"/>
          </a:xfrm>
        </p:spPr>
        <p:txBody>
          <a:bodyPr/>
          <a:lstStyle/>
          <a:p>
            <a:r>
              <a:rPr lang="es-ES" dirty="0" smtClean="0"/>
              <a:t>Pablo </a:t>
            </a:r>
            <a:r>
              <a:rPr lang="es-ES" dirty="0" err="1" smtClean="0"/>
              <a:t>compart</a:t>
            </a:r>
            <a:r>
              <a:rPr lang="en-US" dirty="0" err="1" smtClean="0"/>
              <a:t>ía</a:t>
            </a:r>
            <a:r>
              <a:rPr lang="es-ES" dirty="0" smtClean="0"/>
              <a:t> </a:t>
            </a:r>
            <a:r>
              <a:rPr lang="es-ES" dirty="0"/>
              <a:t>el ministerio con un colega, el mensajero que llevó las cartas a Éfeso, </a:t>
            </a:r>
            <a:r>
              <a:rPr lang="es-ES" dirty="0" err="1"/>
              <a:t>Colosas</a:t>
            </a:r>
            <a:r>
              <a:rPr lang="es-ES" dirty="0"/>
              <a:t> y a Filemón (junto con Onésimo). </a:t>
            </a:r>
            <a:endParaRPr lang="es-ES" dirty="0" smtClean="0"/>
          </a:p>
          <a:p>
            <a:r>
              <a:rPr lang="es-ES" dirty="0" smtClean="0"/>
              <a:t>Manifiesta </a:t>
            </a:r>
            <a:r>
              <a:rPr lang="es-ES" dirty="0"/>
              <a:t>su amor por él, lo recomienda, e indirectamente, halaga y felicita a </a:t>
            </a:r>
            <a:r>
              <a:rPr lang="es-ES" dirty="0" err="1"/>
              <a:t>Tíquico</a:t>
            </a:r>
            <a:r>
              <a:rPr lang="es-ES" dirty="0"/>
              <a:t>, nativo de Asia y posiblemente de Éfeso (</a:t>
            </a:r>
            <a:r>
              <a:rPr lang="es-ES" dirty="0">
                <a:solidFill>
                  <a:schemeClr val="tx2"/>
                </a:solidFill>
              </a:rPr>
              <a:t>Hechos 20:4</a:t>
            </a:r>
            <a:r>
              <a:rPr lang="es-ES" dirty="0"/>
              <a:t>). </a:t>
            </a:r>
            <a:r>
              <a:rPr lang="en-US" dirty="0" smtClean="0"/>
              <a:t>(</a:t>
            </a:r>
            <a:r>
              <a:rPr lang="es-ES" dirty="0" err="1" smtClean="0"/>
              <a:t>Orth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574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/>
              <a:t>Barclay, William. </a:t>
            </a:r>
            <a:r>
              <a:rPr lang="en-US" sz="1600" dirty="0" err="1"/>
              <a:t>Comentario</a:t>
            </a:r>
            <a:r>
              <a:rPr lang="en-US" sz="1600" dirty="0"/>
              <a:t> Al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 smtClean="0"/>
              <a:t>España</a:t>
            </a:r>
            <a:r>
              <a:rPr lang="en-US" sz="1600" dirty="0"/>
              <a:t>: Editorial CLIE, 2006. Print. </a:t>
            </a:r>
            <a:endParaRPr lang="en-US" sz="1600" dirty="0" smtClean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</a:t>
            </a:r>
            <a:r>
              <a:rPr lang="es-PR" sz="1600" dirty="0"/>
              <a:t>y</a:t>
            </a:r>
            <a:r>
              <a:rPr lang="es-PR" sz="1600" dirty="0" smtClean="0"/>
              <a:t> David Francis, </a:t>
            </a:r>
            <a:r>
              <a:rPr lang="es-PR" sz="1600" dirty="0"/>
              <a:t>e</a:t>
            </a:r>
            <a:r>
              <a:rPr lang="es-PR" sz="1600" dirty="0" smtClean="0"/>
              <a:t>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Otoño 2015,</a:t>
            </a:r>
            <a:r>
              <a:rPr lang="es-PR" sz="1600" i="1" dirty="0" smtClean="0"/>
              <a:t>  </a:t>
            </a:r>
            <a:r>
              <a:rPr lang="es-PR" sz="1600" dirty="0" smtClean="0"/>
              <a:t>Vol. 2, Núm. 1.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2015. 70-80.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/>
              <a:t>MacDonald, William. </a:t>
            </a:r>
            <a:r>
              <a:rPr lang="en-US" sz="1600" dirty="0" err="1"/>
              <a:t>Comentario</a:t>
            </a:r>
            <a:r>
              <a:rPr lang="en-US" sz="1600" dirty="0"/>
              <a:t> </a:t>
            </a:r>
            <a:r>
              <a:rPr lang="en-US" sz="1600" dirty="0" err="1" smtClean="0"/>
              <a:t>Bíblico</a:t>
            </a:r>
            <a:r>
              <a:rPr lang="en-US" sz="1600" dirty="0" smtClean="0"/>
              <a:t> </a:t>
            </a:r>
            <a:r>
              <a:rPr lang="en-US" sz="1600" dirty="0"/>
              <a:t>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 smtClean="0"/>
              <a:t>España</a:t>
            </a:r>
            <a:r>
              <a:rPr lang="en-US" sz="1600" dirty="0"/>
              <a:t>: Editorial CLIE, 2004. Print</a:t>
            </a:r>
            <a:r>
              <a:rPr lang="en-US" sz="1600" dirty="0" smtClean="0"/>
              <a:t>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err="1"/>
              <a:t>Orth</a:t>
            </a:r>
            <a:r>
              <a:rPr lang="es-ES" sz="1600" dirty="0"/>
              <a:t>, Stanford. Estudios </a:t>
            </a:r>
            <a:r>
              <a:rPr lang="es-ES" sz="1600" dirty="0" err="1"/>
              <a:t>Bı́blicos</a:t>
            </a:r>
            <a:r>
              <a:rPr lang="es-ES" sz="1600" dirty="0"/>
              <a:t> ELA: La Unidad Puede Ser Una Realidad (Efesios). Puebla, </a:t>
            </a:r>
            <a:r>
              <a:rPr lang="es-ES" sz="1600" dirty="0" err="1" smtClean="0"/>
              <a:t>México</a:t>
            </a:r>
            <a:r>
              <a:rPr lang="es-ES" sz="1600" dirty="0"/>
              <a:t>: Ediciones Las </a:t>
            </a:r>
            <a:r>
              <a:rPr lang="es-ES" sz="1600" dirty="0" err="1"/>
              <a:t>Américas</a:t>
            </a:r>
            <a:r>
              <a:rPr lang="es-ES" sz="1600" dirty="0"/>
              <a:t>, A. C., 1997. </a:t>
            </a:r>
            <a:r>
              <a:rPr lang="es-ES" sz="1600" dirty="0" err="1"/>
              <a:t>Print</a:t>
            </a:r>
            <a:r>
              <a:rPr lang="es-ES" sz="1600" dirty="0" smtClean="0"/>
              <a:t>.</a:t>
            </a:r>
            <a:endParaRPr lang="en-US" sz="1600" dirty="0" smtClean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>
                <a:hlinkClick r:id="rId2"/>
              </a:rPr>
              <a:t>http://blog.lifeway.com/eblifewayadultos/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>
                <a:hlinkClick r:id="rId3"/>
              </a:rPr>
              <a:t>http</a:t>
            </a:r>
            <a:r>
              <a:rPr lang="es-PR" sz="1600" dirty="0">
                <a:hlinkClick r:id="rId3"/>
              </a:rPr>
              <a:t>://</a:t>
            </a:r>
            <a:r>
              <a:rPr lang="es-PR" sz="1600" dirty="0" smtClean="0">
                <a:hlinkClick r:id="rId3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306388"/>
            <a:ext cx="8153399" cy="5715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38150" y="1219200"/>
            <a:ext cx="8267700" cy="5212935"/>
          </a:xfrm>
          <a:solidFill>
            <a:srgbClr val="000000">
              <a:alpha val="50196"/>
            </a:srgb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/>
              <a:t>Otoño </a:t>
            </a:r>
            <a:r>
              <a:rPr lang="es-PR" sz="4400" kern="1200" dirty="0" smtClean="0"/>
              <a:t>2015/Tema</a:t>
            </a:r>
            <a:r>
              <a:rPr lang="es-PR" sz="4400" dirty="0" smtClean="0"/>
              <a:t>: </a:t>
            </a:r>
            <a:r>
              <a:rPr lang="es-PR" sz="4400" cap="small" dirty="0" smtClean="0"/>
              <a:t>Para vencer:         Viva más allá de sus circunstancias</a:t>
            </a:r>
            <a:endParaRPr lang="es-PR" sz="4400" kern="1200" cap="small" dirty="0"/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cap="small" dirty="0" smtClean="0"/>
              <a:t>Sesión 1:</a:t>
            </a:r>
            <a:r>
              <a:rPr lang="en-US" sz="4000" cap="small" dirty="0" smtClean="0"/>
              <a:t> </a:t>
            </a:r>
            <a:r>
              <a:rPr lang="es-PR" sz="4000" cap="small" dirty="0" smtClean="0"/>
              <a:t>Venza la traición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18 </a:t>
            </a:r>
            <a:r>
              <a:rPr lang="es-PR" sz="4000" kern="1200" dirty="0"/>
              <a:t>de </a:t>
            </a:r>
            <a:r>
              <a:rPr lang="es-PR" sz="4000" dirty="0" smtClean="0"/>
              <a:t>octubre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2015</a:t>
            </a:r>
            <a:endParaRPr lang="es-PR" sz="2800" kern="1200" dirty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(Génesis</a:t>
            </a:r>
            <a:r>
              <a:rPr lang="en-US" dirty="0" smtClean="0"/>
              <a:t> 37:19-27; 39:1-2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25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Apoye a su iglesia con oración.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5029200" cy="3276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/>
              <a:t>La iglesia que sale a cumplir su misión es una amenaza para Satanás.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No </a:t>
            </a:r>
            <a:r>
              <a:rPr lang="es-ES" sz="2800" dirty="0"/>
              <a:t>es de sorprenderse, entonces, que él haga caer a los líderes de la iglesia y busque sembrar la discordia entre los miembros</a:t>
            </a:r>
            <a:r>
              <a:rPr lang="es-ES" sz="2800" dirty="0" smtClean="0"/>
              <a:t>.</a:t>
            </a:r>
            <a:endParaRPr lang="es-ES" sz="2800" kern="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133600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228599" y="5562601"/>
            <a:ext cx="8564525" cy="12953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Es </a:t>
            </a:r>
            <a:r>
              <a:rPr lang="es-ES" sz="2800" dirty="0"/>
              <a:t>importante que oremos unos por otros y, ciertamente, por quienes tienen puestos de liderazgo en la iglesia</a:t>
            </a:r>
            <a:r>
              <a:rPr lang="es-ES" sz="2800" dirty="0" smtClean="0"/>
              <a:t>.</a:t>
            </a:r>
            <a:endParaRPr lang="es-ES" sz="2800" kern="0" dirty="0" smtClean="0"/>
          </a:p>
        </p:txBody>
      </p:sp>
    </p:spTree>
    <p:extLst>
      <p:ext uri="{BB962C8B-B14F-4D97-AF65-F5344CB8AC3E}">
        <p14:creationId xmlns:p14="http://schemas.microsoft.com/office/powerpoint/2010/main" val="33670017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5029200" cy="3276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Dios</a:t>
            </a:r>
            <a:r>
              <a:rPr lang="es-ES" sz="2800" dirty="0"/>
              <a:t>, de maneras que no siempre entendemos cabalmente, elige obrar por medio de las oraciones de los creyentes.</a:t>
            </a:r>
            <a:endParaRPr lang="es-ES" sz="2800" kern="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133600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88604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 smtClean="0"/>
              <a:t>Contexto</a:t>
            </a:r>
            <a:endParaRPr lang="es-PR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600" y="4343400"/>
            <a:ext cx="8077200" cy="2357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6075" indent="0">
              <a:buNone/>
            </a:pPr>
            <a:r>
              <a:rPr lang="es-ES" sz="2800" dirty="0" smtClean="0"/>
              <a:t>filosóficas </a:t>
            </a:r>
            <a:r>
              <a:rPr lang="es-ES" sz="2800" dirty="0"/>
              <a:t>que competían en Éfeso no habían abandonado la ciudad solo porque Pablo le hubiera escrito a la iglesia. </a:t>
            </a:r>
            <a:endParaRPr lang="es-ES" sz="2800" dirty="0" smtClean="0"/>
          </a:p>
          <a:p>
            <a:r>
              <a:rPr lang="es-ES" sz="2800" dirty="0" smtClean="0"/>
              <a:t>Para </a:t>
            </a:r>
            <a:r>
              <a:rPr lang="es-ES" sz="2800" dirty="0"/>
              <a:t>permanecer firmes en su fe contra los males que los rodean, los creyentes deben orar</a:t>
            </a:r>
            <a:r>
              <a:rPr lang="es-ES" sz="2800" dirty="0" smtClean="0"/>
              <a:t>.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0" y="2152650"/>
            <a:ext cx="3759200" cy="2114550"/>
          </a:xfrm>
          <a:prstGeom prst="rect">
            <a:avLst/>
          </a:prstGeom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9530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Al terminar su carta a los efesios, Pablo tiene una palabra final de instrucción antes de despedirse: oren. </a:t>
            </a:r>
            <a:endParaRPr lang="es-ES" sz="2800" dirty="0" smtClean="0"/>
          </a:p>
          <a:p>
            <a:r>
              <a:rPr lang="es-ES" sz="2800" dirty="0" smtClean="0"/>
              <a:t>Las </a:t>
            </a:r>
            <a:r>
              <a:rPr lang="es-ES" sz="2800" dirty="0"/>
              <a:t>religiones y </a:t>
            </a:r>
            <a:r>
              <a:rPr lang="es-ES" sz="2800" dirty="0" smtClean="0"/>
              <a:t>corrientes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058608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 smtClean="0"/>
              <a:t>Contexto</a:t>
            </a:r>
            <a:endParaRPr lang="es-PR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953000" cy="28194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Deben </a:t>
            </a:r>
            <a:r>
              <a:rPr lang="es-ES" sz="2800" dirty="0"/>
              <a:t>orar en todo momento. </a:t>
            </a:r>
            <a:endParaRPr lang="es-ES" sz="2800" dirty="0" smtClean="0"/>
          </a:p>
          <a:p>
            <a:r>
              <a:rPr lang="es-ES" sz="2800" dirty="0" smtClean="0"/>
              <a:t>Deben </a:t>
            </a:r>
            <a:r>
              <a:rPr lang="es-ES" sz="2800" dirty="0"/>
              <a:t>orar con perseverancia. </a:t>
            </a:r>
            <a:endParaRPr lang="es-ES" sz="2800" dirty="0" smtClean="0"/>
          </a:p>
          <a:p>
            <a:r>
              <a:rPr lang="es-ES" sz="2800" dirty="0" smtClean="0"/>
              <a:t>Deben </a:t>
            </a:r>
            <a:r>
              <a:rPr lang="es-ES" sz="2800" dirty="0"/>
              <a:t>orar unos por los otros. 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0" y="2152650"/>
            <a:ext cx="3759200" cy="2114550"/>
          </a:xfrm>
          <a:prstGeom prst="rect">
            <a:avLst/>
          </a:prstGeom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4876800"/>
            <a:ext cx="8382000" cy="1219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Deben </a:t>
            </a:r>
            <a:r>
              <a:rPr lang="es-ES" sz="2800" dirty="0"/>
              <a:t>orar por quienes los lideran y los guían.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65325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Efesios 6:18-22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Efesios 6:18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ends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103229</TotalTime>
  <Words>1056</Words>
  <Application>Microsoft Office PowerPoint</Application>
  <PresentationFormat>On-screen Show (4:3)</PresentationFormat>
  <Paragraphs>112</Paragraphs>
  <Slides>25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Aplicación para mi vida</vt:lpstr>
      <vt:lpstr>Aplicación para mi vida</vt:lpstr>
      <vt:lpstr>Contexto</vt:lpstr>
      <vt:lpstr>Contexto</vt:lpstr>
      <vt:lpstr>Pasaje bíblico</vt:lpstr>
      <vt:lpstr>Pasaje bíblico</vt:lpstr>
      <vt:lpstr>Efesios 6:18</vt:lpstr>
      <vt:lpstr>Efesios 6:18</vt:lpstr>
      <vt:lpstr>Efesios 6:18</vt:lpstr>
      <vt:lpstr>Efesios 6:18</vt:lpstr>
      <vt:lpstr>Pasaje bíblico</vt:lpstr>
      <vt:lpstr>Efesios 6:19-20</vt:lpstr>
      <vt:lpstr>Efesios 6:19-20</vt:lpstr>
      <vt:lpstr>Efesios 6:19-20</vt:lpstr>
      <vt:lpstr>Efesios 6:19-20</vt:lpstr>
      <vt:lpstr>Pasaje bíblico</vt:lpstr>
      <vt:lpstr>Efesios 6:21-22</vt:lpstr>
      <vt:lpstr>Efesios 6:21-22</vt:lpstr>
      <vt:lpstr>Efesios 6:21-22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conectados_mediante_la_oracion_101115.pptx</dc:title>
  <dc:creator>JRIVERA</dc:creator>
  <cp:lastModifiedBy>Ortega, Tito (ISB-GSO Inks &amp; Supplies Dev. Sect. Mgr.)</cp:lastModifiedBy>
  <cp:revision>4804</cp:revision>
  <cp:lastPrinted>2015-10-04T11:14:08Z</cp:lastPrinted>
  <dcterms:created xsi:type="dcterms:W3CDTF">2007-01-24T21:53:34Z</dcterms:created>
  <dcterms:modified xsi:type="dcterms:W3CDTF">2015-10-11T22:06:35Z</dcterms:modified>
</cp:coreProperties>
</file>