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42"/>
  </p:notesMasterIdLst>
  <p:handoutMasterIdLst>
    <p:handoutMasterId r:id="rId43"/>
  </p:handoutMasterIdLst>
  <p:sldIdLst>
    <p:sldId id="794" r:id="rId3"/>
    <p:sldId id="1618" r:id="rId4"/>
    <p:sldId id="804" r:id="rId5"/>
    <p:sldId id="1532" r:id="rId6"/>
    <p:sldId id="1619" r:id="rId7"/>
    <p:sldId id="1616" r:id="rId8"/>
    <p:sldId id="1620" r:id="rId9"/>
    <p:sldId id="1622" r:id="rId10"/>
    <p:sldId id="1623" r:id="rId11"/>
    <p:sldId id="1621" r:id="rId12"/>
    <p:sldId id="1360" r:id="rId13"/>
    <p:sldId id="287" r:id="rId14"/>
    <p:sldId id="1359" r:id="rId15"/>
    <p:sldId id="1625" r:id="rId16"/>
    <p:sldId id="1626" r:id="rId17"/>
    <p:sldId id="1627" r:id="rId18"/>
    <p:sldId id="1628" r:id="rId19"/>
    <p:sldId id="1629" r:id="rId20"/>
    <p:sldId id="1319" r:id="rId21"/>
    <p:sldId id="1617" r:id="rId22"/>
    <p:sldId id="1630" r:id="rId23"/>
    <p:sldId id="1631" r:id="rId24"/>
    <p:sldId id="1632" r:id="rId25"/>
    <p:sldId id="1535" r:id="rId26"/>
    <p:sldId id="1536" r:id="rId27"/>
    <p:sldId id="1633" r:id="rId28"/>
    <p:sldId id="1634" r:id="rId29"/>
    <p:sldId id="1635" r:id="rId30"/>
    <p:sldId id="1636" r:id="rId31"/>
    <p:sldId id="1637" r:id="rId32"/>
    <p:sldId id="1638" r:id="rId33"/>
    <p:sldId id="1639" r:id="rId34"/>
    <p:sldId id="1640" r:id="rId35"/>
    <p:sldId id="1641" r:id="rId36"/>
    <p:sldId id="1642" r:id="rId37"/>
    <p:sldId id="1643" r:id="rId38"/>
    <p:sldId id="561" r:id="rId39"/>
    <p:sldId id="1133" r:id="rId40"/>
    <p:sldId id="908" r:id="rId4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6" d="100"/>
          <a:sy n="116" d="100"/>
        </p:scale>
        <p:origin x="1386"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9/13/2015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38</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39</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243773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69259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871759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8</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78085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9</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715625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10</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697901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st-takla.org/Gallery/Bible/Illustrations.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b="3226"/>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 </a:t>
            </a:r>
            <a:r>
              <a:rPr kumimoji="0" lang="es-PR" sz="4400" b="0" i="0" u="none" strike="noStrike" kern="1200" cap="none" spc="0" normalizeH="0" baseline="0" noProof="0" dirty="0" smtClean="0">
                <a:ln>
                  <a:noFill/>
                </a:ln>
                <a:effectLst/>
                <a:uLnTx/>
                <a:uFillTx/>
                <a:latin typeface="+mj-lt"/>
                <a:ea typeface="+mj-ea"/>
                <a:cs typeface="+mj-cs"/>
              </a:rPr>
              <a:t>2015/Conectados:</a:t>
            </a:r>
            <a:r>
              <a:rPr kumimoji="0" lang="es-PR" sz="4400" b="0" i="0" u="none" strike="noStrike" kern="1200" cap="none" spc="0" normalizeH="0" noProof="0" dirty="0" smtClean="0">
                <a:ln>
                  <a:noFill/>
                </a:ln>
                <a:effectLst/>
                <a:uLnTx/>
                <a:uFillTx/>
                <a:latin typeface="+mj-lt"/>
                <a:ea typeface="+mj-ea"/>
                <a:cs typeface="+mj-cs"/>
              </a:rPr>
              <a:t> Mi vida en la iglesia</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2: </a:t>
            </a:r>
            <a:r>
              <a:rPr lang="es-PR" sz="4400" dirty="0" smtClean="0">
                <a:latin typeface="+mn-lt"/>
              </a:rPr>
              <a:t>Conectados en la  unidad</a:t>
            </a:r>
            <a:endParaRPr lang="es-PR" sz="4400" cap="small" dirty="0" smtClean="0">
              <a:latin typeface="+mn-lt"/>
            </a:endParaRPr>
          </a:p>
          <a:p>
            <a:pPr marL="401638" indent="-234950" algn="ctr">
              <a:spcAft>
                <a:spcPts val="600"/>
              </a:spcAft>
              <a:buNone/>
            </a:pPr>
            <a:r>
              <a:rPr lang="es-PR" sz="3600" noProof="0" dirty="0" smtClean="0">
                <a:latin typeface="+mn-lt"/>
                <a:cs typeface="+mn-cs"/>
              </a:rPr>
              <a:t>13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s-PR" sz="2800" dirty="0" smtClean="0"/>
              <a:t>Efesios</a:t>
            </a:r>
            <a:r>
              <a:rPr lang="en-US" sz="2800" dirty="0" smtClean="0"/>
              <a:t> 4</a:t>
            </a:r>
            <a:r>
              <a:rPr lang="fr-FR" sz="2800" dirty="0" smtClean="0"/>
              <a:t>:1-6</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10</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851400" cy="25146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dirty="0" smtClean="0"/>
              <a:t>Y </a:t>
            </a:r>
            <a:r>
              <a:rPr lang="es-ES" dirty="0"/>
              <a:t>ahora Pablo vuelve al pensamiento del carácter que debe tener el cristiano si la Iglesia ha de cumplir su </a:t>
            </a:r>
            <a:r>
              <a:rPr lang="es-ES" dirty="0" smtClean="0"/>
              <a:t>gran</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8" name="Rectangle 3"/>
          <p:cNvSpPr txBox="1">
            <a:spLocks noChangeArrowheads="1"/>
          </p:cNvSpPr>
          <p:nvPr/>
        </p:nvSpPr>
        <p:spPr bwMode="auto">
          <a:xfrm>
            <a:off x="228600" y="4495800"/>
            <a:ext cx="8534400" cy="22050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buNone/>
            </a:pPr>
            <a:r>
              <a:rPr lang="es-ES" dirty="0" smtClean="0"/>
              <a:t>tarea </a:t>
            </a:r>
            <a:r>
              <a:rPr lang="es-ES" dirty="0"/>
              <a:t>de ser el instrumento de la reconciliación universal de Cristo entre hombre y hombre y del hombre con Dios en el mundo</a:t>
            </a:r>
            <a:r>
              <a:rPr lang="es-ES" dirty="0" smtClean="0"/>
              <a:t>. </a:t>
            </a:r>
            <a:r>
              <a:rPr lang="en-US" dirty="0" smtClean="0"/>
              <a:t>(Barclay)</a:t>
            </a:r>
            <a:endParaRPr lang="en-US" dirty="0"/>
          </a:p>
        </p:txBody>
      </p:sp>
    </p:spTree>
    <p:extLst>
      <p:ext uri="{BB962C8B-B14F-4D97-AF65-F5344CB8AC3E}">
        <p14:creationId xmlns:p14="http://schemas.microsoft.com/office/powerpoint/2010/main" val="3553137364"/>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4:1-6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4:1-2</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“Yo pues, preso en el Señor, os ruego que andéis como es digno de la vocación con que fuisteis llamados</a:t>
            </a:r>
            <a:r>
              <a:rPr lang="es-ES" dirty="0" smtClean="0"/>
              <a:t>, con </a:t>
            </a:r>
            <a:r>
              <a:rPr lang="es-ES" dirty="0"/>
              <a:t>toda humildad y mansedumbre, soportándoos con paciencia los unos a los otros en amor</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381000" y="2209800"/>
            <a:ext cx="8534400" cy="3731118"/>
          </a:xfrm>
        </p:spPr>
        <p:txBody>
          <a:bodyPr/>
          <a:lstStyle/>
          <a:p>
            <a:r>
              <a:rPr lang="es-ES" dirty="0" smtClean="0"/>
              <a:t>humildad – (</a:t>
            </a:r>
            <a:r>
              <a:rPr lang="es-ES" i="1" dirty="0" smtClean="0"/>
              <a:t>gr.</a:t>
            </a:r>
            <a:r>
              <a:rPr lang="es-ES" dirty="0" smtClean="0"/>
              <a:t> </a:t>
            </a:r>
            <a:r>
              <a:rPr lang="es-ES" i="1" dirty="0" err="1" smtClean="0"/>
              <a:t>tapeinofrosynê</a:t>
            </a:r>
            <a:r>
              <a:rPr lang="es-ES" i="1" dirty="0" smtClean="0"/>
              <a:t> </a:t>
            </a:r>
            <a:r>
              <a:rPr lang="es-ES" dirty="0" smtClean="0"/>
              <a:t>)</a:t>
            </a:r>
          </a:p>
          <a:p>
            <a:r>
              <a:rPr lang="es-ES" dirty="0"/>
              <a:t>En los días antes de Jesús la humildad se consideraba una cualidad cobarde, rastrera, servil e innoble; sin embargo, el Cristianismo la colocó a la cabeza de todas las virtudes. </a:t>
            </a:r>
            <a:endParaRPr lang="es-ES" dirty="0" smtClean="0"/>
          </a:p>
          <a:p>
            <a:r>
              <a:rPr lang="es-ES" dirty="0" smtClean="0"/>
              <a:t>Entonces</a:t>
            </a:r>
            <a:r>
              <a:rPr lang="es-ES" dirty="0"/>
              <a:t>, ¿de dónde procede esta humildad cristiana, y qué </a:t>
            </a:r>
            <a:r>
              <a:rPr lang="es-ES" dirty="0" smtClean="0"/>
              <a:t>conlleva? (</a:t>
            </a:r>
            <a:r>
              <a:rPr lang="es-ES" dirty="0" err="1" smtClean="0"/>
              <a:t>Barclay</a:t>
            </a:r>
            <a:r>
              <a:rPr lang="es-ES" dirty="0"/>
              <a:t>)</a:t>
            </a:r>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405410880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81000" y="2209800"/>
            <a:ext cx="8534400" cy="3731118"/>
          </a:xfrm>
        </p:spPr>
        <p:txBody>
          <a:bodyPr/>
          <a:lstStyle/>
          <a:p>
            <a:r>
              <a:rPr lang="es-ES" dirty="0"/>
              <a:t>La humildad cristiana se produce cuando </a:t>
            </a:r>
            <a:r>
              <a:rPr lang="es-ES" i="1" dirty="0"/>
              <a:t>nos colocamos al lado de Cristo, y cuando consideramos lo que Dios espera de nosotros</a:t>
            </a:r>
            <a:r>
              <a:rPr lang="es-ES" i="1" dirty="0" smtClean="0"/>
              <a:t>. </a:t>
            </a:r>
            <a:r>
              <a:rPr lang="es-ES" dirty="0" smtClean="0"/>
              <a:t>(</a:t>
            </a:r>
            <a:r>
              <a:rPr lang="es-ES" dirty="0" err="1" smtClean="0"/>
              <a:t>Barclay</a:t>
            </a:r>
            <a:r>
              <a:rPr lang="es-ES" dirty="0"/>
              <a:t>)</a:t>
            </a:r>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210238891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381000" y="2209800"/>
            <a:ext cx="8534400" cy="3731118"/>
          </a:xfrm>
        </p:spPr>
        <p:txBody>
          <a:bodyPr/>
          <a:lstStyle/>
          <a:p>
            <a:r>
              <a:rPr lang="es-ES" dirty="0"/>
              <a:t>La segunda de las grandes virtudes cristianas es </a:t>
            </a:r>
            <a:r>
              <a:rPr lang="es-ES" i="1" dirty="0" smtClean="0"/>
              <a:t>mansedumbre </a:t>
            </a:r>
            <a:r>
              <a:rPr lang="es-ES" dirty="0" smtClean="0"/>
              <a:t>(gr. </a:t>
            </a:r>
            <a:r>
              <a:rPr lang="es-ES" i="1" dirty="0" err="1" smtClean="0"/>
              <a:t>praytês</a:t>
            </a:r>
            <a:r>
              <a:rPr lang="es-ES" i="1" dirty="0" smtClean="0"/>
              <a:t> </a:t>
            </a:r>
            <a:r>
              <a:rPr lang="es-ES" dirty="0"/>
              <a:t>) – […] Es el hombre que está tan controlado por Dios que se indigna cuando debe indignarse, y nunca cuando no debe</a:t>
            </a:r>
            <a:r>
              <a:rPr lang="es-ES" dirty="0" smtClean="0"/>
              <a:t>. (</a:t>
            </a:r>
            <a:r>
              <a:rPr lang="es-ES" dirty="0" err="1" smtClean="0"/>
              <a:t>Barclay</a:t>
            </a:r>
            <a:r>
              <a:rPr lang="es-ES" dirty="0"/>
              <a:t>)</a:t>
            </a:r>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2537301595"/>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381000" y="2209800"/>
            <a:ext cx="8534400" cy="3731118"/>
          </a:xfrm>
        </p:spPr>
        <p:txBody>
          <a:bodyPr/>
          <a:lstStyle/>
          <a:p>
            <a:r>
              <a:rPr lang="es-ES" dirty="0"/>
              <a:t>La tercera gran cualidad del cristiano es </a:t>
            </a:r>
            <a:r>
              <a:rPr lang="es-ES" i="1" dirty="0" smtClean="0"/>
              <a:t>longanimidad  </a:t>
            </a:r>
            <a:r>
              <a:rPr lang="es-ES" dirty="0" smtClean="0"/>
              <a:t>(gr. </a:t>
            </a:r>
            <a:r>
              <a:rPr lang="es-ES" i="1" dirty="0" err="1" smtClean="0"/>
              <a:t>makrothymía</a:t>
            </a:r>
            <a:r>
              <a:rPr lang="es-ES" i="1" dirty="0" smtClean="0"/>
              <a:t> </a:t>
            </a:r>
            <a:r>
              <a:rPr lang="es-ES" dirty="0" smtClean="0"/>
              <a:t>) </a:t>
            </a:r>
            <a:r>
              <a:rPr lang="es-ES" dirty="0"/>
              <a:t>– Es la palabra griega característica para </a:t>
            </a:r>
            <a:r>
              <a:rPr lang="es-ES" i="1" dirty="0"/>
              <a:t>paciencia </a:t>
            </a:r>
            <a:r>
              <a:rPr lang="es-ES" dirty="0"/>
              <a:t>con las personas. Crisóstomo la describe como el espíritu que tiene poder para vengarse, pero no se venga</a:t>
            </a:r>
            <a:r>
              <a:rPr lang="es-ES" dirty="0" smtClean="0"/>
              <a:t>. (</a:t>
            </a:r>
            <a:r>
              <a:rPr lang="es-ES" dirty="0" err="1" smtClean="0"/>
              <a:t>Barclay</a:t>
            </a:r>
            <a:r>
              <a:rPr lang="es-ES" dirty="0"/>
              <a:t>)</a:t>
            </a:r>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93395700"/>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381000" y="2209800"/>
            <a:ext cx="8534400" cy="3731118"/>
          </a:xfrm>
        </p:spPr>
        <p:txBody>
          <a:bodyPr/>
          <a:lstStyle/>
          <a:p>
            <a:r>
              <a:rPr lang="es-ES" dirty="0"/>
              <a:t>La cuarta gran cualidad cristiana es </a:t>
            </a:r>
            <a:r>
              <a:rPr lang="es-ES" i="1" dirty="0"/>
              <a:t>el </a:t>
            </a:r>
            <a:r>
              <a:rPr lang="es-ES" i="1" dirty="0" smtClean="0"/>
              <a:t>amor </a:t>
            </a:r>
            <a:r>
              <a:rPr lang="es-ES" dirty="0" smtClean="0"/>
              <a:t>(gr. </a:t>
            </a:r>
            <a:r>
              <a:rPr lang="es-ES" i="1" dirty="0" err="1" smtClean="0"/>
              <a:t>agapê</a:t>
            </a:r>
            <a:r>
              <a:rPr lang="es-ES" i="1" dirty="0" smtClean="0"/>
              <a:t> </a:t>
            </a:r>
            <a:r>
              <a:rPr lang="es-ES" dirty="0"/>
              <a:t>) – El sentido auténtico de </a:t>
            </a:r>
            <a:r>
              <a:rPr lang="es-ES" i="1" dirty="0" err="1"/>
              <a:t>agapê</a:t>
            </a:r>
            <a:r>
              <a:rPr lang="es-ES" i="1" dirty="0"/>
              <a:t> </a:t>
            </a:r>
            <a:r>
              <a:rPr lang="es-ES" dirty="0"/>
              <a:t>es una benevolencia a toda prueba. </a:t>
            </a:r>
            <a:endParaRPr lang="es-ES" dirty="0" smtClean="0"/>
          </a:p>
          <a:p>
            <a:r>
              <a:rPr lang="es-ES" dirty="0" smtClean="0"/>
              <a:t>El </a:t>
            </a:r>
            <a:r>
              <a:rPr lang="es-ES" dirty="0"/>
              <a:t>tener </a:t>
            </a:r>
            <a:r>
              <a:rPr lang="es-ES" dirty="0" err="1"/>
              <a:t>agapê</a:t>
            </a:r>
            <a:r>
              <a:rPr lang="es-ES" dirty="0"/>
              <a:t> hacia una persona quiere decir que nada que esa persona haga o nos haga nos hará buscar para ella sino lo mejor posible. </a:t>
            </a:r>
            <a:r>
              <a:rPr lang="es-ES" dirty="0" smtClean="0"/>
              <a:t>(</a:t>
            </a:r>
            <a:r>
              <a:rPr lang="es-ES" dirty="0" err="1" smtClean="0"/>
              <a:t>Barclay</a:t>
            </a:r>
            <a:r>
              <a:rPr lang="es-ES" dirty="0"/>
              <a:t>)</a:t>
            </a:r>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4:1-2</a:t>
            </a:r>
            <a:endParaRPr lang="es-PR" dirty="0"/>
          </a:p>
        </p:txBody>
      </p:sp>
    </p:spTree>
    <p:extLst>
      <p:ext uri="{BB962C8B-B14F-4D97-AF65-F5344CB8AC3E}">
        <p14:creationId xmlns:p14="http://schemas.microsoft.com/office/powerpoint/2010/main" val="2949083955"/>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0" y="3817808"/>
            <a:ext cx="9144001" cy="2721104"/>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4444"/>
          <a:stretch/>
        </p:blipFill>
        <p:spPr>
          <a:xfrm>
            <a:off x="0" y="0"/>
            <a:ext cx="5281448" cy="3810000"/>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13483" t="56667" r="25920" b="24957"/>
          <a:stretch/>
        </p:blipFill>
        <p:spPr>
          <a:xfrm>
            <a:off x="7311" y="3817808"/>
            <a:ext cx="4793289" cy="1887553"/>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3483" t="74891" r="25920" b="5556"/>
          <a:stretch/>
        </p:blipFill>
        <p:spPr>
          <a:xfrm>
            <a:off x="3911890" y="3848960"/>
            <a:ext cx="5180973" cy="2170840"/>
          </a:xfrm>
          <a:prstGeom prst="rect">
            <a:avLst/>
          </a:prstGeom>
        </p:spPr>
      </p:pic>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t="23334" r="85572" b="58888"/>
          <a:stretch/>
        </p:blipFill>
        <p:spPr>
          <a:xfrm>
            <a:off x="5281448" y="-1"/>
            <a:ext cx="3869864" cy="3810001"/>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2121" t="91111"/>
          <a:stretch/>
        </p:blipFill>
        <p:spPr>
          <a:xfrm>
            <a:off x="4362681" y="5705361"/>
            <a:ext cx="4781320" cy="1152639"/>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l="52121" t="91111" r="30145"/>
          <a:stretch/>
        </p:blipFill>
        <p:spPr>
          <a:xfrm>
            <a:off x="-18393" y="5705361"/>
            <a:ext cx="5299841" cy="1152639"/>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228600" y="2895600"/>
            <a:ext cx="8566151" cy="2209800"/>
          </a:xfrm>
        </p:spPr>
        <p:txBody>
          <a:bodyPr/>
          <a:lstStyle/>
          <a:p>
            <a:pPr marL="0" indent="0">
              <a:buNone/>
            </a:pPr>
            <a:r>
              <a:rPr lang="es-ES" dirty="0"/>
              <a:t>“solícitos en guardar la unidad del Espíritu en el vínculo de la paz</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4:3</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228600" y="2209800"/>
            <a:ext cx="8566151" cy="2209800"/>
          </a:xfrm>
        </p:spPr>
        <p:txBody>
          <a:bodyPr/>
          <a:lstStyle/>
          <a:p>
            <a:r>
              <a:rPr lang="es-ES" dirty="0" smtClean="0"/>
              <a:t>Las </a:t>
            </a:r>
            <a:r>
              <a:rPr lang="es-ES" dirty="0"/>
              <a:t>cuatro grandes virtudes de la vida cristiana —humildad, amabilidad, paciencia y amor— desembocan en una quinta: </a:t>
            </a:r>
            <a:r>
              <a:rPr lang="es-ES" i="1" dirty="0"/>
              <a:t>la paz. </a:t>
            </a:r>
            <a:endParaRPr lang="es-ES" i="1" dirty="0" smtClean="0"/>
          </a:p>
          <a:p>
            <a:r>
              <a:rPr lang="es-ES" dirty="0" smtClean="0"/>
              <a:t>El </a:t>
            </a:r>
            <a:r>
              <a:rPr lang="es-ES" dirty="0"/>
              <a:t>consejo y la exhortación urgente de Pablo son que los que lean su carta tengan un interés especialísimo en mantener «la sagrada unidad» que debe caracterizar a la verdadera Iglesia</a:t>
            </a:r>
            <a:r>
              <a:rPr lang="es-ES" dirty="0" smtClean="0"/>
              <a:t>. </a:t>
            </a:r>
            <a:r>
              <a:rPr lang="en-US" dirty="0" smtClean="0"/>
              <a:t>(</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4:3</a:t>
            </a:r>
            <a:endParaRPr lang="es-PR" dirty="0"/>
          </a:p>
        </p:txBody>
      </p:sp>
    </p:spTree>
    <p:extLst>
      <p:ext uri="{BB962C8B-B14F-4D97-AF65-F5344CB8AC3E}">
        <p14:creationId xmlns:p14="http://schemas.microsoft.com/office/powerpoint/2010/main" val="2025745338"/>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228600" y="2209800"/>
            <a:ext cx="8566151" cy="2209800"/>
          </a:xfrm>
        </p:spPr>
        <p:txBody>
          <a:bodyPr/>
          <a:lstStyle/>
          <a:p>
            <a:r>
              <a:rPr lang="es-ES" dirty="0" smtClean="0"/>
              <a:t>La </a:t>
            </a:r>
            <a:r>
              <a:rPr lang="es-ES" dirty="0"/>
              <a:t>paz se puede definir como la debida relación entre las personas. </a:t>
            </a:r>
            <a:endParaRPr lang="es-ES" dirty="0" smtClean="0"/>
          </a:p>
          <a:p>
            <a:r>
              <a:rPr lang="es-ES" dirty="0" smtClean="0"/>
              <a:t>Cada </a:t>
            </a:r>
            <a:r>
              <a:rPr lang="es-ES" dirty="0"/>
              <a:t>una de las cuatro grandes virtudes cristianas depende de la negación del yo. </a:t>
            </a:r>
            <a:endParaRPr lang="es-ES" dirty="0" smtClean="0"/>
          </a:p>
          <a:p>
            <a:r>
              <a:rPr lang="es-ES" dirty="0" smtClean="0"/>
              <a:t>Mientras </a:t>
            </a:r>
            <a:r>
              <a:rPr lang="es-ES" dirty="0"/>
              <a:t>el yo sea el centro de todas las cosas, esta unidad no podrá existir nunca plenamente</a:t>
            </a:r>
            <a:r>
              <a:rPr lang="es-ES" dirty="0" smtClean="0"/>
              <a:t>. </a:t>
            </a:r>
            <a:r>
              <a:rPr lang="en-US" dirty="0" smtClean="0"/>
              <a:t>(</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4:3</a:t>
            </a:r>
            <a:endParaRPr lang="es-PR" dirty="0"/>
          </a:p>
        </p:txBody>
      </p:sp>
    </p:spTree>
    <p:extLst>
      <p:ext uri="{BB962C8B-B14F-4D97-AF65-F5344CB8AC3E}">
        <p14:creationId xmlns:p14="http://schemas.microsoft.com/office/powerpoint/2010/main" val="1227867393"/>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2209800"/>
            <a:ext cx="8566151" cy="2209800"/>
          </a:xfrm>
        </p:spPr>
        <p:txBody>
          <a:bodyPr/>
          <a:lstStyle/>
          <a:p>
            <a:r>
              <a:rPr lang="es-ES" dirty="0" smtClean="0"/>
              <a:t>En </a:t>
            </a:r>
            <a:r>
              <a:rPr lang="es-ES" dirty="0"/>
              <a:t>una sociedad en la que el yo domina, las personas no pueden ser más que una colección desintegrada de unidades individualistas en guerra. </a:t>
            </a:r>
            <a:endParaRPr lang="es-ES" dirty="0" smtClean="0"/>
          </a:p>
          <a:p>
            <a:r>
              <a:rPr lang="es-ES" dirty="0" smtClean="0"/>
              <a:t>Pero </a:t>
            </a:r>
            <a:r>
              <a:rPr lang="es-ES" dirty="0"/>
              <a:t>cuando el yo muere y Cristo se aposenta en su lugar en nuestros corazones, entonces se produce la paz, la unidad, que es la característica suprema de la verdadera Iglesia</a:t>
            </a:r>
            <a:r>
              <a:rPr lang="es-ES" dirty="0" smtClean="0"/>
              <a:t>.</a:t>
            </a:r>
            <a:r>
              <a:rPr lang="en-US" dirty="0" smtClean="0"/>
              <a:t>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4:3</a:t>
            </a:r>
            <a:endParaRPr lang="es-PR" dirty="0"/>
          </a:p>
        </p:txBody>
      </p:sp>
    </p:spTree>
    <p:extLst>
      <p:ext uri="{BB962C8B-B14F-4D97-AF65-F5344CB8AC3E}">
        <p14:creationId xmlns:p14="http://schemas.microsoft.com/office/powerpoint/2010/main" val="3762865451"/>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4:4-6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533400" y="2136282"/>
            <a:ext cx="8413750" cy="3731118"/>
          </a:xfrm>
        </p:spPr>
        <p:txBody>
          <a:bodyPr/>
          <a:lstStyle/>
          <a:p>
            <a:pPr marL="0" indent="0">
              <a:buNone/>
            </a:pPr>
            <a:r>
              <a:rPr lang="es-ES" dirty="0"/>
              <a:t>“un cuerpo, y un Espíritu, como fuisteis también llamados en una misma esperanza de vuestra vocación</a:t>
            </a:r>
            <a:r>
              <a:rPr lang="es-ES" dirty="0" smtClean="0"/>
              <a:t>; un </a:t>
            </a:r>
            <a:r>
              <a:rPr lang="es-ES" dirty="0"/>
              <a:t>Señor, una fe, un bautismo</a:t>
            </a:r>
            <a:r>
              <a:rPr lang="es-ES" dirty="0" smtClean="0"/>
              <a:t>, un </a:t>
            </a:r>
            <a:r>
              <a:rPr lang="es-ES" dirty="0"/>
              <a:t>Dios y Padre de todos, el cual es sobre todos, y por todos, y en todos</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r>
              <a:rPr lang="es-ES" dirty="0"/>
              <a:t>Pablo pasa a establecer las bases sobre las que se funda la unidad cristiana.</a:t>
            </a:r>
          </a:p>
          <a:p>
            <a:pPr marL="514350" indent="-514350">
              <a:buFont typeface="+mj-lt"/>
              <a:buAutoNum type="arabicPeriod"/>
            </a:pPr>
            <a:r>
              <a:rPr lang="es-ES" dirty="0" smtClean="0"/>
              <a:t>Hay </a:t>
            </a:r>
            <a:r>
              <a:rPr lang="es-ES" dirty="0"/>
              <a:t>un solo Cuerpo. </a:t>
            </a:r>
            <a:endParaRPr lang="es-ES" dirty="0" smtClean="0"/>
          </a:p>
          <a:p>
            <a:pPr marL="914400" lvl="1" indent="-514350">
              <a:buFont typeface="+mj-lt"/>
              <a:buAutoNum type="alphaLcPeriod"/>
            </a:pPr>
            <a:r>
              <a:rPr lang="es-ES" dirty="0" smtClean="0"/>
              <a:t>Cristo </a:t>
            </a:r>
            <a:r>
              <a:rPr lang="es-ES" dirty="0"/>
              <a:t>es la Cabeza, y la Iglesia es el Cuerpo. Ningún cerebro puede controlar un cuerpo que está desintegrado en fragmentos. Si no hay una unidad coordinada en el cuerpo, los designios de la cabeza se frustran. La unidad de la Iglesia es esencial para la obra de Cristo.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2813862966"/>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2"/>
            </a:pPr>
            <a:r>
              <a:rPr lang="es-ES" dirty="0" smtClean="0"/>
              <a:t>Hay </a:t>
            </a:r>
            <a:r>
              <a:rPr lang="es-ES" dirty="0"/>
              <a:t>un solo Espíritu. </a:t>
            </a:r>
            <a:endParaRPr lang="es-ES" dirty="0" smtClean="0"/>
          </a:p>
          <a:p>
            <a:pPr marL="914400" lvl="1" indent="-514350">
              <a:buFont typeface="+mj-lt"/>
              <a:buAutoNum type="alphaLcPeriod"/>
            </a:pPr>
            <a:r>
              <a:rPr lang="es-ES" dirty="0" smtClean="0"/>
              <a:t>La </a:t>
            </a:r>
            <a:r>
              <a:rPr lang="es-ES" dirty="0"/>
              <a:t>palabra </a:t>
            </a:r>
            <a:r>
              <a:rPr lang="es-ES" i="1" dirty="0" err="1"/>
              <a:t>pneuma</a:t>
            </a:r>
            <a:r>
              <a:rPr lang="es-ES" i="1" dirty="0"/>
              <a:t> </a:t>
            </a:r>
            <a:r>
              <a:rPr lang="es-ES" dirty="0"/>
              <a:t>en griego quiere decir tanto espíritu como aliento. </a:t>
            </a:r>
            <a:endParaRPr lang="es-ES" dirty="0" smtClean="0"/>
          </a:p>
          <a:p>
            <a:pPr marL="914400" lvl="1" indent="-514350">
              <a:buFont typeface="+mj-lt"/>
              <a:buAutoNum type="alphaLcPeriod"/>
            </a:pPr>
            <a:r>
              <a:rPr lang="es-ES" dirty="0" smtClean="0"/>
              <a:t>Es </a:t>
            </a:r>
            <a:r>
              <a:rPr lang="es-ES" dirty="0"/>
              <a:t>de hecho la palabra corriente para aliento. A menos que haya aliento en el cuerpo, el cuerpo estará muerto; y el aliento </a:t>
            </a:r>
            <a:r>
              <a:rPr lang="es-ES" dirty="0" err="1"/>
              <a:t>vitalizador</a:t>
            </a:r>
            <a:r>
              <a:rPr lang="es-ES" dirty="0"/>
              <a:t> del Cuerpo de la Iglesia es el Espíritu de Cristo</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3497464743"/>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3"/>
            </a:pPr>
            <a:r>
              <a:rPr lang="es-ES" dirty="0" smtClean="0"/>
              <a:t>Hay una sola esperanza de nuestra vocación. </a:t>
            </a:r>
          </a:p>
          <a:p>
            <a:pPr marL="914400" lvl="1" indent="-514350">
              <a:buFont typeface="+mj-lt"/>
              <a:buAutoNum type="alphaLcPeriod"/>
            </a:pPr>
            <a:r>
              <a:rPr lang="es-ES" dirty="0" smtClean="0"/>
              <a:t>Todos estamos en marcha hacia la misma meta. Este es el gran secreto de la unidad de los cristianos. […] todos nos esforzamos para alcanzar la meta de un mundo redimido en, por y para Cristo.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161360011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4"/>
            </a:pPr>
            <a:r>
              <a:rPr lang="es-ES" dirty="0" smtClean="0"/>
              <a:t>Hay un solo Señor. </a:t>
            </a:r>
          </a:p>
          <a:p>
            <a:pPr marL="914400" lvl="1" indent="-514350">
              <a:buFont typeface="+mj-lt"/>
              <a:buAutoNum type="alphaLcPeriod"/>
            </a:pPr>
            <a:r>
              <a:rPr lang="es-ES" dirty="0" smtClean="0"/>
              <a:t>La palabra que [Pablo] usa para Señor es </a:t>
            </a:r>
            <a:r>
              <a:rPr lang="es-ES" i="1" dirty="0" err="1" smtClean="0"/>
              <a:t>Kyrios</a:t>
            </a:r>
            <a:r>
              <a:rPr lang="es-ES" dirty="0" smtClean="0"/>
              <a:t>. </a:t>
            </a:r>
          </a:p>
          <a:p>
            <a:pPr marL="914400" lvl="1" indent="-514350">
              <a:buFont typeface="+mj-lt"/>
              <a:buAutoNum type="alphaLcPeriod"/>
            </a:pPr>
            <a:r>
              <a:rPr lang="es-ES" dirty="0" smtClean="0"/>
              <a:t>Se usaba para amo, en contraposición a siervo o esclavo. Y era la manera normal de referirse al emperador romano. </a:t>
            </a:r>
          </a:p>
          <a:p>
            <a:pPr marL="914400" lvl="1" indent="-514350">
              <a:buFont typeface="+mj-lt"/>
              <a:buAutoNum type="alphaLcPeriod"/>
            </a:pPr>
            <a:r>
              <a:rPr lang="es-ES" dirty="0" smtClean="0"/>
              <a:t>Los cristianos están unidos porque son propiedad y están al servicio de un Dueño y Rey.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3390230365"/>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En la iglesia nos necesitamos unos a otros para crecer en Cristo.</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5"/>
            </a:pPr>
            <a:r>
              <a:rPr lang="es-ES" dirty="0" smtClean="0"/>
              <a:t>Hay una sola fe. </a:t>
            </a:r>
          </a:p>
          <a:p>
            <a:pPr marL="914400" lvl="1" indent="-514350">
              <a:buFont typeface="+mj-lt"/>
              <a:buAutoNum type="alphaLcPeriod"/>
            </a:pPr>
            <a:r>
              <a:rPr lang="es-ES" dirty="0" smtClean="0"/>
              <a:t>Pablo quiere decir que todos los cristianos están unidos porque han decidido rendirse totalmente al amor de Jesucristo. </a:t>
            </a:r>
          </a:p>
          <a:p>
            <a:pPr marL="914400" lvl="1" indent="-514350">
              <a:buFont typeface="+mj-lt"/>
              <a:buAutoNum type="alphaLcPeriod"/>
            </a:pPr>
            <a:r>
              <a:rPr lang="es-ES" dirty="0" smtClean="0"/>
              <a:t>Puede que lo describan de diferentes maneras; pero, sea como sea, la rendición es algo que todos tienen en común.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4114061087"/>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6"/>
            </a:pPr>
            <a:r>
              <a:rPr lang="es-ES" dirty="0" smtClean="0"/>
              <a:t>Hay un solo bautismo. </a:t>
            </a:r>
          </a:p>
          <a:p>
            <a:pPr marL="914400" lvl="1" indent="-514350">
              <a:buFont typeface="+mj-lt"/>
              <a:buAutoNum type="alphaLcPeriod"/>
            </a:pPr>
            <a:r>
              <a:rPr lang="es-ES" dirty="0" smtClean="0"/>
              <a:t>En la Iglesia Primitiva el bautismo era corrientemente de adultos, porque los hombres y las mujeres llegaban directamente del paganismo a la fe cristiana. </a:t>
            </a:r>
          </a:p>
          <a:p>
            <a:pPr marL="914400" lvl="1" indent="-514350">
              <a:buFont typeface="+mj-lt"/>
              <a:buAutoNum type="alphaLcPeriod"/>
            </a:pPr>
            <a:r>
              <a:rPr lang="es-ES" dirty="0" smtClean="0"/>
              <a:t>Por tanto, antes que ninguna otra cosa, el bautismo era la pública confesión de fe.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3115524626"/>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32</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7"/>
            </a:pPr>
            <a:r>
              <a:rPr lang="es-ES" dirty="0" smtClean="0"/>
              <a:t>Hay un solo Dios. Veamos lo que dice Pablo acerca del Dios en Quien creemos.</a:t>
            </a:r>
          </a:p>
          <a:p>
            <a:pPr marL="971550" lvl="1" indent="-514350">
              <a:buFont typeface="+mj-lt"/>
              <a:buAutoNum type="alphaLcPeriod"/>
            </a:pPr>
            <a:r>
              <a:rPr lang="es-ES" dirty="0" smtClean="0"/>
              <a:t>Dios es el Padre de todos; en esa frase se encierra el amor de Dios. Lo más grande que podemos decir del Dios de los cristianos no es que es Rey, ni que es Juez, sino que es Padre. La idea cristiana de Dios empieza por el amor.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1897550690"/>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33</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7"/>
            </a:pPr>
            <a:r>
              <a:rPr lang="es-ES" dirty="0" smtClean="0"/>
              <a:t>Hay un solo Dios. Veamos lo que dice Pablo acerca del Dios en Quien creemos.</a:t>
            </a:r>
          </a:p>
          <a:p>
            <a:pPr marL="971550" lvl="1" indent="-514350">
              <a:buFont typeface="+mj-lt"/>
              <a:buAutoNum type="alphaLcPeriod" startAt="2"/>
            </a:pPr>
            <a:r>
              <a:rPr lang="es-ES" dirty="0" smtClean="0"/>
              <a:t>Dios está por encima de todas las cosas. En esa frase se encierra el control de Dios. Independientemente del aspecto que presenten las cosas, Dios está en control. Puede que haya diluvios; pero «El Señor preside en el diluvio» (</a:t>
            </a:r>
            <a:r>
              <a:rPr lang="es-ES" dirty="0" smtClean="0">
                <a:solidFill>
                  <a:schemeClr val="tx2"/>
                </a:solidFill>
              </a:rPr>
              <a:t>Salmos 29:10</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3459581460"/>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34</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7"/>
            </a:pPr>
            <a:r>
              <a:rPr lang="es-ES" dirty="0" smtClean="0"/>
              <a:t>Hay un solo Dios. Veamos lo que dice Pablo acerca del Dios en Quien creemos.</a:t>
            </a:r>
          </a:p>
          <a:p>
            <a:pPr marL="971550" lvl="1" indent="-514350">
              <a:buFont typeface="+mj-lt"/>
              <a:buAutoNum type="alphaLcPeriod" startAt="3"/>
            </a:pPr>
            <a:r>
              <a:rPr lang="es-ES" dirty="0" smtClean="0"/>
              <a:t>Dios está detrás de todo; en esa frase se encierra la idea de la providencia de Dios. Dios no creó el mundo y lo puso en marcha como puede hacer un relojero con un reloj, dándole cuerda y dejándolo hasta que se le acabe. Dios está detrás de todo este mundo guiándolo, sosteniéndolo y amándolo.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3544238937"/>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35</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pPr marL="514350" indent="-514350">
              <a:buFont typeface="+mj-lt"/>
              <a:buAutoNum type="arabicPeriod" startAt="7"/>
            </a:pPr>
            <a:r>
              <a:rPr lang="es-ES" dirty="0" smtClean="0"/>
              <a:t>Hay un solo Dios. Veamos lo que dice Pablo acerca del Dios en Quien creemos.</a:t>
            </a:r>
          </a:p>
          <a:p>
            <a:pPr marL="971550" lvl="1" indent="-514350">
              <a:buFont typeface="+mj-lt"/>
              <a:buAutoNum type="alphaLcPeriod" startAt="4"/>
            </a:pPr>
            <a:r>
              <a:rPr lang="es-ES" dirty="0" smtClean="0"/>
              <a:t>Dios está en todas las cosas; en esa frase se encierra la presencia de Dios en todas las criaturas.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2701750378"/>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36</a:t>
            </a:fld>
            <a:endParaRPr lang="en-US" dirty="0"/>
          </a:p>
        </p:txBody>
      </p:sp>
      <p:sp>
        <p:nvSpPr>
          <p:cNvPr id="327682" name="Rectangle 2"/>
          <p:cNvSpPr>
            <a:spLocks noGrp="1" noChangeArrowheads="1"/>
          </p:cNvSpPr>
          <p:nvPr>
            <p:ph type="body" idx="1"/>
          </p:nvPr>
        </p:nvSpPr>
        <p:spPr>
          <a:xfrm>
            <a:off x="533400" y="1981200"/>
            <a:ext cx="8413750" cy="3731118"/>
          </a:xfrm>
        </p:spPr>
        <p:txBody>
          <a:bodyPr/>
          <a:lstStyle/>
          <a:p>
            <a:r>
              <a:rPr lang="es-ES" dirty="0" smtClean="0"/>
              <a:t>El Evangelio nos dice que vivimos en un mundo que ha sido creado por Dios y que está controlado por Dios, sostenido por Dios y lleno de Dios.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4:4-6</a:t>
            </a:r>
            <a:endParaRPr lang="es-PR" dirty="0"/>
          </a:p>
        </p:txBody>
      </p:sp>
    </p:spTree>
    <p:extLst>
      <p:ext uri="{BB962C8B-B14F-4D97-AF65-F5344CB8AC3E}">
        <p14:creationId xmlns:p14="http://schemas.microsoft.com/office/powerpoint/2010/main" val="2781387014"/>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n-US" sz="1600" dirty="0"/>
              <a:t>Barclay, William. </a:t>
            </a:r>
            <a:r>
              <a:rPr lang="en-US" sz="1600" dirty="0" err="1"/>
              <a:t>Comentario</a:t>
            </a:r>
            <a:r>
              <a:rPr lang="en-US" sz="1600" dirty="0"/>
              <a:t> Al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2006. Print. </a:t>
            </a:r>
            <a:endParaRPr lang="en-US" sz="1600" dirty="0" smtClean="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Otoño 2015,</a:t>
            </a:r>
            <a:r>
              <a:rPr lang="es-PR" sz="1600" i="1" dirty="0" smtClean="0"/>
              <a:t>  </a:t>
            </a:r>
            <a:r>
              <a:rPr lang="es-PR" sz="1600" dirty="0" smtClean="0"/>
              <a:t>Vol. 2,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22-32.</a:t>
            </a:r>
          </a:p>
          <a:p>
            <a:pPr marL="342900" lvl="1" indent="-342900">
              <a:lnSpc>
                <a:spcPct val="90000"/>
              </a:lnSpc>
              <a:spcAft>
                <a:spcPts val="1200"/>
              </a:spcAft>
              <a:buClr>
                <a:schemeClr val="folHlink"/>
              </a:buClr>
              <a:buSzPct val="60000"/>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8520"/>
            <a:ext cx="9144000" cy="5140960"/>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1028700"/>
            <a:ext cx="8153400" cy="5448300"/>
          </a:xfrm>
          <a:solidFill>
            <a:schemeClr val="bg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t>Otoño </a:t>
            </a:r>
            <a:r>
              <a:rPr lang="es-PR" sz="4400" kern="1200" dirty="0" smtClean="0"/>
              <a:t>2015/Tema</a:t>
            </a:r>
            <a:r>
              <a:rPr lang="es-PR" sz="4400" dirty="0" smtClean="0"/>
              <a:t>: </a:t>
            </a:r>
            <a:r>
              <a:rPr lang="es-PR" sz="4400" cap="small" dirty="0" smtClean="0"/>
              <a:t>Conectados:  Mi vida en la iglesia</a:t>
            </a:r>
            <a:endParaRPr lang="es-PR" sz="4400" kern="1200" cap="small" dirty="0"/>
          </a:p>
          <a:p>
            <a:pPr marL="401638" indent="-234950" algn="ctr">
              <a:spcAft>
                <a:spcPts val="600"/>
              </a:spcAft>
              <a:buNone/>
            </a:pPr>
            <a:r>
              <a:rPr lang="es-PR" sz="4000" cap="small" dirty="0" smtClean="0"/>
              <a:t>Sesión 3:</a:t>
            </a:r>
            <a:r>
              <a:rPr lang="en-US" sz="4000" cap="small" dirty="0" smtClean="0"/>
              <a:t> </a:t>
            </a:r>
            <a:r>
              <a:rPr lang="es-PR" sz="4000" cap="small" dirty="0" smtClean="0"/>
              <a:t>Conectados</a:t>
            </a:r>
            <a:r>
              <a:rPr lang="en-US" sz="4000" cap="small" dirty="0" smtClean="0"/>
              <a:t> </a:t>
            </a:r>
            <a:r>
              <a:rPr lang="es-PR" sz="4000" cap="small" dirty="0" smtClean="0"/>
              <a:t>en</a:t>
            </a:r>
            <a:r>
              <a:rPr lang="en-US" sz="4000" cap="small" dirty="0" smtClean="0"/>
              <a:t> </a:t>
            </a:r>
            <a:r>
              <a:rPr lang="es-PR" sz="4000" cap="small" dirty="0" smtClean="0"/>
              <a:t>crecimiento</a:t>
            </a:r>
          </a:p>
          <a:p>
            <a:pPr marL="401638" indent="-234950" algn="ctr">
              <a:spcAft>
                <a:spcPts val="600"/>
              </a:spcAft>
              <a:buNone/>
            </a:pPr>
            <a:r>
              <a:rPr lang="es-PR" sz="4000" kern="1200" dirty="0" smtClean="0"/>
              <a:t>20 </a:t>
            </a:r>
            <a:r>
              <a:rPr lang="es-PR" sz="4000" kern="1200" dirty="0"/>
              <a:t>de </a:t>
            </a:r>
            <a:r>
              <a:rPr lang="es-PR" sz="4000" dirty="0" smtClean="0"/>
              <a:t>septiembre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(Efesios</a:t>
            </a:r>
            <a:r>
              <a:rPr lang="en-US" dirty="0" smtClean="0"/>
              <a:t> 4:11-16</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La idea de aquel que “se hace solo” está arraigada en los americanos, es la persona que sale de un nivel bajo y llega a hacerse grande. </a:t>
            </a:r>
            <a:endParaRPr lang="es-ES" sz="2800" dirty="0" smtClean="0"/>
          </a:p>
          <a:p>
            <a:pPr>
              <a:spcBef>
                <a:spcPts val="0"/>
              </a:spcBef>
              <a:spcAft>
                <a:spcPts val="1200"/>
              </a:spcAft>
            </a:pPr>
            <a:r>
              <a:rPr lang="es-ES" sz="2800" dirty="0" smtClean="0"/>
              <a:t>Todos </a:t>
            </a:r>
            <a:r>
              <a:rPr lang="es-ES" sz="2800" dirty="0"/>
              <a:t>hemos oído el dicho</a:t>
            </a:r>
            <a:r>
              <a:rPr lang="es-ES" sz="2800" dirty="0" smtClean="0"/>
              <a:t>:</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228600" y="5105401"/>
            <a:ext cx="8763000" cy="14477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spcBef>
                <a:spcPts val="0"/>
              </a:spcBef>
              <a:spcAft>
                <a:spcPts val="1200"/>
              </a:spcAft>
              <a:buNone/>
            </a:pPr>
            <a:r>
              <a:rPr lang="es-ES" sz="2800" dirty="0" smtClean="0"/>
              <a:t>“</a:t>
            </a:r>
            <a:r>
              <a:rPr lang="es-ES" sz="2800" dirty="0"/>
              <a:t>Cualquiera puede llegar a ser presidente”. Pero la persona que “se hace sola” es un mito. Nadie escala sin la ayuda de otros. Esto, se aplica a la iglesia. </a:t>
            </a:r>
            <a:endParaRPr lang="es-ES" sz="2800" kern="0" dirty="0" smtClean="0"/>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Dios </a:t>
            </a:r>
            <a:r>
              <a:rPr lang="es-ES" sz="2800" dirty="0"/>
              <a:t>diseñó Su iglesia de manera que nos necesitemos y apoyemos unos a otros. </a:t>
            </a:r>
            <a:endParaRPr lang="es-ES" sz="2800" dirty="0" smtClean="0"/>
          </a:p>
          <a:p>
            <a:pPr>
              <a:spcBef>
                <a:spcPts val="0"/>
              </a:spcBef>
              <a:spcAft>
                <a:spcPts val="1200"/>
              </a:spcAft>
            </a:pPr>
            <a:r>
              <a:rPr lang="es-ES" sz="2800" dirty="0" smtClean="0"/>
              <a:t>El </a:t>
            </a:r>
            <a:r>
              <a:rPr lang="es-ES" sz="2800" dirty="0"/>
              <a:t>crecimiento en Cristo ocurre en un contexto de conexión con otros creyentes.</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4759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8194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Junto con la unidad del Espíritu Santo </a:t>
            </a:r>
            <a:r>
              <a:rPr lang="es-ES" sz="2800" dirty="0" smtClean="0"/>
              <a:t>llegan </a:t>
            </a:r>
            <a:r>
              <a:rPr lang="es-ES" sz="2800" dirty="0"/>
              <a:t>los dones espirituales que Dios nos da. </a:t>
            </a:r>
            <a:endParaRPr lang="es-ES" sz="2800" dirty="0" smtClean="0"/>
          </a:p>
          <a:p>
            <a:pPr>
              <a:spcBef>
                <a:spcPts val="0"/>
              </a:spcBef>
              <a:spcAft>
                <a:spcPts val="1200"/>
              </a:spcAft>
            </a:pPr>
            <a:r>
              <a:rPr lang="es-ES" sz="2800" dirty="0" smtClean="0"/>
              <a:t>Sin </a:t>
            </a:r>
            <a:r>
              <a:rPr lang="es-ES" sz="2800" dirty="0"/>
              <a:t>embargo, estos dones no son para la </a:t>
            </a:r>
            <a:r>
              <a:rPr lang="es-ES" sz="2800" dirty="0" smtClean="0"/>
              <a:t>gratificación</a:t>
            </a:r>
            <a:endParaRPr lang="es-ES" sz="2800" kern="0" dirty="0"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10" name="Rectangle 3"/>
          <p:cNvSpPr txBox="1">
            <a:spLocks noChangeArrowheads="1"/>
          </p:cNvSpPr>
          <p:nvPr/>
        </p:nvSpPr>
        <p:spPr bwMode="auto">
          <a:xfrm>
            <a:off x="228600" y="4800600"/>
            <a:ext cx="8715376" cy="1981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spcBef>
                <a:spcPts val="0"/>
              </a:spcBef>
              <a:spcAft>
                <a:spcPts val="1200"/>
              </a:spcAft>
              <a:buNone/>
            </a:pPr>
            <a:r>
              <a:rPr lang="es-ES" sz="2800" dirty="0" smtClean="0"/>
              <a:t>personal </a:t>
            </a:r>
            <a:r>
              <a:rPr lang="es-ES" sz="2800" dirty="0"/>
              <a:t>ni para jactancia de quienes los </a:t>
            </a:r>
            <a:r>
              <a:rPr lang="es-ES" sz="2800" dirty="0" smtClean="0"/>
              <a:t>reciben.</a:t>
            </a:r>
          </a:p>
          <a:p>
            <a:pPr marL="346075" indent="-346075">
              <a:spcBef>
                <a:spcPts val="0"/>
              </a:spcBef>
              <a:spcAft>
                <a:spcPts val="1200"/>
              </a:spcAft>
            </a:pPr>
            <a:r>
              <a:rPr lang="es-ES" sz="2800" dirty="0" smtClean="0"/>
              <a:t>Dios </a:t>
            </a:r>
            <a:r>
              <a:rPr lang="es-ES" sz="2800" dirty="0"/>
              <a:t>desea que </a:t>
            </a:r>
            <a:r>
              <a:rPr lang="es-ES" sz="2800" dirty="0" smtClean="0"/>
              <a:t>sirvan </a:t>
            </a:r>
            <a:r>
              <a:rPr lang="es-ES" sz="2800" dirty="0"/>
              <a:t>para el crecimiento de toda la iglesia </a:t>
            </a:r>
            <a:r>
              <a:rPr lang="es-ES" sz="2800" dirty="0" smtClean="0"/>
              <a:t>para que todos </a:t>
            </a:r>
            <a:r>
              <a:rPr lang="es-ES" sz="2800" dirty="0"/>
              <a:t>alcance la madurez según la medida de la plenitud de Cristo.</a:t>
            </a:r>
            <a:endParaRPr lang="es-ES" sz="2800" kern="0" dirty="0" smtClean="0"/>
          </a:p>
        </p:txBody>
      </p:sp>
    </p:spTree>
    <p:extLst>
      <p:ext uri="{BB962C8B-B14F-4D97-AF65-F5344CB8AC3E}">
        <p14:creationId xmlns:p14="http://schemas.microsoft.com/office/powerpoint/2010/main" val="328547179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590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dirty="0"/>
              <a:t>Con este capítulo empieza la segunda parte de esta carta. </a:t>
            </a:r>
            <a:endParaRPr lang="es-ES" dirty="0" smtClean="0"/>
          </a:p>
          <a:p>
            <a:r>
              <a:rPr lang="es-ES" dirty="0" smtClean="0"/>
              <a:t>En </a:t>
            </a:r>
            <a:r>
              <a:rPr lang="es-ES" dirty="0"/>
              <a:t>los primeros tres capítulos, Pablo </a:t>
            </a:r>
            <a:r>
              <a:rPr lang="es-ES" dirty="0" smtClean="0"/>
              <a:t>ha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8" name="Rectangle 3"/>
          <p:cNvSpPr txBox="1">
            <a:spLocks noChangeArrowheads="1"/>
          </p:cNvSpPr>
          <p:nvPr/>
        </p:nvSpPr>
        <p:spPr bwMode="auto">
          <a:xfrm>
            <a:off x="228600" y="4572000"/>
            <a:ext cx="8153400" cy="28194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buNone/>
            </a:pPr>
            <a:r>
              <a:rPr lang="es-ES" dirty="0" smtClean="0"/>
              <a:t>tratado </a:t>
            </a:r>
            <a:r>
              <a:rPr lang="es-ES" dirty="0"/>
              <a:t>de las grandes y eternas verdades de la fe cristiana, y de la misión de la Iglesia en el plan de Dios. </a:t>
            </a:r>
            <a:r>
              <a:rPr lang="en-US" dirty="0" smtClean="0"/>
              <a:t>(Barclay)</a:t>
            </a:r>
            <a:endParaRPr lang="en-US" dirty="0"/>
          </a:p>
        </p:txBody>
      </p:sp>
    </p:spTree>
    <p:extLst>
      <p:ext uri="{BB962C8B-B14F-4D97-AF65-F5344CB8AC3E}">
        <p14:creationId xmlns:p14="http://schemas.microsoft.com/office/powerpoint/2010/main" val="80586086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8</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8194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dirty="0" smtClean="0"/>
              <a:t>Empieza </a:t>
            </a:r>
            <a:r>
              <a:rPr lang="es-ES" dirty="0"/>
              <a:t>a tratar </a:t>
            </a:r>
            <a:r>
              <a:rPr lang="es-ES" dirty="0" smtClean="0"/>
              <a:t>cómo </a:t>
            </a:r>
            <a:r>
              <a:rPr lang="es-ES" dirty="0"/>
              <a:t>debe ser cada miembro de la Iglesia para que esta lleve a cabo su parte en este plan</a:t>
            </a:r>
            <a:r>
              <a:rPr lang="es-ES" dirty="0" smtClean="0"/>
              <a:t>.</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8" name="Rectangle 3"/>
          <p:cNvSpPr txBox="1">
            <a:spLocks noChangeArrowheads="1"/>
          </p:cNvSpPr>
          <p:nvPr/>
        </p:nvSpPr>
        <p:spPr bwMode="auto">
          <a:xfrm>
            <a:off x="228600" y="4572000"/>
            <a:ext cx="8610600" cy="21288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dirty="0" smtClean="0"/>
              <a:t>Antes </a:t>
            </a:r>
            <a:r>
              <a:rPr lang="es-ES" dirty="0"/>
              <a:t>de empezar este capítulo, recordemos una vez más que el pensamiento central de la carta es que Jesús ha traído un camino, el camino de la unidad al mundo desunido</a:t>
            </a:r>
            <a:r>
              <a:rPr lang="es-ES" dirty="0" smtClean="0"/>
              <a:t>. </a:t>
            </a:r>
            <a:endParaRPr lang="en-US" dirty="0"/>
          </a:p>
        </p:txBody>
      </p:sp>
    </p:spTree>
    <p:extLst>
      <p:ext uri="{BB962C8B-B14F-4D97-AF65-F5344CB8AC3E}">
        <p14:creationId xmlns:p14="http://schemas.microsoft.com/office/powerpoint/2010/main" val="132675232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9</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851400" cy="28194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dirty="0" smtClean="0"/>
              <a:t>Este </a:t>
            </a:r>
            <a:r>
              <a:rPr lang="es-ES" dirty="0"/>
              <a:t>camino es por medio de la fe en Él, y es la misión de la Iglesia el proclamarle este mensaje a todo el mundo</a:t>
            </a:r>
            <a:r>
              <a:rPr lang="es-ES" dirty="0" smtClean="0"/>
              <a:t>. </a:t>
            </a:r>
            <a:r>
              <a:rPr lang="en-US" dirty="0" smtClean="0"/>
              <a:t>(Barclay)</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Tree>
    <p:extLst>
      <p:ext uri="{BB962C8B-B14F-4D97-AF65-F5344CB8AC3E}">
        <p14:creationId xmlns:p14="http://schemas.microsoft.com/office/powerpoint/2010/main" val="42973202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102736</TotalTime>
  <Words>1789</Words>
  <Application>Microsoft Office PowerPoint</Application>
  <PresentationFormat>On-screen Show (4:3)</PresentationFormat>
  <Paragraphs>166</Paragraphs>
  <Slides>39</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39</vt:i4>
      </vt:variant>
    </vt:vector>
  </HeadingPairs>
  <TitlesOfParts>
    <vt:vector size="46"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Aplicación para mi vida</vt:lpstr>
      <vt:lpstr>Contexto</vt:lpstr>
      <vt:lpstr>Contexto</vt:lpstr>
      <vt:lpstr>Contexto</vt:lpstr>
      <vt:lpstr>Contexto</vt:lpstr>
      <vt:lpstr>Contexto</vt:lpstr>
      <vt:lpstr>Pasaje bíblico</vt:lpstr>
      <vt:lpstr>Pasaje bíblico</vt:lpstr>
      <vt:lpstr>Efesios 4:1-2</vt:lpstr>
      <vt:lpstr>Efesios 4:1-2</vt:lpstr>
      <vt:lpstr>Efesios 4:1-2</vt:lpstr>
      <vt:lpstr>Efesios 4:1-2</vt:lpstr>
      <vt:lpstr>Efesios 4:1-2</vt:lpstr>
      <vt:lpstr>Efesios 4:1-2</vt:lpstr>
      <vt:lpstr>Pasaje bíblico</vt:lpstr>
      <vt:lpstr>Efesios 4:3</vt:lpstr>
      <vt:lpstr>Efesios 4:3</vt:lpstr>
      <vt:lpstr>Efesios 4:3</vt:lpstr>
      <vt:lpstr>Efesios 4:3</vt:lpstr>
      <vt:lpstr>Pasaje bíblico</vt:lpstr>
      <vt:lpstr>Efesios 4:4-6</vt:lpstr>
      <vt:lpstr>Efesios 4:4-6</vt:lpstr>
      <vt:lpstr>Efesios 4:4-6</vt:lpstr>
      <vt:lpstr>Efesios 4:4-6</vt:lpstr>
      <vt:lpstr>Efesios 4:4-6</vt:lpstr>
      <vt:lpstr>Efesios 4:4-6</vt:lpstr>
      <vt:lpstr>Efesios 4:4-6</vt:lpstr>
      <vt:lpstr>Efesios 4:4-6</vt:lpstr>
      <vt:lpstr>Efesios 4:4-6</vt:lpstr>
      <vt:lpstr>Efesios 4:4-6</vt:lpstr>
      <vt:lpstr>Efesios 4:4-6</vt:lpstr>
      <vt:lpstr>Efesios 4:4-6</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conectados_en_unidad_091315</dc:title>
  <dc:creator>JRIVERA</dc:creator>
  <cp:lastModifiedBy>Tito</cp:lastModifiedBy>
  <cp:revision>4749</cp:revision>
  <cp:lastPrinted>2015-03-29T10:43:55Z</cp:lastPrinted>
  <dcterms:created xsi:type="dcterms:W3CDTF">2007-01-24T21:53:34Z</dcterms:created>
  <dcterms:modified xsi:type="dcterms:W3CDTF">2015-09-14T00:38:02Z</dcterms:modified>
</cp:coreProperties>
</file>