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7"/>
  </p:notesMasterIdLst>
  <p:handoutMasterIdLst>
    <p:handoutMasterId r:id="rId38"/>
  </p:handoutMasterIdLst>
  <p:sldIdLst>
    <p:sldId id="794" r:id="rId3"/>
    <p:sldId id="1618" r:id="rId4"/>
    <p:sldId id="804" r:id="rId5"/>
    <p:sldId id="1532" r:id="rId6"/>
    <p:sldId id="1630" r:id="rId7"/>
    <p:sldId id="1620" r:id="rId8"/>
    <p:sldId id="1631" r:id="rId9"/>
    <p:sldId id="1360" r:id="rId10"/>
    <p:sldId id="287" r:id="rId11"/>
    <p:sldId id="1359" r:id="rId12"/>
    <p:sldId id="1621" r:id="rId13"/>
    <p:sldId id="1632" r:id="rId14"/>
    <p:sldId id="1633" r:id="rId15"/>
    <p:sldId id="1319" r:id="rId16"/>
    <p:sldId id="1617" r:id="rId17"/>
    <p:sldId id="1634" r:id="rId18"/>
    <p:sldId id="1622" r:id="rId19"/>
    <p:sldId id="1635" r:id="rId20"/>
    <p:sldId id="1636" r:id="rId21"/>
    <p:sldId id="1637" r:id="rId22"/>
    <p:sldId id="1638" r:id="rId23"/>
    <p:sldId id="1639" r:id="rId24"/>
    <p:sldId id="1640" r:id="rId25"/>
    <p:sldId id="1641" r:id="rId26"/>
    <p:sldId id="1642" r:id="rId27"/>
    <p:sldId id="1535" r:id="rId28"/>
    <p:sldId id="1536" r:id="rId29"/>
    <p:sldId id="1626" r:id="rId30"/>
    <p:sldId id="1643" r:id="rId31"/>
    <p:sldId id="1644" r:id="rId32"/>
    <p:sldId id="1645" r:id="rId33"/>
    <p:sldId id="561" r:id="rId34"/>
    <p:sldId id="1133" r:id="rId35"/>
    <p:sldId id="908" r:id="rId3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000000"/>
    <a:srgbClr val="FFFFD1"/>
    <a:srgbClr val="0000CC"/>
    <a:srgbClr val="0000FF"/>
    <a:srgbClr val="A6925A"/>
    <a:srgbClr val="285633"/>
    <a:srgbClr val="CC9900"/>
    <a:srgbClr val="CB7935"/>
    <a:srgbClr val="303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88" d="100"/>
          <a:sy n="88" d="100"/>
        </p:scale>
        <p:origin x="1320" y="84"/>
      </p:cViewPr>
      <p:guideLst>
        <p:guide orient="horz" pos="2160"/>
        <p:guide pos="2880"/>
      </p:guideLst>
    </p:cSldViewPr>
  </p:slideViewPr>
  <p:outlineViewPr>
    <p:cViewPr>
      <p:scale>
        <a:sx n="33" d="100"/>
        <a:sy n="33" d="100"/>
      </p:scale>
      <p:origin x="0" y="-63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10/7/2015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33</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34</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018477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871759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750636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379306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st-takla.org/Gallery/Bible/Illustrations.htm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2" y="982980"/>
            <a:ext cx="9131508" cy="557022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14400"/>
            <a:ext cx="7937951" cy="2057400"/>
          </a:xfrm>
          <a:prstGeom prst="rect">
            <a:avLst/>
          </a:prstGeom>
          <a:solidFill>
            <a:srgbClr val="0D0D0D">
              <a:alpha val="80000"/>
            </a:srgb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 </a:t>
            </a:r>
            <a:r>
              <a:rPr kumimoji="0" lang="es-PR" sz="4400" b="0" i="0" u="none" strike="noStrike" kern="1200" cap="none" spc="0" normalizeH="0" baseline="0" noProof="0" dirty="0" smtClean="0">
                <a:ln>
                  <a:noFill/>
                </a:ln>
                <a:effectLst/>
                <a:uLnTx/>
                <a:uFillTx/>
                <a:latin typeface="+mj-lt"/>
                <a:ea typeface="+mj-ea"/>
                <a:cs typeface="+mj-cs"/>
              </a:rPr>
              <a:t>2015/Conectados:</a:t>
            </a:r>
            <a:r>
              <a:rPr kumimoji="0" lang="es-PR" sz="4400" b="0" i="0" u="none" strike="noStrike" kern="1200" cap="none" spc="0" normalizeH="0" noProof="0" dirty="0" smtClean="0">
                <a:ln>
                  <a:noFill/>
                </a:ln>
                <a:effectLst/>
                <a:uLnTx/>
                <a:uFillTx/>
                <a:latin typeface="+mj-lt"/>
                <a:ea typeface="+mj-ea"/>
                <a:cs typeface="+mj-cs"/>
              </a:rPr>
              <a:t> Mi vida en la iglesia</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3124200"/>
            <a:ext cx="7937951" cy="2971800"/>
          </a:xfrm>
          <a:prstGeom prst="rect">
            <a:avLst/>
          </a:prstGeom>
          <a:solidFill>
            <a:srgbClr val="0D0D0D">
              <a:alpha val="80000"/>
            </a:srgb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5: </a:t>
            </a:r>
            <a:r>
              <a:rPr lang="es-PR" sz="4400" dirty="0" smtClean="0">
                <a:latin typeface="+mn-lt"/>
              </a:rPr>
              <a:t>Conectados en el servicio</a:t>
            </a:r>
            <a:endParaRPr lang="es-PR" sz="4400" cap="small" dirty="0" smtClean="0">
              <a:latin typeface="+mn-lt"/>
            </a:endParaRPr>
          </a:p>
          <a:p>
            <a:pPr marL="401638" indent="-234950" algn="ctr">
              <a:spcAft>
                <a:spcPts val="600"/>
              </a:spcAft>
              <a:buNone/>
            </a:pPr>
            <a:r>
              <a:rPr lang="es-PR" sz="3600" noProof="0" dirty="0" smtClean="0">
                <a:latin typeface="+mn-lt"/>
                <a:cs typeface="+mn-cs"/>
              </a:rPr>
              <a:t>4</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octubre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s-PR" sz="2800" dirty="0" smtClean="0"/>
              <a:t>Efesios</a:t>
            </a:r>
            <a:r>
              <a:rPr lang="en-US" sz="2800" dirty="0" smtClean="0"/>
              <a:t> 5</a:t>
            </a:r>
            <a:r>
              <a:rPr lang="fr-FR" sz="2800" dirty="0" smtClean="0"/>
              <a:t>:15-21</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“Mirad, pues, con diligencia cómo andéis, no como necios sino como sabios, aprovechando bien el tiempo, porque los días son malos. Por tanto, no seáis insensatos, sino entendidos de cuál sea la voluntad del Señor</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5:15-17</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04800" y="2057400"/>
            <a:ext cx="8382000" cy="3731118"/>
          </a:xfrm>
        </p:spPr>
        <p:txBody>
          <a:bodyPr/>
          <a:lstStyle/>
          <a:p>
            <a:r>
              <a:rPr lang="es-ES" dirty="0"/>
              <a:t>Ser sabio es no ser necio. </a:t>
            </a:r>
            <a:endParaRPr lang="es-ES" dirty="0" smtClean="0"/>
          </a:p>
          <a:p>
            <a:pPr lvl="1"/>
            <a:r>
              <a:rPr lang="es-ES" dirty="0" smtClean="0"/>
              <a:t>El </a:t>
            </a:r>
            <a:r>
              <a:rPr lang="es-ES" dirty="0"/>
              <a:t>necio es el que actúa sin habilidad y experiencia; busca metas secundarias, terrenales y materiales y descuida los valores y comportamiento espirituales. </a:t>
            </a:r>
            <a:endParaRPr lang="es-ES" dirty="0" smtClean="0"/>
          </a:p>
          <a:p>
            <a:pPr lvl="1"/>
            <a:r>
              <a:rPr lang="es-ES" dirty="0" smtClean="0"/>
              <a:t>De </a:t>
            </a:r>
            <a:r>
              <a:rPr lang="es-ES" dirty="0"/>
              <a:t>nuevo Pablo enfoca la mente y voluntad del creyente como la clave de su conducta</a:t>
            </a:r>
            <a:r>
              <a:rPr lang="es-ES" dirty="0" smtClean="0"/>
              <a:t>. (</a:t>
            </a:r>
            <a:r>
              <a:rPr lang="es-ES" dirty="0" err="1" smtClean="0"/>
              <a:t>Orth</a:t>
            </a:r>
            <a:r>
              <a:rPr lang="en-U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5:15-17</a:t>
            </a:r>
            <a:endParaRPr lang="es-PR" dirty="0"/>
          </a:p>
        </p:txBody>
      </p:sp>
    </p:spTree>
    <p:extLst>
      <p:ext uri="{BB962C8B-B14F-4D97-AF65-F5344CB8AC3E}">
        <p14:creationId xmlns:p14="http://schemas.microsoft.com/office/powerpoint/2010/main" val="1804745801"/>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04800" y="2057400"/>
            <a:ext cx="8382000" cy="3731118"/>
          </a:xfrm>
        </p:spPr>
        <p:txBody>
          <a:bodyPr/>
          <a:lstStyle/>
          <a:p>
            <a:r>
              <a:rPr lang="es-ES" dirty="0" smtClean="0"/>
              <a:t>Ser </a:t>
            </a:r>
            <a:r>
              <a:rPr lang="es-ES" dirty="0"/>
              <a:t>sabio es aprovechar la oportunidad. </a:t>
            </a:r>
            <a:endParaRPr lang="es-ES" dirty="0" smtClean="0"/>
          </a:p>
          <a:p>
            <a:pPr lvl="1"/>
            <a:r>
              <a:rPr lang="es-ES" dirty="0" smtClean="0"/>
              <a:t>El </a:t>
            </a:r>
            <a:r>
              <a:rPr lang="es-ES" dirty="0"/>
              <a:t>verbo “aprovechar el tiempo” significa “comprar” o “rescatar” la oportunidad. </a:t>
            </a:r>
            <a:endParaRPr lang="es-ES" dirty="0" smtClean="0"/>
          </a:p>
          <a:p>
            <a:pPr lvl="1"/>
            <a:r>
              <a:rPr lang="es-ES" dirty="0" smtClean="0"/>
              <a:t>Pablo </a:t>
            </a:r>
            <a:r>
              <a:rPr lang="es-ES" dirty="0"/>
              <a:t>no sólo habla de la buena administración. El tiempo está cayendo en manos de la maldad. Los días se llenan de conducta infructuosa. </a:t>
            </a:r>
            <a:endParaRPr lang="es-ES" dirty="0" smtClean="0"/>
          </a:p>
          <a:p>
            <a:pPr lvl="1"/>
            <a:r>
              <a:rPr lang="es-ES" dirty="0" smtClean="0"/>
              <a:t>El </a:t>
            </a:r>
            <a:r>
              <a:rPr lang="es-ES" dirty="0"/>
              <a:t>cristiano tiene que aprovechar cada momento y cada día para hacer lo </a:t>
            </a:r>
            <a:r>
              <a:rPr lang="es-ES" dirty="0" smtClean="0"/>
              <a:t>correcto. (</a:t>
            </a:r>
            <a:r>
              <a:rPr lang="es-ES" dirty="0" err="1" smtClean="0"/>
              <a:t>Orth</a:t>
            </a:r>
            <a:r>
              <a:rPr lang="en-U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5:15-17</a:t>
            </a:r>
            <a:endParaRPr lang="es-PR" dirty="0"/>
          </a:p>
        </p:txBody>
      </p:sp>
    </p:spTree>
    <p:extLst>
      <p:ext uri="{BB962C8B-B14F-4D97-AF65-F5344CB8AC3E}">
        <p14:creationId xmlns:p14="http://schemas.microsoft.com/office/powerpoint/2010/main" val="864362000"/>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04800" y="2057400"/>
            <a:ext cx="8382000" cy="3731118"/>
          </a:xfrm>
        </p:spPr>
        <p:txBody>
          <a:bodyPr/>
          <a:lstStyle/>
          <a:p>
            <a:r>
              <a:rPr lang="es-ES" dirty="0" smtClean="0"/>
              <a:t>Ser </a:t>
            </a:r>
            <a:r>
              <a:rPr lang="es-ES" dirty="0"/>
              <a:t>sabio es entender la voluntad de Dios. </a:t>
            </a:r>
            <a:endParaRPr lang="es-ES" dirty="0" smtClean="0"/>
          </a:p>
          <a:p>
            <a:pPr lvl="1"/>
            <a:r>
              <a:rPr lang="es-ES" dirty="0" smtClean="0"/>
              <a:t>El </a:t>
            </a:r>
            <a:r>
              <a:rPr lang="es-ES" dirty="0"/>
              <a:t>insensato es el que actúa sin reflexión y sin juicio. Es no conocer y no hacer la voluntad de Dios. </a:t>
            </a:r>
            <a:endParaRPr lang="es-ES" dirty="0" smtClean="0"/>
          </a:p>
          <a:p>
            <a:pPr lvl="1"/>
            <a:r>
              <a:rPr lang="es-ES" dirty="0" smtClean="0"/>
              <a:t>La </a:t>
            </a:r>
            <a:r>
              <a:rPr lang="es-ES" dirty="0"/>
              <a:t>persona inteligente y sabia averigua cuál es la voluntad de Dios para cumplirla. Así evita los pecados del viejo hombre y aprovecha el tiempo en las actividades que imitan a Dios, que manifiestan la luz y que producen el buen fruto de bondad, justicia y verdad</a:t>
            </a:r>
            <a:r>
              <a:rPr lang="es-ES" dirty="0" smtClean="0"/>
              <a:t>. (</a:t>
            </a:r>
            <a:r>
              <a:rPr lang="es-ES" dirty="0" err="1" smtClean="0"/>
              <a:t>Orth</a:t>
            </a:r>
            <a:r>
              <a:rPr lang="en-U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5:15-17</a:t>
            </a:r>
            <a:endParaRPr lang="es-PR" dirty="0"/>
          </a:p>
        </p:txBody>
      </p:sp>
    </p:spTree>
    <p:extLst>
      <p:ext uri="{BB962C8B-B14F-4D97-AF65-F5344CB8AC3E}">
        <p14:creationId xmlns:p14="http://schemas.microsoft.com/office/powerpoint/2010/main" val="1128210864"/>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5:18</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0" y="2362200"/>
            <a:ext cx="8566151" cy="2209800"/>
          </a:xfrm>
        </p:spPr>
        <p:txBody>
          <a:bodyPr/>
          <a:lstStyle/>
          <a:p>
            <a:pPr marL="0" indent="0">
              <a:buNone/>
            </a:pPr>
            <a:r>
              <a:rPr lang="es-ES" dirty="0"/>
              <a:t>“No os embriaguéis con vino, en lo cual hay disolución; antes bien sed llenos del Espíritu</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Tree>
    <p:extLst>
      <p:ext uri="{BB962C8B-B14F-4D97-AF65-F5344CB8AC3E}">
        <p14:creationId xmlns:p14="http://schemas.microsoft.com/office/powerpoint/2010/main" val="22985005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275" y="152400"/>
            <a:ext cx="9152077" cy="6248837"/>
          </a:xfrm>
        </p:spPr>
      </p:pic>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Tree>
    <p:extLst>
      <p:ext uri="{BB962C8B-B14F-4D97-AF65-F5344CB8AC3E}">
        <p14:creationId xmlns:p14="http://schemas.microsoft.com/office/powerpoint/2010/main" val="400034078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1" y="1981200"/>
            <a:ext cx="4952999" cy="2209800"/>
          </a:xfrm>
        </p:spPr>
        <p:txBody>
          <a:bodyPr/>
          <a:lstStyle/>
          <a:p>
            <a:r>
              <a:rPr lang="es-ES" dirty="0"/>
              <a:t>La costa de la provincia de Asia Menor era conocida per el cultivo de la vid, y el vino se usaba como un estímulo al compañerismo, convivio y sociabilidad. </a:t>
            </a:r>
            <a:endParaRPr lang="en-U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
        <p:nvSpPr>
          <p:cNvPr id="9" name="Rectangle 2"/>
          <p:cNvSpPr txBox="1">
            <a:spLocks noChangeArrowheads="1"/>
          </p:cNvSpPr>
          <p:nvPr/>
        </p:nvSpPr>
        <p:spPr bwMode="auto">
          <a:xfrm>
            <a:off x="228600" y="5410200"/>
            <a:ext cx="8610600" cy="144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kern="0" dirty="0" smtClean="0"/>
              <a:t>Pero además, el contraste entre el vino y el Espíritu Santo tiene un trasfondo religioso. </a:t>
            </a:r>
            <a:r>
              <a:rPr lang="es-ES" sz="2400" kern="0" dirty="0" smtClean="0"/>
              <a:t>(</a:t>
            </a:r>
            <a:r>
              <a:rPr lang="es-ES" sz="2400" kern="0" dirty="0" err="1" smtClean="0"/>
              <a:t>Orth</a:t>
            </a:r>
            <a:r>
              <a:rPr lang="en-US" sz="2400" kern="0" dirty="0" smtClean="0"/>
              <a:t>)</a:t>
            </a:r>
            <a:endParaRPr lang="en-US" sz="2400" kern="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8088" y="1983419"/>
            <a:ext cx="3426781" cy="3426781"/>
          </a:xfrm>
          <a:prstGeom prst="rect">
            <a:avLst/>
          </a:prstGeom>
        </p:spPr>
      </p:pic>
    </p:spTree>
    <p:extLst>
      <p:ext uri="{BB962C8B-B14F-4D97-AF65-F5344CB8AC3E}">
        <p14:creationId xmlns:p14="http://schemas.microsoft.com/office/powerpoint/2010/main" val="897821662"/>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1" y="1981200"/>
            <a:ext cx="4952999" cy="2209800"/>
          </a:xfrm>
        </p:spPr>
        <p:txBody>
          <a:bodyPr/>
          <a:lstStyle/>
          <a:p>
            <a:r>
              <a:rPr lang="es-ES" dirty="0"/>
              <a:t>Trasfondo religioso de la embriaguez</a:t>
            </a:r>
          </a:p>
          <a:p>
            <a:r>
              <a:rPr lang="es-ES" dirty="0"/>
              <a:t>El uso del vino en el culto al dios Dionisio abarca muchos siglos, por lo menos desde el tiempo de Homero, </a:t>
            </a:r>
            <a:r>
              <a:rPr lang="es-ES" dirty="0" smtClean="0"/>
              <a:t>que</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
        <p:nvSpPr>
          <p:cNvPr id="7" name="Rectangle 2"/>
          <p:cNvSpPr txBox="1">
            <a:spLocks noChangeArrowheads="1"/>
          </p:cNvSpPr>
          <p:nvPr/>
        </p:nvSpPr>
        <p:spPr bwMode="auto">
          <a:xfrm>
            <a:off x="609600" y="5486400"/>
            <a:ext cx="8382000" cy="137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buNone/>
            </a:pPr>
            <a:r>
              <a:rPr lang="es-ES" kern="0" dirty="0" smtClean="0"/>
              <a:t>vivió cerca de 900 a.C. Dionisio era conocido también con el nombre de Baco.</a:t>
            </a:r>
            <a:endParaRPr lang="es-ES" kern="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2132699"/>
            <a:ext cx="2857094" cy="3098800"/>
          </a:xfrm>
          <a:prstGeom prst="rect">
            <a:avLst/>
          </a:prstGeom>
        </p:spPr>
      </p:pic>
    </p:spTree>
    <p:extLst>
      <p:ext uri="{BB962C8B-B14F-4D97-AF65-F5344CB8AC3E}">
        <p14:creationId xmlns:p14="http://schemas.microsoft.com/office/powerpoint/2010/main" val="404748905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228601" y="1981200"/>
            <a:ext cx="4952999" cy="2209800"/>
          </a:xfrm>
        </p:spPr>
        <p:txBody>
          <a:bodyPr/>
          <a:lstStyle/>
          <a:p>
            <a:r>
              <a:rPr lang="es-ES" dirty="0"/>
              <a:t>El culto a éste se había esparcido por Asia Menor, Macedonia, Grecia, Italia, Egipto y Palestina en todos los estratos sociales, e influía mucho en </a:t>
            </a:r>
            <a:r>
              <a:rPr lang="es-ES" dirty="0" smtClean="0"/>
              <a:t>la </a:t>
            </a:r>
            <a:r>
              <a:rPr lang="es-ES" dirty="0"/>
              <a:t>cultura. </a:t>
            </a:r>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2132699"/>
            <a:ext cx="2857094" cy="3098800"/>
          </a:xfrm>
          <a:prstGeom prst="rect">
            <a:avLst/>
          </a:prstGeom>
        </p:spPr>
      </p:pic>
    </p:spTree>
    <p:extLst>
      <p:ext uri="{BB962C8B-B14F-4D97-AF65-F5344CB8AC3E}">
        <p14:creationId xmlns:p14="http://schemas.microsoft.com/office/powerpoint/2010/main" val="2779405957"/>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0" y="3817808"/>
            <a:ext cx="9144001" cy="2721104"/>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4444"/>
          <a:stretch/>
        </p:blipFill>
        <p:spPr>
          <a:xfrm>
            <a:off x="0" y="0"/>
            <a:ext cx="5281448" cy="3810000"/>
          </a:xfrm>
          <a:prstGeom prst="rect">
            <a:avLst/>
          </a:prstGeom>
        </p:spPr>
      </p:pic>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13483" t="56667" r="25920" b="24957"/>
          <a:stretch/>
        </p:blipFill>
        <p:spPr>
          <a:xfrm>
            <a:off x="7311" y="3817808"/>
            <a:ext cx="4793289" cy="1887553"/>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3483" t="74891" r="25920" b="5556"/>
          <a:stretch/>
        </p:blipFill>
        <p:spPr>
          <a:xfrm>
            <a:off x="3911890" y="3848960"/>
            <a:ext cx="5180973" cy="2170840"/>
          </a:xfrm>
          <a:prstGeom prst="rect">
            <a:avLst/>
          </a:prstGeom>
        </p:spPr>
      </p:pic>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t="23334" r="85572" b="58888"/>
          <a:stretch/>
        </p:blipFill>
        <p:spPr>
          <a:xfrm>
            <a:off x="5281448" y="-1"/>
            <a:ext cx="3869864" cy="3810001"/>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2121" t="91111"/>
          <a:stretch/>
        </p:blipFill>
        <p:spPr>
          <a:xfrm>
            <a:off x="4362681" y="5705361"/>
            <a:ext cx="4781320" cy="1152639"/>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l="52121" t="91111" r="30145"/>
          <a:stretch/>
        </p:blipFill>
        <p:spPr>
          <a:xfrm>
            <a:off x="-18393" y="5705361"/>
            <a:ext cx="5299841" cy="1152639"/>
          </a:xfrm>
          <a:prstGeom prst="rect">
            <a:avLst/>
          </a:prstGeom>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228601" y="1981200"/>
            <a:ext cx="4952999" cy="2209800"/>
          </a:xfrm>
        </p:spPr>
        <p:txBody>
          <a:bodyPr/>
          <a:lstStyle/>
          <a:p>
            <a:r>
              <a:rPr lang="es-ES" dirty="0"/>
              <a:t>En el arte, el drama, la música, la literatura y la conversación cotidiana, cualquier referencia a las uvas, al vino, la enredadera de la vid, los sátiros u otro motivo semejante, recordaban a Dionisio y su culto. </a:t>
            </a:r>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
        <p:nvSpPr>
          <p:cNvPr id="7" name="Rectangle 2"/>
          <p:cNvSpPr txBox="1">
            <a:spLocks noChangeArrowheads="1"/>
          </p:cNvSpPr>
          <p:nvPr/>
        </p:nvSpPr>
        <p:spPr bwMode="auto">
          <a:xfrm>
            <a:off x="228600" y="5334000"/>
            <a:ext cx="8382000" cy="2209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endParaRPr lang="es-ES" kern="0"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20771"/>
          <a:stretch/>
        </p:blipFill>
        <p:spPr>
          <a:xfrm>
            <a:off x="5204533" y="2209800"/>
            <a:ext cx="3550170" cy="3593647"/>
          </a:xfrm>
          <a:prstGeom prst="rect">
            <a:avLst/>
          </a:prstGeom>
        </p:spPr>
      </p:pic>
    </p:spTree>
    <p:extLst>
      <p:ext uri="{BB962C8B-B14F-4D97-AF65-F5344CB8AC3E}">
        <p14:creationId xmlns:p14="http://schemas.microsoft.com/office/powerpoint/2010/main" val="201801445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228601" y="1981200"/>
            <a:ext cx="4952999" cy="2209800"/>
          </a:xfrm>
        </p:spPr>
        <p:txBody>
          <a:bodyPr/>
          <a:lstStyle/>
          <a:p>
            <a:r>
              <a:rPr lang="es-ES" dirty="0" smtClean="0"/>
              <a:t>Se </a:t>
            </a:r>
            <a:r>
              <a:rPr lang="es-ES" dirty="0"/>
              <a:t>sabe que la ciudad de Éfeso no sólo se llenó de la adoración a Artemisa (Diana), sino también a Dionisio. (</a:t>
            </a:r>
            <a:r>
              <a:rPr lang="es-ES" dirty="0" err="1"/>
              <a:t>Orth</a:t>
            </a:r>
            <a:r>
              <a:rPr lang="es-ES" dirty="0"/>
              <a:t>)</a:t>
            </a:r>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r="20771"/>
          <a:stretch/>
        </p:blipFill>
        <p:spPr>
          <a:xfrm>
            <a:off x="5204533" y="2209800"/>
            <a:ext cx="3550170" cy="3593647"/>
          </a:xfrm>
          <a:prstGeom prst="rect">
            <a:avLst/>
          </a:prstGeom>
        </p:spPr>
      </p:pic>
    </p:spTree>
    <p:extLst>
      <p:ext uri="{BB962C8B-B14F-4D97-AF65-F5344CB8AC3E}">
        <p14:creationId xmlns:p14="http://schemas.microsoft.com/office/powerpoint/2010/main" val="882718514"/>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r>
              <a:rPr lang="es-ES" dirty="0"/>
              <a:t>Disolución significa una vida desenfrenada, abandonada a los excesos y el libertinaje. </a:t>
            </a:r>
            <a:endParaRPr lang="es-ES" dirty="0" smtClean="0"/>
          </a:p>
          <a:p>
            <a:pPr lvl="1"/>
            <a:r>
              <a:rPr lang="es-ES" dirty="0" smtClean="0"/>
              <a:t>La </a:t>
            </a:r>
            <a:r>
              <a:rPr lang="es-ES" dirty="0"/>
              <a:t>prohibición de embriagarse y la exhortación a ser llenos del Espíritu forman un contraste, semejante a varias comparaciones marcadas en esta división de Efesios, que ponen de relieve la conducta del “viejo hombre” y la del “nuevo hombre”. </a:t>
            </a:r>
            <a:endParaRPr lang="es-ES" dirty="0" smtClean="0"/>
          </a:p>
          <a:p>
            <a:pPr lvl="1"/>
            <a:r>
              <a:rPr lang="es-ES" dirty="0" smtClean="0"/>
              <a:t>Pablo </a:t>
            </a:r>
            <a:r>
              <a:rPr lang="es-ES" dirty="0"/>
              <a:t>quería que evitaran la conducta anterior y la que imitaban sus vecinos</a:t>
            </a:r>
            <a:r>
              <a:rPr lang="es-ES" dirty="0" smtClean="0"/>
              <a:t>. (</a:t>
            </a:r>
            <a:r>
              <a:rPr lang="es-ES" dirty="0" err="1" smtClean="0"/>
              <a:t>Orth</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Tree>
    <p:extLst>
      <p:ext uri="{BB962C8B-B14F-4D97-AF65-F5344CB8AC3E}">
        <p14:creationId xmlns:p14="http://schemas.microsoft.com/office/powerpoint/2010/main" val="3405820976"/>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r>
              <a:rPr lang="es-ES" dirty="0" smtClean="0"/>
              <a:t>El </a:t>
            </a:r>
            <a:r>
              <a:rPr lang="es-ES" dirty="0"/>
              <a:t>ser controlado por Dios, con su sabiduría, fuerza, enseñanza y confianza no puede ser producido por la intoxicación con vino. </a:t>
            </a:r>
            <a:endParaRPr lang="es-ES" dirty="0" smtClean="0"/>
          </a:p>
          <a:p>
            <a:r>
              <a:rPr lang="es-ES" dirty="0" smtClean="0"/>
              <a:t>Es </a:t>
            </a:r>
            <a:r>
              <a:rPr lang="es-ES" dirty="0"/>
              <a:t>por medio de la llenura del Dios verdadero que uno es controlado por él y hace su voluntad. </a:t>
            </a:r>
          </a:p>
          <a:p>
            <a:r>
              <a:rPr lang="es-ES" dirty="0"/>
              <a:t>La expresión “sed llenos del Espíritu” dice mucho. El mandato afirma que es una responsabilidad personal del creyente. </a:t>
            </a:r>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Tree>
    <p:extLst>
      <p:ext uri="{BB962C8B-B14F-4D97-AF65-F5344CB8AC3E}">
        <p14:creationId xmlns:p14="http://schemas.microsoft.com/office/powerpoint/2010/main" val="3252446543"/>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r>
              <a:rPr lang="es-ES" dirty="0" smtClean="0"/>
              <a:t>Es </a:t>
            </a:r>
            <a:r>
              <a:rPr lang="es-ES" dirty="0"/>
              <a:t>el Espíritu el que actúa para llenar al creyente. </a:t>
            </a:r>
            <a:endParaRPr lang="es-ES" dirty="0" smtClean="0"/>
          </a:p>
          <a:p>
            <a:r>
              <a:rPr lang="es-ES" dirty="0" smtClean="0"/>
              <a:t>La </a:t>
            </a:r>
            <a:r>
              <a:rPr lang="es-ES" dirty="0"/>
              <a:t>participación del cristiano es permitir ser llenado por el Espíritu. </a:t>
            </a:r>
            <a:endParaRPr lang="es-ES" dirty="0" smtClean="0"/>
          </a:p>
          <a:p>
            <a:r>
              <a:rPr lang="es-ES" dirty="0" smtClean="0"/>
              <a:t>La </a:t>
            </a:r>
            <a:r>
              <a:rPr lang="es-ES" dirty="0"/>
              <a:t>llenura del Espíritu no es privilegio de algunos cristianos especiales. </a:t>
            </a:r>
            <a:endParaRPr lang="es-ES" dirty="0" smtClean="0"/>
          </a:p>
          <a:p>
            <a:r>
              <a:rPr lang="es-ES" dirty="0" smtClean="0"/>
              <a:t>Todos </a:t>
            </a:r>
            <a:r>
              <a:rPr lang="es-ES" dirty="0"/>
              <a:t>tienen la oportunidad y obligación de ser controlados por él</a:t>
            </a:r>
            <a:r>
              <a:rPr lang="es-ES" dirty="0" smtClean="0"/>
              <a:t>. (</a:t>
            </a:r>
            <a:r>
              <a:rPr lang="es-ES" dirty="0" err="1" smtClean="0"/>
              <a:t>Orth</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Tree>
    <p:extLst>
      <p:ext uri="{BB962C8B-B14F-4D97-AF65-F5344CB8AC3E}">
        <p14:creationId xmlns:p14="http://schemas.microsoft.com/office/powerpoint/2010/main" val="219095594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r>
              <a:rPr lang="es-ES" dirty="0" smtClean="0"/>
              <a:t>Finalmente</a:t>
            </a:r>
            <a:r>
              <a:rPr lang="es-ES" dirty="0"/>
              <a:t>, el creyente debe estar constantemente controlado por el Espíritu, ya que está formando un nuevo estilo de vida que le caracterizará siempre. </a:t>
            </a:r>
            <a:endParaRPr lang="es-ES" dirty="0" smtClean="0"/>
          </a:p>
          <a:p>
            <a:r>
              <a:rPr lang="es-ES" dirty="0" smtClean="0"/>
              <a:t>La </a:t>
            </a:r>
            <a:r>
              <a:rPr lang="es-ES" dirty="0"/>
              <a:t>llenura no es recibir al Espíritu. La llenura es permitir que el Espíritu Santo cumpla los propósitos por los que llegó a vivir en el creyente</a:t>
            </a:r>
            <a:r>
              <a:rPr lang="es-ES" dirty="0" smtClean="0"/>
              <a:t>. (</a:t>
            </a:r>
            <a:r>
              <a:rPr lang="es-ES" dirty="0" err="1" smtClean="0"/>
              <a:t>Orth</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5:18</a:t>
            </a:r>
            <a:endParaRPr lang="es-PR" dirty="0"/>
          </a:p>
        </p:txBody>
      </p:sp>
    </p:spTree>
    <p:extLst>
      <p:ext uri="{BB962C8B-B14F-4D97-AF65-F5344CB8AC3E}">
        <p14:creationId xmlns:p14="http://schemas.microsoft.com/office/powerpoint/2010/main" val="2115171202"/>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5:19-21</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pPr marL="0" indent="0">
              <a:buNone/>
            </a:pPr>
            <a:r>
              <a:rPr lang="es-ES" dirty="0"/>
              <a:t>“hablando entre vosotros con salmos, con himnos y cánticos espirituales, cantando y alabando al Señor en vuestros corazones; dando siempre gracias por todo al Dios y Padre, en el nombre de nuestro Señor Jesucristo. Someteos unos a otros en el temor de Dios</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5:19-21</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smtClean="0"/>
              <a:t>Comunicación </a:t>
            </a:r>
            <a:r>
              <a:rPr lang="es-ES" dirty="0"/>
              <a:t>entre los cristianos. </a:t>
            </a:r>
            <a:endParaRPr lang="es-ES" dirty="0" smtClean="0"/>
          </a:p>
          <a:p>
            <a:pPr lvl="1"/>
            <a:r>
              <a:rPr lang="es-ES" i="1" dirty="0" smtClean="0"/>
              <a:t>salmos –</a:t>
            </a:r>
            <a:r>
              <a:rPr lang="es-ES" i="1" dirty="0"/>
              <a:t> </a:t>
            </a:r>
            <a:r>
              <a:rPr lang="es-ES" dirty="0" smtClean="0"/>
              <a:t>cantos religiosos</a:t>
            </a:r>
          </a:p>
          <a:p>
            <a:pPr lvl="1"/>
            <a:r>
              <a:rPr lang="es-ES" i="1" dirty="0" smtClean="0"/>
              <a:t>himnos – </a:t>
            </a:r>
            <a:r>
              <a:rPr lang="es-ES" dirty="0" smtClean="0"/>
              <a:t>cantos </a:t>
            </a:r>
            <a:r>
              <a:rPr lang="es-ES" dirty="0"/>
              <a:t>de adoración a </a:t>
            </a:r>
            <a:r>
              <a:rPr lang="es-ES" dirty="0" smtClean="0"/>
              <a:t>Dios</a:t>
            </a:r>
          </a:p>
          <a:p>
            <a:pPr lvl="1"/>
            <a:r>
              <a:rPr lang="es-ES" i="1" dirty="0" smtClean="0"/>
              <a:t>cánticos </a:t>
            </a:r>
            <a:r>
              <a:rPr lang="es-ES" i="1" dirty="0"/>
              <a:t>espirituales </a:t>
            </a:r>
            <a:r>
              <a:rPr lang="es-ES" dirty="0" smtClean="0"/>
              <a:t>–</a:t>
            </a:r>
            <a:r>
              <a:rPr lang="es-ES" dirty="0"/>
              <a:t> </a:t>
            </a:r>
            <a:r>
              <a:rPr lang="es-ES" dirty="0" smtClean="0"/>
              <a:t>expresión </a:t>
            </a:r>
            <a:r>
              <a:rPr lang="es-ES" dirty="0"/>
              <a:t>general que describe cantos que llevan un mensaje espiritual, no necesariamente de adoración a Dios, aunque podría incluirla</a:t>
            </a:r>
            <a:r>
              <a:rPr lang="es-ES" dirty="0" smtClean="0"/>
              <a:t>. </a:t>
            </a:r>
            <a:r>
              <a:rPr lang="en-US" dirty="0" smtClean="0"/>
              <a:t>(</a:t>
            </a:r>
            <a:r>
              <a:rPr lang="es-ES" dirty="0" err="1" smtClean="0"/>
              <a:t>Orth</a:t>
            </a:r>
            <a:r>
              <a:rPr lang="en-US" dirty="0" smtClean="0"/>
              <a:t>)</a:t>
            </a:r>
            <a:endParaRPr lang="en-U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5:19-21</a:t>
            </a:r>
            <a:endParaRPr lang="es-PR" dirty="0"/>
          </a:p>
        </p:txBody>
      </p:sp>
    </p:spTree>
    <p:extLst>
      <p:ext uri="{BB962C8B-B14F-4D97-AF65-F5344CB8AC3E}">
        <p14:creationId xmlns:p14="http://schemas.microsoft.com/office/powerpoint/2010/main" val="1088541373"/>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smtClean="0"/>
              <a:t>El </a:t>
            </a:r>
            <a:r>
              <a:rPr lang="es-ES" dirty="0"/>
              <a:t>pasaje paralelo en Colosenses 3:16 relaciona esos cantos con la expresión de la palabra de Dios para la enseñanza y la edificación mutua en la congregación. </a:t>
            </a:r>
            <a:endParaRPr lang="es-ES" dirty="0" smtClean="0"/>
          </a:p>
          <a:p>
            <a:pPr lvl="1"/>
            <a:r>
              <a:rPr lang="es-ES" dirty="0" smtClean="0"/>
              <a:t>Los </a:t>
            </a:r>
            <a:r>
              <a:rPr lang="es-ES" dirty="0"/>
              <a:t>cristianos no sólo alaban a Dios, sino que también se edifican mutuamente. </a:t>
            </a:r>
            <a:endParaRPr lang="es-ES" dirty="0" smtClean="0"/>
          </a:p>
          <a:p>
            <a:pPr lvl="1"/>
            <a:r>
              <a:rPr lang="es-ES" dirty="0" smtClean="0"/>
              <a:t>“</a:t>
            </a:r>
            <a:r>
              <a:rPr lang="es-ES" dirty="0"/>
              <a:t>En vuestros corazones” enseña que la alabanza auténtica y aceptable es la que brota del corazón, no la que es externa y mecánica</a:t>
            </a:r>
            <a:r>
              <a:rPr lang="es-ES" dirty="0" smtClean="0"/>
              <a:t>. </a:t>
            </a:r>
            <a:r>
              <a:rPr lang="en-US" dirty="0" smtClean="0"/>
              <a:t>(</a:t>
            </a:r>
            <a:r>
              <a:rPr lang="es-ES" dirty="0" err="1" smtClean="0"/>
              <a:t>Orth</a:t>
            </a:r>
            <a:r>
              <a:rPr lang="en-US" dirty="0" smtClean="0"/>
              <a:t>)</a:t>
            </a:r>
            <a:endParaRPr lang="en-U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5:19-21</a:t>
            </a:r>
            <a:endParaRPr lang="es-PR" dirty="0"/>
          </a:p>
        </p:txBody>
      </p:sp>
    </p:spTree>
    <p:extLst>
      <p:ext uri="{BB962C8B-B14F-4D97-AF65-F5344CB8AC3E}">
        <p14:creationId xmlns:p14="http://schemas.microsoft.com/office/powerpoint/2010/main" val="140864138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Servir en la iglesia no es hacer lo que yo quiero.</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30</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smtClean="0"/>
              <a:t>Por </a:t>
            </a:r>
            <a:r>
              <a:rPr lang="es-ES" dirty="0"/>
              <a:t>la frase “entre vosotros” entendemos que el autor está enfocando pequeños grupos o cultos generales. </a:t>
            </a:r>
            <a:endParaRPr lang="es-ES" dirty="0" smtClean="0"/>
          </a:p>
          <a:p>
            <a:r>
              <a:rPr lang="es-ES" dirty="0" smtClean="0"/>
              <a:t>“</a:t>
            </a:r>
            <a:r>
              <a:rPr lang="es-ES" dirty="0"/>
              <a:t>Dando siempre gracias” señala otra costumbre de la vida de los creyentes que son dirigidos por el </a:t>
            </a:r>
            <a:r>
              <a:rPr lang="es-ES" dirty="0" smtClean="0"/>
              <a:t>Espíritu. </a:t>
            </a:r>
          </a:p>
          <a:p>
            <a:r>
              <a:rPr lang="es-ES" dirty="0" smtClean="0"/>
              <a:t>Pablo </a:t>
            </a:r>
            <a:r>
              <a:rPr lang="es-ES" dirty="0"/>
              <a:t>había sido prisionero de los romanos por casi cuatro años y seguía estando agradecido a </a:t>
            </a:r>
            <a:r>
              <a:rPr lang="es-ES" dirty="0" smtClean="0"/>
              <a:t>Dios.</a:t>
            </a:r>
            <a:r>
              <a:rPr lang="en-US" dirty="0" smtClean="0"/>
              <a:t> (</a:t>
            </a:r>
            <a:r>
              <a:rPr lang="es-ES" dirty="0" err="1" smtClean="0"/>
              <a:t>Orth</a:t>
            </a:r>
            <a:r>
              <a:rPr lang="en-US" dirty="0" smtClean="0"/>
              <a:t>)</a:t>
            </a:r>
            <a:endParaRPr lang="en-U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5:19-21</a:t>
            </a:r>
            <a:endParaRPr lang="es-PR" dirty="0"/>
          </a:p>
        </p:txBody>
      </p:sp>
    </p:spTree>
    <p:extLst>
      <p:ext uri="{BB962C8B-B14F-4D97-AF65-F5344CB8AC3E}">
        <p14:creationId xmlns:p14="http://schemas.microsoft.com/office/powerpoint/2010/main" val="491279056"/>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31</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smtClean="0"/>
              <a:t>“</a:t>
            </a:r>
            <a:r>
              <a:rPr lang="es-ES" dirty="0"/>
              <a:t>someteos unos a otros</a:t>
            </a:r>
            <a:r>
              <a:rPr lang="es-ES" dirty="0" smtClean="0"/>
              <a:t>” – “</a:t>
            </a:r>
            <a:r>
              <a:rPr lang="es-ES" dirty="0"/>
              <a:t>subordinarse”, “tomar el rango bajo otro” </a:t>
            </a:r>
            <a:endParaRPr lang="es-ES" dirty="0" smtClean="0"/>
          </a:p>
          <a:p>
            <a:r>
              <a:rPr lang="es-ES" dirty="0" smtClean="0"/>
              <a:t>Contrasta </a:t>
            </a:r>
            <a:r>
              <a:rPr lang="es-ES" dirty="0"/>
              <a:t>con la vida egocéntrica que sólo busca lo suyo. </a:t>
            </a:r>
            <a:endParaRPr lang="es-ES" dirty="0" smtClean="0"/>
          </a:p>
          <a:p>
            <a:r>
              <a:rPr lang="es-ES" dirty="0" smtClean="0"/>
              <a:t>La </a:t>
            </a:r>
            <a:r>
              <a:rPr lang="es-ES" dirty="0"/>
              <a:t>llenura del Espíritu Santo influye en nuestras relaciones con otros para producir la armonía con </a:t>
            </a:r>
            <a:r>
              <a:rPr lang="es-ES" dirty="0" smtClean="0"/>
              <a:t>Dios </a:t>
            </a:r>
            <a:r>
              <a:rPr lang="es-ES" dirty="0"/>
              <a:t>con los </a:t>
            </a:r>
            <a:r>
              <a:rPr lang="es-ES" dirty="0" smtClean="0"/>
              <a:t>creyentes.</a:t>
            </a:r>
            <a:r>
              <a:rPr lang="en-US" dirty="0" smtClean="0"/>
              <a:t> (</a:t>
            </a:r>
            <a:r>
              <a:rPr lang="es-ES" dirty="0" err="1" smtClean="0"/>
              <a:t>Orth</a:t>
            </a:r>
            <a:r>
              <a:rPr lang="en-US" dirty="0" smtClean="0"/>
              <a:t>)</a:t>
            </a:r>
            <a:endParaRPr lang="en-U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5:19-21</a:t>
            </a:r>
            <a:endParaRPr lang="es-PR" dirty="0"/>
          </a:p>
        </p:txBody>
      </p:sp>
    </p:spTree>
    <p:extLst>
      <p:ext uri="{BB962C8B-B14F-4D97-AF65-F5344CB8AC3E}">
        <p14:creationId xmlns:p14="http://schemas.microsoft.com/office/powerpoint/2010/main" val="3183319425"/>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32</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86000"/>
            <a:ext cx="8305800" cy="4230687"/>
          </a:xfrm>
        </p:spPr>
        <p:txBody>
          <a:bodyPr/>
          <a:lstStyle/>
          <a:p>
            <a:pPr marL="342900" lvl="1" indent="-342900">
              <a:lnSpc>
                <a:spcPct val="90000"/>
              </a:lnSpc>
              <a:spcAft>
                <a:spcPts val="1200"/>
              </a:spcAft>
              <a:buClr>
                <a:schemeClr val="folHlink"/>
              </a:buClr>
              <a:buSzPct val="60000"/>
              <a:buNone/>
            </a:pPr>
            <a:r>
              <a:rPr lang="en-US" sz="1600" dirty="0"/>
              <a:t>Barclay, William. </a:t>
            </a:r>
            <a:r>
              <a:rPr lang="en-US" sz="1600" dirty="0" err="1"/>
              <a:t>Comentario</a:t>
            </a:r>
            <a:r>
              <a:rPr lang="en-US" sz="1600" dirty="0"/>
              <a:t> Al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2006. Print. </a:t>
            </a:r>
            <a:endParaRPr lang="en-US" sz="1600" dirty="0" smtClean="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Otoño 2015,</a:t>
            </a:r>
            <a:r>
              <a:rPr lang="es-PR" sz="1600" i="1" dirty="0" smtClean="0"/>
              <a:t>  </a:t>
            </a:r>
            <a:r>
              <a:rPr lang="es-PR" sz="1600" dirty="0" smtClean="0"/>
              <a:t>Vol. 2,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58-68.</a:t>
            </a:r>
          </a:p>
          <a:p>
            <a:pPr marL="342900" lvl="1" indent="-342900">
              <a:lnSpc>
                <a:spcPct val="90000"/>
              </a:lnSpc>
              <a:spcAft>
                <a:spcPts val="1200"/>
              </a:spcAft>
              <a:buClr>
                <a:schemeClr val="folHlink"/>
              </a:buClr>
              <a:buSzPct val="60000"/>
              <a:buNone/>
            </a:pPr>
            <a:r>
              <a:rPr lang="en-US" sz="1600" dirty="0"/>
              <a:t>MacDonald,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Print</a:t>
            </a:r>
            <a:r>
              <a:rPr lang="en-US" sz="1600" dirty="0" smtClean="0"/>
              <a:t>.</a:t>
            </a:r>
          </a:p>
          <a:p>
            <a:pPr marL="342900" lvl="1" indent="-342900">
              <a:lnSpc>
                <a:spcPct val="90000"/>
              </a:lnSpc>
              <a:spcAft>
                <a:spcPts val="1200"/>
              </a:spcAft>
              <a:buClr>
                <a:schemeClr val="folHlink"/>
              </a:buClr>
              <a:buSzPct val="60000"/>
              <a:buNone/>
            </a:pPr>
            <a:r>
              <a:rPr lang="es-ES" sz="1600" dirty="0" err="1"/>
              <a:t>Orth</a:t>
            </a:r>
            <a:r>
              <a:rPr lang="es-ES" sz="1600" dirty="0"/>
              <a:t>, Stanford. Estudios </a:t>
            </a:r>
            <a:r>
              <a:rPr lang="es-ES" sz="1600" dirty="0" err="1"/>
              <a:t>Bı́blicos</a:t>
            </a:r>
            <a:r>
              <a:rPr lang="es-ES" sz="1600" dirty="0"/>
              <a:t> ELA: La Unidad Puede Ser Una Realidad (Efesios). Puebla, </a:t>
            </a:r>
            <a:r>
              <a:rPr lang="es-ES" sz="1600" dirty="0" err="1" smtClean="0"/>
              <a:t>México</a:t>
            </a:r>
            <a:r>
              <a:rPr lang="es-ES" sz="1600" dirty="0"/>
              <a:t>: Ediciones Las </a:t>
            </a:r>
            <a:r>
              <a:rPr lang="es-ES" sz="1600" dirty="0" err="1"/>
              <a:t>Américas</a:t>
            </a:r>
            <a:r>
              <a:rPr lang="es-ES" sz="1600" dirty="0"/>
              <a:t>, A. C., 1997. </a:t>
            </a:r>
            <a:r>
              <a:rPr lang="es-ES" sz="1600" dirty="0" err="1"/>
              <a:t>Print</a:t>
            </a:r>
            <a:r>
              <a:rPr lang="es-ES" sz="1600" dirty="0" smtClean="0"/>
              <a:t>.</a:t>
            </a:r>
            <a:endParaRPr lang="en-US" sz="1600" dirty="0" smtClean="0"/>
          </a:p>
          <a:p>
            <a:pPr marL="342900" lvl="1" indent="-342900">
              <a:lnSpc>
                <a:spcPct val="90000"/>
              </a:lnSpc>
              <a:spcAft>
                <a:spcPts val="1200"/>
              </a:spcAft>
              <a:buClr>
                <a:schemeClr val="folHlink"/>
              </a:buClr>
              <a:buSzPct val="60000"/>
              <a:buNone/>
            </a:pPr>
            <a:r>
              <a:rPr lang="es-PR" sz="1600" dirty="0" smtClean="0">
                <a:hlinkClick r:id="rId2"/>
              </a:rPr>
              <a:t>http://blog.lifeway.com/eblifewayadultos/</a:t>
            </a:r>
            <a:endParaRPr lang="es-PR" sz="1600" dirty="0" smtClean="0"/>
          </a:p>
          <a:p>
            <a:pPr>
              <a:lnSpc>
                <a:spcPct val="90000"/>
              </a:lnSpc>
              <a:spcAft>
                <a:spcPts val="600"/>
              </a:spcAft>
              <a:buNone/>
            </a:pPr>
            <a:r>
              <a:rPr lang="es-PR" sz="1600" dirty="0" smtClean="0">
                <a:hlinkClick r:id="rId3"/>
              </a:rPr>
              <a:t>http</a:t>
            </a:r>
            <a:r>
              <a:rPr lang="es-PR" sz="1600" dirty="0">
                <a:hlinkClick r:id="rId3"/>
              </a:rPr>
              <a:t>://</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150" y="0"/>
            <a:ext cx="8267700" cy="6858000"/>
          </a:xfrm>
          <a:prstGeom prst="rect">
            <a:avLst/>
          </a:prstGeom>
        </p:spPr>
      </p:pic>
      <p:sp>
        <p:nvSpPr>
          <p:cNvPr id="16386" name="Rectangle 2"/>
          <p:cNvSpPr>
            <a:spLocks noGrp="1" noChangeArrowheads="1"/>
          </p:cNvSpPr>
          <p:nvPr>
            <p:ph type="title"/>
          </p:nvPr>
        </p:nvSpPr>
        <p:spPr>
          <a:xfrm>
            <a:off x="495300" y="306388"/>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38150" y="1219200"/>
            <a:ext cx="8267700" cy="5212935"/>
          </a:xfrm>
          <a:solidFill>
            <a:srgbClr val="000000">
              <a:alpha val="50196"/>
            </a:srgbClr>
          </a:solidFill>
          <a:ln/>
        </p:spPr>
        <p:txBody>
          <a:bodyPr anchor="ctr">
            <a:noAutofit/>
          </a:bodyPr>
          <a:lstStyle/>
          <a:p>
            <a:pPr marL="166688" lvl="0" indent="0" algn="ctr" fontAlgn="auto">
              <a:spcAft>
                <a:spcPts val="1200"/>
              </a:spcAft>
              <a:buNone/>
              <a:defRPr/>
            </a:pPr>
            <a:r>
              <a:rPr lang="es-PR" sz="4400" dirty="0" smtClean="0"/>
              <a:t>Otoño </a:t>
            </a:r>
            <a:r>
              <a:rPr lang="es-PR" sz="4400" kern="1200" dirty="0" smtClean="0"/>
              <a:t>2015/Tema</a:t>
            </a:r>
            <a:r>
              <a:rPr lang="es-PR" sz="4400" dirty="0" smtClean="0"/>
              <a:t>: </a:t>
            </a:r>
            <a:r>
              <a:rPr lang="es-PR" sz="4400" cap="small" dirty="0" smtClean="0"/>
              <a:t>Conectados:         Mi vida en la iglesia</a:t>
            </a:r>
            <a:endParaRPr lang="es-PR" sz="4400" kern="1200" cap="small" dirty="0"/>
          </a:p>
          <a:p>
            <a:pPr marL="401638" indent="-234950" algn="ctr">
              <a:spcAft>
                <a:spcPts val="600"/>
              </a:spcAft>
              <a:buNone/>
            </a:pPr>
            <a:r>
              <a:rPr lang="es-PR" sz="4000" cap="small" dirty="0" smtClean="0"/>
              <a:t>Sesión 6:</a:t>
            </a:r>
            <a:r>
              <a:rPr lang="en-US" sz="4000" cap="small" dirty="0" smtClean="0"/>
              <a:t> </a:t>
            </a:r>
            <a:r>
              <a:rPr lang="es-PR" sz="4000" cap="small" dirty="0" smtClean="0"/>
              <a:t>Conectados</a:t>
            </a:r>
            <a:r>
              <a:rPr lang="en-US" sz="4000" cap="small" dirty="0" smtClean="0"/>
              <a:t> </a:t>
            </a:r>
            <a:r>
              <a:rPr lang="es-PR" sz="4000" cap="small" dirty="0" smtClean="0"/>
              <a:t>mediante la oración</a:t>
            </a:r>
          </a:p>
          <a:p>
            <a:pPr marL="401638" indent="-234950" algn="ctr">
              <a:spcAft>
                <a:spcPts val="600"/>
              </a:spcAft>
              <a:buNone/>
            </a:pPr>
            <a:r>
              <a:rPr lang="es-PR" sz="4000" kern="1200" dirty="0" smtClean="0"/>
              <a:t>11 </a:t>
            </a:r>
            <a:r>
              <a:rPr lang="es-PR" sz="4000" kern="1200" dirty="0"/>
              <a:t>de </a:t>
            </a:r>
            <a:r>
              <a:rPr lang="es-PR" sz="4000" dirty="0" smtClean="0"/>
              <a:t>octubre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(Efesios</a:t>
            </a:r>
            <a:r>
              <a:rPr lang="en-US" dirty="0" smtClean="0"/>
              <a:t> 6:18-22</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0292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La raíz de todos nuestros problemas es la tendencia egoísta, el énfasis en “lo que yo quiero”. Aunque es bueno encontrar una iglesia que nos ayude a crecer en Cristo, a veces nos excedemos </a:t>
            </a:r>
            <a:r>
              <a:rPr lang="es-ES" sz="2800" dirty="0" smtClean="0"/>
              <a:t>cuando</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533400" y="5410201"/>
            <a:ext cx="7772400" cy="1143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spcBef>
                <a:spcPts val="0"/>
              </a:spcBef>
              <a:spcAft>
                <a:spcPts val="1200"/>
              </a:spcAft>
              <a:buNone/>
            </a:pPr>
            <a:r>
              <a:rPr lang="es-ES" sz="2800" dirty="0" smtClean="0"/>
              <a:t>pensamos </a:t>
            </a:r>
            <a:r>
              <a:rPr lang="es-ES" sz="2800" dirty="0"/>
              <a:t>que la iglesia es importante solo por lo que puede hacer por nosotros</a:t>
            </a:r>
            <a:r>
              <a:rPr lang="es-ES" sz="2800" dirty="0" smtClean="0"/>
              <a:t>.</a:t>
            </a:r>
            <a:endParaRPr lang="es-ES" sz="2800" kern="0" dirty="0" smtClean="0"/>
          </a:p>
        </p:txBody>
      </p:sp>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0292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La </a:t>
            </a:r>
            <a:r>
              <a:rPr lang="es-ES" sz="2800" dirty="0"/>
              <a:t>iglesia está para ayudarnos a crecer, pero dado que somos parte de ella, nosotros también debemos involucrarnos en servir y ayudar a crecer a los demás.</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26266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953000" cy="2590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Vivir en la práctica la teología de la redención es mucho más que observar una breve lista de “malos” comportamientos y reemplazarlos con “buenos” comportamientos. </a:t>
            </a:r>
            <a:endParaRPr lang="en-US" sz="2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
        <p:nvSpPr>
          <p:cNvPr id="10" name="Rectangle 3"/>
          <p:cNvSpPr txBox="1">
            <a:spLocks noChangeArrowheads="1"/>
          </p:cNvSpPr>
          <p:nvPr/>
        </p:nvSpPr>
        <p:spPr bwMode="auto">
          <a:xfrm>
            <a:off x="228600" y="5105400"/>
            <a:ext cx="8610600" cy="17526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Implica </a:t>
            </a:r>
            <a:r>
              <a:rPr lang="es-ES" sz="2800" dirty="0"/>
              <a:t>todo un cambio de forma de vida: la forma de andar o vivir. Significa vivir como sabios en lugar de continuar viviendo neciamente como los que no siguen a Cristo. </a:t>
            </a:r>
            <a:endParaRPr lang="en-US" sz="2800" dirty="0"/>
          </a:p>
        </p:txBody>
      </p:sp>
    </p:spTree>
    <p:extLst>
      <p:ext uri="{BB962C8B-B14F-4D97-AF65-F5344CB8AC3E}">
        <p14:creationId xmlns:p14="http://schemas.microsoft.com/office/powerpoint/2010/main" val="80586086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953000" cy="2590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Significa </a:t>
            </a:r>
            <a:r>
              <a:rPr lang="es-ES" sz="2800" dirty="0"/>
              <a:t>elegir rendirnos al Espíritu Santo y no a nuestros apetitos carnales. Significa interactuar con los otros cristianos de una manera que sea coherente con la relación que tenemos con ellos, es decir, la persona de Jesucristo.</a:t>
            </a:r>
            <a:endParaRPr lang="en-US" sz="2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Tree>
    <p:extLst>
      <p:ext uri="{BB962C8B-B14F-4D97-AF65-F5344CB8AC3E}">
        <p14:creationId xmlns:p14="http://schemas.microsoft.com/office/powerpoint/2010/main" val="313431475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5:15-21</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5:15-17</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103162</TotalTime>
  <Words>1527</Words>
  <Application>Microsoft Office PowerPoint</Application>
  <PresentationFormat>On-screen Show (4:3)</PresentationFormat>
  <Paragraphs>144</Paragraphs>
  <Slides>34</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Aplicación para mi vida</vt:lpstr>
      <vt:lpstr>Contexto</vt:lpstr>
      <vt:lpstr>Contexto</vt:lpstr>
      <vt:lpstr>Pasaje bíblico</vt:lpstr>
      <vt:lpstr>Pasaje bíblico</vt:lpstr>
      <vt:lpstr>Efesios 5:15-17</vt:lpstr>
      <vt:lpstr>Efesios 5:15-17</vt:lpstr>
      <vt:lpstr>Efesios 5:15-17</vt:lpstr>
      <vt:lpstr>Efesios 5:15-17</vt:lpstr>
      <vt:lpstr>Pasaje bíblico</vt:lpstr>
      <vt:lpstr>Efesios 5:18</vt:lpstr>
      <vt:lpstr>PowerPoint Presentation</vt:lpstr>
      <vt:lpstr>Efesios 5:18</vt:lpstr>
      <vt:lpstr>Efesios 5:18</vt:lpstr>
      <vt:lpstr>Efesios 5:18</vt:lpstr>
      <vt:lpstr>Efesios 5:18</vt:lpstr>
      <vt:lpstr>Efesios 5:18</vt:lpstr>
      <vt:lpstr>Efesios 5:18</vt:lpstr>
      <vt:lpstr>Efesios 5:18</vt:lpstr>
      <vt:lpstr>Efesios 5:18</vt:lpstr>
      <vt:lpstr>Efesios 5:18</vt:lpstr>
      <vt:lpstr>Pasaje bíblico</vt:lpstr>
      <vt:lpstr>Efesios 5:19-21</vt:lpstr>
      <vt:lpstr>Efesios 5:19-21</vt:lpstr>
      <vt:lpstr>Efesios 5:19-21</vt:lpstr>
      <vt:lpstr>Efesios 5:19-21</vt:lpstr>
      <vt:lpstr>Efesios 5:19-21</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conectados_en_el_servicio_100415.pptx</dc:title>
  <dc:creator>JRIVERA</dc:creator>
  <cp:lastModifiedBy>Ortega, Tito (ISB-GSO Inks &amp; Supplies Dev. Sect. Mgr.)</cp:lastModifiedBy>
  <cp:revision>4794</cp:revision>
  <cp:lastPrinted>2015-10-04T11:14:08Z</cp:lastPrinted>
  <dcterms:created xsi:type="dcterms:W3CDTF">2007-01-24T21:53:34Z</dcterms:created>
  <dcterms:modified xsi:type="dcterms:W3CDTF">2015-10-08T00:54:36Z</dcterms:modified>
</cp:coreProperties>
</file>