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802" r:id="rId3"/>
  </p:sldMasterIdLst>
  <p:notesMasterIdLst>
    <p:notesMasterId r:id="rId38"/>
  </p:notesMasterIdLst>
  <p:handoutMasterIdLst>
    <p:handoutMasterId r:id="rId39"/>
  </p:handoutMasterIdLst>
  <p:sldIdLst>
    <p:sldId id="794" r:id="rId4"/>
    <p:sldId id="1228" r:id="rId5"/>
    <p:sldId id="804" r:id="rId6"/>
    <p:sldId id="287" r:id="rId7"/>
    <p:sldId id="1270" r:id="rId8"/>
    <p:sldId id="1283" r:id="rId9"/>
    <p:sldId id="1285" r:id="rId10"/>
    <p:sldId id="1280" r:id="rId11"/>
    <p:sldId id="1286" r:id="rId12"/>
    <p:sldId id="1315" r:id="rId13"/>
    <p:sldId id="1287" r:id="rId14"/>
    <p:sldId id="1307" r:id="rId15"/>
    <p:sldId id="1288" r:id="rId16"/>
    <p:sldId id="1309" r:id="rId17"/>
    <p:sldId id="1310" r:id="rId18"/>
    <p:sldId id="1311" r:id="rId19"/>
    <p:sldId id="1312" r:id="rId20"/>
    <p:sldId id="1313" r:id="rId21"/>
    <p:sldId id="1314" r:id="rId22"/>
    <p:sldId id="1281" r:id="rId23"/>
    <p:sldId id="1290" r:id="rId24"/>
    <p:sldId id="1302" r:id="rId25"/>
    <p:sldId id="1303" r:id="rId26"/>
    <p:sldId id="1304" r:id="rId27"/>
    <p:sldId id="1305" r:id="rId28"/>
    <p:sldId id="1291" r:id="rId29"/>
    <p:sldId id="1292" r:id="rId30"/>
    <p:sldId id="1316" r:id="rId31"/>
    <p:sldId id="1317" r:id="rId32"/>
    <p:sldId id="1155" r:id="rId33"/>
    <p:sldId id="561" r:id="rId34"/>
    <p:sldId id="1308" r:id="rId35"/>
    <p:sldId id="1133" r:id="rId36"/>
    <p:sldId id="908"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9" autoAdjust="0"/>
    <p:restoredTop sz="96709" autoAdjust="0"/>
  </p:normalViewPr>
  <p:slideViewPr>
    <p:cSldViewPr>
      <p:cViewPr varScale="1">
        <p:scale>
          <a:sx n="72" d="100"/>
          <a:sy n="72" d="100"/>
        </p:scale>
        <p:origin x="118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10/18/2014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33</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34</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032665173"/>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1787571232"/>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3372025677"/>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255677679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373800761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2122184622"/>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2913753069"/>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101366010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950779854"/>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2584328264"/>
      </p:ext>
    </p:extLst>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4150438550"/>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97934251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ransition spd="slow">
    <p:fade/>
  </p:transition>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5.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st-takla.org/Gallery/Bible/Illustrations/Bible-Slides/OT/Jeremiah.html"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0" y="0"/>
            <a:ext cx="9144000" cy="608076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Otoño</a:t>
            </a:r>
            <a:r>
              <a:rPr kumimoji="0" lang="es-PR" sz="4400" b="0" i="0" u="none" strike="noStrike" kern="1200" cap="none" spc="0" normalizeH="0" baseline="0" noProof="0" dirty="0" smtClean="0">
                <a:ln>
                  <a:noFill/>
                </a:ln>
                <a:effectLst/>
                <a:uLnTx/>
                <a:uFillTx/>
                <a:latin typeface="+mj-lt"/>
                <a:ea typeface="+mj-ea"/>
                <a:cs typeface="+mj-cs"/>
              </a:rPr>
              <a:t> 2014/Tema </a:t>
            </a:r>
            <a:r>
              <a:rPr lang="es-PR" sz="4400" noProof="0" dirty="0" smtClean="0">
                <a:latin typeface="+mj-lt"/>
              </a:rPr>
              <a:t>4</a:t>
            </a:r>
            <a:r>
              <a:rPr lang="es-PR" sz="4400" dirty="0" smtClean="0">
                <a:latin typeface="+mj-lt"/>
              </a:rPr>
              <a:t>:           </a:t>
            </a:r>
            <a:r>
              <a:rPr lang="es-PR" sz="4400" cap="small" dirty="0" smtClean="0">
                <a:latin typeface="+mj-lt"/>
              </a:rPr>
              <a:t>Puntos de presión</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a:t>
            </a:r>
            <a:r>
              <a:rPr lang="en-US" sz="4400" cap="small" dirty="0" err="1" smtClean="0">
                <a:latin typeface="+mn-lt"/>
              </a:rPr>
              <a:t>ón</a:t>
            </a:r>
            <a:r>
              <a:rPr lang="en-US" sz="4400" cap="small" dirty="0" smtClean="0">
                <a:latin typeface="+mn-lt"/>
              </a:rPr>
              <a:t> 4: </a:t>
            </a:r>
            <a:r>
              <a:rPr lang="en-US" sz="4400" cap="small" dirty="0" smtClean="0"/>
              <a:t>La </a:t>
            </a:r>
            <a:r>
              <a:rPr lang="en-US" sz="4400" cap="small" dirty="0" err="1" smtClean="0"/>
              <a:t>presión</a:t>
            </a:r>
            <a:r>
              <a:rPr lang="en-US" sz="4400" cap="small" dirty="0" smtClean="0"/>
              <a:t> de Los </a:t>
            </a:r>
            <a:r>
              <a:rPr lang="en-US" sz="4400" cap="small" dirty="0" err="1" smtClean="0"/>
              <a:t>Conflictos</a:t>
            </a:r>
            <a:endParaRPr lang="es-PR" sz="4400" cap="small" dirty="0" smtClean="0">
              <a:latin typeface="+mn-lt"/>
            </a:endParaRPr>
          </a:p>
          <a:p>
            <a:pPr marL="401638" indent="-234950" algn="ctr">
              <a:spcAft>
                <a:spcPts val="600"/>
              </a:spcAft>
              <a:buNone/>
            </a:pPr>
            <a:r>
              <a:rPr lang="es-PR" sz="3600" dirty="0" smtClean="0">
                <a:latin typeface="+mn-lt"/>
                <a:cs typeface="+mn-cs"/>
              </a:rPr>
              <a:t>5 de octubre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en-US" sz="2800" dirty="0" smtClean="0"/>
              <a:t>(Santiago 4:1-10</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152400" y="1981200"/>
            <a:ext cx="8763000" cy="4572000"/>
          </a:xfrm>
        </p:spPr>
        <p:txBody>
          <a:bodyPr/>
          <a:lstStyle/>
          <a:p>
            <a:r>
              <a:rPr lang="es-ES" dirty="0" smtClean="0">
                <a:latin typeface="Candara" pitchFamily="34" charset="0"/>
              </a:rPr>
              <a:t>Santiago hace una pregunta retórica acerca del origen de estas guerras: las guerras existen porque los cristianos están dejando que sus deseos carnales los controlen.</a:t>
            </a:r>
          </a:p>
          <a:p>
            <a:endParaRPr lang="es-ES"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pic>
        <p:nvPicPr>
          <p:cNvPr id="84994" name="Picture 2" descr="http://reknew.org/wp-content/uploads/2012/07/Not-how-we-roll.jpg"/>
          <p:cNvPicPr>
            <a:picLocks noChangeAspect="1" noChangeArrowheads="1"/>
          </p:cNvPicPr>
          <p:nvPr/>
        </p:nvPicPr>
        <p:blipFill>
          <a:blip r:embed="rId2" cstate="print"/>
          <a:srcRect/>
          <a:stretch>
            <a:fillRect/>
          </a:stretch>
        </p:blipFill>
        <p:spPr bwMode="auto">
          <a:xfrm>
            <a:off x="3810000" y="4238625"/>
            <a:ext cx="5334000" cy="2619375"/>
          </a:xfrm>
          <a:prstGeom prst="rect">
            <a:avLst/>
          </a:prstGeom>
          <a:noFill/>
        </p:spPr>
      </p:pic>
    </p:spTree>
    <p:extLst>
      <p:ext uri="{BB962C8B-B14F-4D97-AF65-F5344CB8AC3E}">
        <p14:creationId xmlns:p14="http://schemas.microsoft.com/office/powerpoint/2010/main" val="13320738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0" y="1981200"/>
            <a:ext cx="9144000" cy="4876800"/>
          </a:xfrm>
        </p:spPr>
        <p:txBody>
          <a:bodyPr/>
          <a:lstStyle/>
          <a:p>
            <a:pPr>
              <a:buNone/>
            </a:pPr>
            <a:r>
              <a:rPr lang="es-ES" b="1" i="1" dirty="0" smtClean="0">
                <a:latin typeface="Candara" pitchFamily="34" charset="0"/>
              </a:rPr>
              <a:t>“…Pedís, y no recibís, porque pedís mal, para gastar en vuestros deleites…”	</a:t>
            </a:r>
          </a:p>
          <a:p>
            <a:pPr>
              <a:buNone/>
            </a:pPr>
            <a:r>
              <a:rPr lang="es-ES" b="1" i="1" dirty="0" smtClean="0">
                <a:latin typeface="Candara" pitchFamily="34" charset="0"/>
              </a:rPr>
              <a:t>						</a:t>
            </a:r>
          </a:p>
          <a:p>
            <a:pPr>
              <a:buNone/>
            </a:pPr>
            <a:r>
              <a:rPr lang="es-ES" dirty="0" smtClean="0">
                <a:latin typeface="Candara" pitchFamily="34" charset="0"/>
              </a:rPr>
              <a:t>La palabra traducida aquí “deleites” es la palabra “</a:t>
            </a:r>
            <a:r>
              <a:rPr lang="es-ES" dirty="0" err="1" smtClean="0">
                <a:latin typeface="Candara" pitchFamily="34" charset="0"/>
              </a:rPr>
              <a:t>hedonía</a:t>
            </a:r>
            <a:r>
              <a:rPr lang="es-ES" dirty="0" smtClean="0">
                <a:latin typeface="Candara" pitchFamily="34" charset="0"/>
              </a:rPr>
              <a:t>”.</a:t>
            </a:r>
          </a:p>
          <a:p>
            <a:pPr>
              <a:buNone/>
            </a:pPr>
            <a:r>
              <a:rPr lang="es-ES" dirty="0" smtClean="0">
                <a:latin typeface="Candara" pitchFamily="34" charset="0"/>
              </a:rPr>
              <a:t>El Hedonismo era una escuela filosófica con raíces desde el siglo 4 </a:t>
            </a:r>
            <a:r>
              <a:rPr lang="es-ES" dirty="0" err="1" smtClean="0">
                <a:latin typeface="Candara" pitchFamily="34" charset="0"/>
              </a:rPr>
              <a:t>a.C</a:t>
            </a:r>
            <a:r>
              <a:rPr lang="es-ES" dirty="0" smtClean="0">
                <a:latin typeface="Candara" pitchFamily="34" charset="0"/>
              </a:rPr>
              <a:t>, de la escuela Cirenaica, que proclamaba el placer físico como solo propósito en la vida y el presente como lo único importante.</a:t>
            </a:r>
          </a:p>
          <a:p>
            <a:pPr>
              <a:buNone/>
            </a:pPr>
            <a:endParaRPr lang="es-ES" b="1" i="1" dirty="0" smtClean="0">
              <a:latin typeface="Candara" pitchFamily="34" charset="0"/>
            </a:endParaRPr>
          </a:p>
          <a:p>
            <a:pPr>
              <a:buNone/>
            </a:pPr>
            <a:endParaRPr lang="es-ES"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Tree>
    <p:extLst>
      <p:ext uri="{BB962C8B-B14F-4D97-AF65-F5344CB8AC3E}">
        <p14:creationId xmlns:p14="http://schemas.microsoft.com/office/powerpoint/2010/main" val="17267864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0" y="1905000"/>
            <a:ext cx="8153400" cy="4953000"/>
          </a:xfrm>
        </p:spPr>
        <p:txBody>
          <a:bodyPr/>
          <a:lstStyle/>
          <a:p>
            <a:pPr>
              <a:buNone/>
            </a:pPr>
            <a:r>
              <a:rPr lang="es-ES" dirty="0" smtClean="0">
                <a:latin typeface="Candara" pitchFamily="34" charset="0"/>
              </a:rPr>
              <a:t>La escuela de Epicúreo luego adoptó esta filosofía y le dio un toque más </a:t>
            </a:r>
            <a:r>
              <a:rPr lang="es-ES" dirty="0" err="1" smtClean="0">
                <a:latin typeface="Candara" pitchFamily="34" charset="0"/>
              </a:rPr>
              <a:t>pseudo</a:t>
            </a:r>
            <a:r>
              <a:rPr lang="es-ES" dirty="0" smtClean="0">
                <a:latin typeface="Candara" pitchFamily="34" charset="0"/>
              </a:rPr>
              <a:t>-espiritual, promoviendo una visión más ascética para tener placer y disfrute en la vida.</a:t>
            </a:r>
            <a:br>
              <a:rPr lang="es-ES" dirty="0" smtClean="0">
                <a:latin typeface="Candara" pitchFamily="34" charset="0"/>
              </a:rPr>
            </a:br>
            <a:r>
              <a:rPr lang="es-ES" dirty="0" smtClean="0">
                <a:latin typeface="Candara" pitchFamily="34" charset="0"/>
              </a:rPr>
              <a:t>Sin embargo, las ideas del Hedonismo perduraron por varios siglos y podría haber la posibilidad de que algunos creyentes gentiles seguían estos principios, aunque fuera </a:t>
            </a:r>
            <a:r>
              <a:rPr lang="es-ES" dirty="0" err="1" smtClean="0">
                <a:latin typeface="Candara" pitchFamily="34" charset="0"/>
              </a:rPr>
              <a:t>inconcientemente</a:t>
            </a:r>
            <a:r>
              <a:rPr lang="es-ES" dirty="0" smtClean="0">
                <a:latin typeface="Candara" pitchFamily="34" charset="0"/>
              </a:rPr>
              <a:t>. </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Tree>
    <p:extLst>
      <p:ext uri="{BB962C8B-B14F-4D97-AF65-F5344CB8AC3E}">
        <p14:creationId xmlns:p14="http://schemas.microsoft.com/office/powerpoint/2010/main" val="17267864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
        <p:nvSpPr>
          <p:cNvPr id="327682" name="Rectangle 2"/>
          <p:cNvSpPr>
            <a:spLocks noGrp="1" noChangeArrowheads="1"/>
          </p:cNvSpPr>
          <p:nvPr>
            <p:ph idx="1"/>
          </p:nvPr>
        </p:nvSpPr>
        <p:spPr>
          <a:xfrm>
            <a:off x="0" y="1905000"/>
            <a:ext cx="7239000" cy="4724400"/>
          </a:xfrm>
        </p:spPr>
        <p:txBody>
          <a:bodyPr/>
          <a:lstStyle/>
          <a:p>
            <a:r>
              <a:rPr lang="es-ES" dirty="0" smtClean="0">
                <a:latin typeface="Candara" pitchFamily="34" charset="0"/>
              </a:rPr>
              <a:t>Es importante recordar que el público de Santiago era primordialmente judía, sin embargo, la comunidad judía había sido influenciada ya por el helenismo durante varios años.</a:t>
            </a:r>
          </a:p>
          <a:p>
            <a:r>
              <a:rPr lang="es-ES" dirty="0" smtClean="0">
                <a:latin typeface="Candara" pitchFamily="34" charset="0"/>
              </a:rPr>
              <a:t>Ahora más, estando dispersados por todo el mediterráneo, estaban siendo enfrentados con estas filosofías humanas.</a:t>
            </a:r>
          </a:p>
        </p:txBody>
      </p:sp>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pic>
        <p:nvPicPr>
          <p:cNvPr id="23554" name="Picture 2" descr="http://upload.wikimedia.org/wikipedia/commons/thumb/1/14/Epicurus_bust2.jpg/220px-Epicurus_bust2.jpg"/>
          <p:cNvPicPr>
            <a:picLocks noChangeAspect="1" noChangeArrowheads="1"/>
          </p:cNvPicPr>
          <p:nvPr/>
        </p:nvPicPr>
        <p:blipFill>
          <a:blip r:embed="rId3" cstate="print"/>
          <a:srcRect/>
          <a:stretch>
            <a:fillRect/>
          </a:stretch>
        </p:blipFill>
        <p:spPr bwMode="auto">
          <a:xfrm>
            <a:off x="7048500" y="3305175"/>
            <a:ext cx="2095500" cy="3552825"/>
          </a:xfrm>
          <a:prstGeom prst="rect">
            <a:avLst/>
          </a:prstGeom>
          <a:noFill/>
        </p:spPr>
      </p:pic>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
        <p:nvSpPr>
          <p:cNvPr id="327682" name="Rectangle 2"/>
          <p:cNvSpPr>
            <a:spLocks noGrp="1" noChangeArrowheads="1"/>
          </p:cNvSpPr>
          <p:nvPr>
            <p:ph idx="1"/>
          </p:nvPr>
        </p:nvSpPr>
        <p:spPr>
          <a:xfrm>
            <a:off x="0" y="1905000"/>
            <a:ext cx="8763000" cy="4724400"/>
          </a:xfrm>
        </p:spPr>
        <p:txBody>
          <a:bodyPr/>
          <a:lstStyle/>
          <a:p>
            <a:r>
              <a:rPr lang="es-ES" b="1" i="1" dirty="0" smtClean="0">
                <a:latin typeface="Candara" pitchFamily="34" charset="0"/>
              </a:rPr>
              <a:t>“¡Oh almas adúlteras! ¿No sabéis que la amistad del mundo es enemistad contra Dios?”</a:t>
            </a:r>
          </a:p>
          <a:p>
            <a:r>
              <a:rPr lang="es-ES" dirty="0" smtClean="0">
                <a:latin typeface="Candara" pitchFamily="34" charset="0"/>
              </a:rPr>
              <a:t>No se supone que el cristiano desee las cosas del mundo, las cosas materiales que no llenan y no conducen a bien. Estos cristianos estaban codiciando los bienes de los demás y esperando que Dios aprobara de sus deseos carnales y los bendijera.</a:t>
            </a:r>
          </a:p>
        </p:txBody>
      </p:sp>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
        <p:nvSpPr>
          <p:cNvPr id="327682" name="Rectangle 2"/>
          <p:cNvSpPr>
            <a:spLocks noGrp="1" noChangeArrowheads="1"/>
          </p:cNvSpPr>
          <p:nvPr>
            <p:ph idx="1"/>
          </p:nvPr>
        </p:nvSpPr>
        <p:spPr>
          <a:xfrm>
            <a:off x="0" y="1905000"/>
            <a:ext cx="7239000" cy="4724400"/>
          </a:xfrm>
        </p:spPr>
        <p:txBody>
          <a:bodyPr/>
          <a:lstStyle/>
          <a:p>
            <a:r>
              <a:rPr lang="es-ES" dirty="0" smtClean="0">
                <a:latin typeface="Candara" pitchFamily="34" charset="0"/>
              </a:rPr>
              <a:t>No hay nada malo con desear cosas físicas. Es normal tener el deseo de vivir tranquilo y en abundancia.</a:t>
            </a:r>
          </a:p>
          <a:p>
            <a:r>
              <a:rPr lang="es-ES" dirty="0" smtClean="0">
                <a:latin typeface="Candara" pitchFamily="34" charset="0"/>
              </a:rPr>
              <a:t>Sin embargo, cuando los bienes materiales toman el lugar de Dios, incurrimos en pecado.</a:t>
            </a:r>
          </a:p>
        </p:txBody>
      </p:sp>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
        <p:nvSpPr>
          <p:cNvPr id="327682" name="Rectangle 2"/>
          <p:cNvSpPr>
            <a:spLocks noGrp="1" noChangeArrowheads="1"/>
          </p:cNvSpPr>
          <p:nvPr>
            <p:ph idx="1"/>
          </p:nvPr>
        </p:nvSpPr>
        <p:spPr>
          <a:xfrm>
            <a:off x="0" y="1905000"/>
            <a:ext cx="8534400" cy="4724400"/>
          </a:xfrm>
        </p:spPr>
        <p:txBody>
          <a:bodyPr/>
          <a:lstStyle/>
          <a:p>
            <a:r>
              <a:rPr lang="es-ES" b="1" i="1" dirty="0" smtClean="0">
                <a:latin typeface="Candara" pitchFamily="34" charset="0"/>
              </a:rPr>
              <a:t>“De modo que si alguno está en Cristo, nueva criatura es; las cosas viejas pasaron; he aquí todas son hechas nuevas.”</a:t>
            </a:r>
          </a:p>
          <a:p>
            <a:pPr>
              <a:buNone/>
            </a:pPr>
            <a:r>
              <a:rPr lang="es-ES" b="1" i="1" dirty="0" smtClean="0">
                <a:latin typeface="Candara" pitchFamily="34" charset="0"/>
              </a:rPr>
              <a:t>						</a:t>
            </a:r>
            <a:r>
              <a:rPr lang="es-ES" b="1" dirty="0" smtClean="0">
                <a:solidFill>
                  <a:srgbClr val="C00000"/>
                </a:solidFill>
                <a:latin typeface="Candara" pitchFamily="34" charset="0"/>
              </a:rPr>
              <a:t>(2 Corintios 5:17)</a:t>
            </a:r>
            <a:endParaRPr lang="es-ES" b="1" i="1" dirty="0" smtClean="0">
              <a:solidFill>
                <a:srgbClr val="C00000"/>
              </a:solidFill>
              <a:latin typeface="Candara" pitchFamily="34" charset="0"/>
            </a:endParaRPr>
          </a:p>
        </p:txBody>
      </p:sp>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
        <p:nvSpPr>
          <p:cNvPr id="327682" name="Rectangle 2"/>
          <p:cNvSpPr>
            <a:spLocks noGrp="1" noChangeArrowheads="1"/>
          </p:cNvSpPr>
          <p:nvPr>
            <p:ph idx="1"/>
          </p:nvPr>
        </p:nvSpPr>
        <p:spPr>
          <a:xfrm>
            <a:off x="0" y="1905000"/>
            <a:ext cx="8534400" cy="4724400"/>
          </a:xfrm>
        </p:spPr>
        <p:txBody>
          <a:bodyPr/>
          <a:lstStyle/>
          <a:p>
            <a:r>
              <a:rPr lang="es-ES" dirty="0" smtClean="0">
                <a:latin typeface="Candara" pitchFamily="34" charset="0"/>
              </a:rPr>
              <a:t>Esta porción también nos recuerda la importancia de vivir en santidad y de acuerdo a la voluntad de Dios. Dios no escucha a los orgullos ni a los soberbios. Si estamos viviendo en pecado, no podemos esperar que el Señor conteste nuestras peticiones. </a:t>
            </a:r>
          </a:p>
        </p:txBody>
      </p:sp>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pic>
        <p:nvPicPr>
          <p:cNvPr id="3074" name="Picture 2" descr="http://2.bp.blogspot.com/-J42McckoXo8/TdJzqAUTZ5I/AAAAAAAAAIM/vdu2TNYknFY/s320/Orgulloso.png"/>
          <p:cNvPicPr>
            <a:picLocks noChangeAspect="1" noChangeArrowheads="1"/>
          </p:cNvPicPr>
          <p:nvPr/>
        </p:nvPicPr>
        <p:blipFill>
          <a:blip r:embed="rId3" cstate="print"/>
          <a:srcRect/>
          <a:stretch>
            <a:fillRect/>
          </a:stretch>
        </p:blipFill>
        <p:spPr bwMode="auto">
          <a:xfrm>
            <a:off x="5843111" y="4495800"/>
            <a:ext cx="3300889" cy="2362200"/>
          </a:xfrm>
          <a:prstGeom prst="rect">
            <a:avLst/>
          </a:prstGeom>
          <a:noFill/>
        </p:spPr>
      </p:pic>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
        <p:nvSpPr>
          <p:cNvPr id="327682" name="Rectangle 2"/>
          <p:cNvSpPr>
            <a:spLocks noGrp="1" noChangeArrowheads="1"/>
          </p:cNvSpPr>
          <p:nvPr>
            <p:ph idx="1"/>
          </p:nvPr>
        </p:nvSpPr>
        <p:spPr>
          <a:xfrm>
            <a:off x="0" y="1905000"/>
            <a:ext cx="8915400" cy="4724400"/>
          </a:xfrm>
        </p:spPr>
        <p:txBody>
          <a:bodyPr/>
          <a:lstStyle/>
          <a:p>
            <a:r>
              <a:rPr lang="es-ES" b="1" i="1" dirty="0" smtClean="0">
                <a:latin typeface="Candara" pitchFamily="34" charset="0"/>
              </a:rPr>
              <a:t>“Cualquiera, pues, que quiera ser amigo del mundo, se constituye enemigo de Dios.”</a:t>
            </a:r>
          </a:p>
          <a:p>
            <a:r>
              <a:rPr lang="es-ES" dirty="0" smtClean="0">
                <a:latin typeface="Candara" pitchFamily="34" charset="0"/>
              </a:rPr>
              <a:t>Lo que se traduce como “ser amigo del mundo”, en el griego es “amor del mundo”.</a:t>
            </a:r>
          </a:p>
          <a:p>
            <a:r>
              <a:rPr lang="es-ES" dirty="0" smtClean="0">
                <a:latin typeface="Candara" pitchFamily="34" charset="0"/>
              </a:rPr>
              <a:t>O sea, el que quiera amar el mundo se hace enemigo de Dios. ¿Por qué? Por que “</a:t>
            </a:r>
            <a:r>
              <a:rPr lang="es-ES" sz="2800" b="1" i="1" dirty="0" smtClean="0">
                <a:latin typeface="Candara" pitchFamily="34" charset="0"/>
              </a:rPr>
              <a:t>Ninguno puede servir a dos señores; porque o aborrecerá al uno y amará al otro, o estimará al uno y menospreciará al otro. No podéis servir a Dios y a las riquezas.” 									</a:t>
            </a:r>
            <a:r>
              <a:rPr lang="es-ES" sz="2800" b="1" dirty="0" smtClean="0">
                <a:solidFill>
                  <a:srgbClr val="C00000"/>
                </a:solidFill>
                <a:latin typeface="Candara" pitchFamily="34" charset="0"/>
              </a:rPr>
              <a:t>(Mateo 6:24)</a:t>
            </a:r>
            <a:endParaRPr lang="es-ES" sz="2800" b="1" i="1" dirty="0" smtClean="0">
              <a:latin typeface="Candara" pitchFamily="34" charset="0"/>
            </a:endParaRPr>
          </a:p>
          <a:p>
            <a:endParaRPr lang="es-ES" dirty="0" smtClean="0">
              <a:latin typeface="Candara" pitchFamily="34" charset="0"/>
            </a:endParaRPr>
          </a:p>
        </p:txBody>
      </p:sp>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
        <p:nvSpPr>
          <p:cNvPr id="327682" name="Rectangle 2"/>
          <p:cNvSpPr>
            <a:spLocks noGrp="1" noChangeArrowheads="1"/>
          </p:cNvSpPr>
          <p:nvPr>
            <p:ph idx="1"/>
          </p:nvPr>
        </p:nvSpPr>
        <p:spPr>
          <a:xfrm>
            <a:off x="0" y="1905000"/>
            <a:ext cx="8915400" cy="4724400"/>
          </a:xfrm>
        </p:spPr>
        <p:txBody>
          <a:bodyPr/>
          <a:lstStyle/>
          <a:p>
            <a:r>
              <a:rPr lang="es-ES" b="1" i="1" dirty="0" smtClean="0">
                <a:latin typeface="Candara" pitchFamily="34" charset="0"/>
              </a:rPr>
              <a:t>“Si fuerais del mundo, el mundo amaría lo suyo; pero porque no sois del mundo, antes yo os elegí del mundo, por eso el mundo os aborrece.”</a:t>
            </a:r>
          </a:p>
          <a:p>
            <a:pPr>
              <a:buNone/>
            </a:pPr>
            <a:r>
              <a:rPr lang="es-ES" b="1" i="1" dirty="0" smtClean="0">
                <a:latin typeface="Candara" pitchFamily="34" charset="0"/>
              </a:rPr>
              <a:t>					</a:t>
            </a:r>
            <a:r>
              <a:rPr lang="es-ES" b="1" i="1" smtClean="0">
                <a:latin typeface="Candara" pitchFamily="34" charset="0"/>
              </a:rPr>
              <a:t>	               </a:t>
            </a:r>
            <a:r>
              <a:rPr lang="es-ES" b="1" smtClean="0">
                <a:solidFill>
                  <a:srgbClr val="C00000"/>
                </a:solidFill>
                <a:latin typeface="Candara" pitchFamily="34" charset="0"/>
              </a:rPr>
              <a:t>(Juan 15:19)</a:t>
            </a:r>
            <a:endParaRPr lang="es-ES" b="1" i="1" dirty="0" smtClean="0">
              <a:latin typeface="Candara" pitchFamily="34" charset="0"/>
            </a:endParaRPr>
          </a:p>
          <a:p>
            <a:r>
              <a:rPr lang="es-ES" dirty="0" smtClean="0">
                <a:latin typeface="Candara" pitchFamily="34" charset="0"/>
              </a:rPr>
              <a:t>Como cristianos, hemos sido comprados por la sangre de Cristo. Ya no somos esclavos del pecado, ni somos del mundo; somos de Cristo.</a:t>
            </a:r>
          </a:p>
        </p:txBody>
      </p:sp>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77000"/>
            <a:ext cx="5845878" cy="381000"/>
          </a:xfrm>
          <a:prstGeom prst="rect">
            <a:avLst/>
          </a:prstGeom>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72000" y="1371600"/>
            <a:ext cx="4572000" cy="54864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65" y="9330"/>
            <a:ext cx="4852946" cy="4638869"/>
          </a:xfrm>
          <a:prstGeom prst="rect">
            <a:avLst/>
          </a:prstGeom>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15350" y="76200"/>
            <a:ext cx="518160" cy="457200"/>
          </a:xfrm>
          <a:prstGeom prst="rect">
            <a:avLst/>
          </a:prstGeom>
        </p:spPr>
      </p:pic>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0" y="2057400"/>
            <a:ext cx="6477000" cy="3886200"/>
          </a:xfrm>
        </p:spPr>
        <p:txBody>
          <a:bodyPr/>
          <a:lstStyle/>
          <a:p>
            <a:pPr marL="0" indent="0">
              <a:buNone/>
            </a:pPr>
            <a:r>
              <a:rPr lang="es-ES" sz="3000" b="1" i="1" dirty="0" smtClean="0">
                <a:latin typeface="Candara" pitchFamily="34" charset="0"/>
              </a:rPr>
              <a:t>“</a:t>
            </a:r>
            <a:r>
              <a:rPr lang="es-ES" sz="2800" b="1" i="1" dirty="0" smtClean="0">
                <a:latin typeface="Candara" pitchFamily="34" charset="0"/>
              </a:rPr>
              <a:t>Pero él da mayor gracia. Por esto dice: Dios resiste a los soberbios, y da gracia a los humildes. Someteos, pues, a Dios; resistid al diablo, y huirá de vosotros. Acercaos a Dios, y él se acercará a vosotros. Pecadores, limpiad las manos; y vosotros los de doble ánimo, purificad vuestros corazones. Afligíos, y lamentad, y llorad. Vuestra risa se convierta en lloro, y vuestro gozo en tristeza. Humillaos delante del Señor, y él os exaltará. </a:t>
            </a:r>
          </a:p>
          <a:p>
            <a:pPr marL="0" indent="0">
              <a:buNone/>
            </a:pPr>
            <a:endParaRPr lang="es-ES" sz="3000" b="1" i="1" dirty="0" smtClean="0">
              <a:latin typeface="Candara" pitchFamily="34" charset="0"/>
            </a:endParaRPr>
          </a:p>
          <a:p>
            <a:pPr marL="0" indent="0">
              <a:buNone/>
            </a:pPr>
            <a:endParaRPr lang="es-ES" sz="3000" b="1" i="1"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pic>
        <p:nvPicPr>
          <p:cNvPr id="22530" name="Picture 2" descr="http://heavenawaits.files.wordpress.com/2009/03/a-humble-prayer.jpg"/>
          <p:cNvPicPr>
            <a:picLocks noChangeAspect="1" noChangeArrowheads="1"/>
          </p:cNvPicPr>
          <p:nvPr/>
        </p:nvPicPr>
        <p:blipFill>
          <a:blip r:embed="rId2" cstate="print"/>
          <a:srcRect/>
          <a:stretch>
            <a:fillRect/>
          </a:stretch>
        </p:blipFill>
        <p:spPr bwMode="auto">
          <a:xfrm>
            <a:off x="6406162" y="5181600"/>
            <a:ext cx="2737838" cy="1676400"/>
          </a:xfrm>
          <a:prstGeom prst="rect">
            <a:avLst/>
          </a:prstGeom>
          <a:noFill/>
        </p:spPr>
      </p:pic>
    </p:spTree>
    <p:extLst>
      <p:ext uri="{BB962C8B-B14F-4D97-AF65-F5344CB8AC3E}">
        <p14:creationId xmlns:p14="http://schemas.microsoft.com/office/powerpoint/2010/main" val="10428575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0" y="2057400"/>
            <a:ext cx="6248400" cy="4419600"/>
          </a:xfrm>
        </p:spPr>
        <p:txBody>
          <a:bodyPr/>
          <a:lstStyle/>
          <a:p>
            <a:r>
              <a:rPr lang="es-ES" b="1" i="1" dirty="0" smtClean="0">
                <a:latin typeface="Candara" pitchFamily="34" charset="0"/>
              </a:rPr>
              <a:t>“Someteos, pues, a Dios; resistid al diablo, y huirá de vosotros.”</a:t>
            </a:r>
          </a:p>
          <a:p>
            <a:r>
              <a:rPr lang="es-ES" dirty="0" smtClean="0">
                <a:latin typeface="Candara" pitchFamily="34" charset="0"/>
              </a:rPr>
              <a:t>Aquí tenemos la solución para el problema de los pleitos en la iglesia: hay que destruir el orgullo y someterse. Cuando dejamos que el Espíritu Santo obre en nuestras vidas, no hay lugar para que Satanás opere.</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pic>
        <p:nvPicPr>
          <p:cNvPr id="24578" name="Picture 2" descr="http://gcrone1311.files.wordpress.com/2014/07/shield-of-faith.jpg?w=640"/>
          <p:cNvPicPr>
            <a:picLocks noChangeAspect="1" noChangeArrowheads="1"/>
          </p:cNvPicPr>
          <p:nvPr/>
        </p:nvPicPr>
        <p:blipFill>
          <a:blip r:embed="rId2" cstate="print"/>
          <a:srcRect/>
          <a:stretch>
            <a:fillRect/>
          </a:stretch>
        </p:blipFill>
        <p:spPr bwMode="auto">
          <a:xfrm>
            <a:off x="5715000" y="3723093"/>
            <a:ext cx="3429000" cy="3134907"/>
          </a:xfrm>
          <a:prstGeom prst="rect">
            <a:avLst/>
          </a:prstGeom>
          <a:noFill/>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152400" y="1981200"/>
            <a:ext cx="8763000" cy="4648200"/>
          </a:xfrm>
        </p:spPr>
        <p:txBody>
          <a:bodyPr/>
          <a:lstStyle/>
          <a:p>
            <a:r>
              <a:rPr lang="es-ES" dirty="0" smtClean="0">
                <a:latin typeface="Candara" pitchFamily="34" charset="0"/>
              </a:rPr>
              <a:t>En vez de hacer guerra entre nosotros mismos, debemos hacer guerra contra Satanás y los siervos del mal. </a:t>
            </a:r>
          </a:p>
          <a:p>
            <a:r>
              <a:rPr lang="es-ES" dirty="0" smtClean="0">
                <a:latin typeface="Candara" pitchFamily="34" charset="0"/>
              </a:rPr>
              <a:t>Los términos usados en el texto griego de esta porción son todos términos militares.</a:t>
            </a:r>
          </a:p>
          <a:p>
            <a:r>
              <a:rPr lang="es-ES" dirty="0" smtClean="0">
                <a:latin typeface="Candara" pitchFamily="34" charset="0"/>
              </a:rPr>
              <a:t>Santiago da un énfasis militar, aludiendo a la seriedad de la lucha que el cristiano tiene que enfrentar.</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327682" name="Rectangle 2"/>
          <p:cNvSpPr>
            <a:spLocks noGrp="1" noChangeArrowheads="1"/>
          </p:cNvSpPr>
          <p:nvPr>
            <p:ph type="body" idx="1"/>
          </p:nvPr>
        </p:nvSpPr>
        <p:spPr>
          <a:xfrm>
            <a:off x="228600" y="2057400"/>
            <a:ext cx="5334000" cy="4572000"/>
          </a:xfrm>
        </p:spPr>
        <p:txBody>
          <a:bodyPr/>
          <a:lstStyle/>
          <a:p>
            <a:pPr marL="0" indent="0">
              <a:buNone/>
            </a:pPr>
            <a:r>
              <a:rPr lang="es-ES" sz="2800" b="1" i="1" dirty="0" smtClean="0">
                <a:latin typeface="Candara" pitchFamily="34" charset="0"/>
              </a:rPr>
              <a:t>“Pecadores, limpiad las manos; y vosotros los de doble ánimo, purificad vuestros corazones”</a:t>
            </a:r>
          </a:p>
          <a:p>
            <a:pPr marL="0" indent="0">
              <a:buNone/>
            </a:pPr>
            <a:r>
              <a:rPr lang="es-ES" sz="2800" dirty="0" smtClean="0">
                <a:latin typeface="Candara" pitchFamily="34" charset="0"/>
              </a:rPr>
              <a:t>No podemos repetirlo lo suficiente: el cristiano tiene que ir constantemente delante de Dios para arrepentirse y buscar la santidad en Él. </a:t>
            </a:r>
          </a:p>
          <a:p>
            <a:pPr marL="0" indent="0">
              <a:buNone/>
            </a:pPr>
            <a:r>
              <a:rPr lang="es-ES" sz="2800" dirty="0" smtClean="0">
                <a:latin typeface="Candara" pitchFamily="34" charset="0"/>
              </a:rPr>
              <a:t>Dios es el único que nos puede lavar.</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pic>
        <p:nvPicPr>
          <p:cNvPr id="14340" name="Picture 4" descr="http://www.turnbacktogod.com/wp-content/uploads/2010/03/Jesus-washing-feet-01.jpg"/>
          <p:cNvPicPr>
            <a:picLocks noChangeAspect="1" noChangeArrowheads="1"/>
          </p:cNvPicPr>
          <p:nvPr/>
        </p:nvPicPr>
        <p:blipFill>
          <a:blip r:embed="rId2" cstate="print"/>
          <a:srcRect/>
          <a:stretch>
            <a:fillRect/>
          </a:stretch>
        </p:blipFill>
        <p:spPr bwMode="auto">
          <a:xfrm>
            <a:off x="5347075" y="4343400"/>
            <a:ext cx="3796925" cy="2514600"/>
          </a:xfrm>
          <a:prstGeom prst="rect">
            <a:avLst/>
          </a:prstGeom>
          <a:noFill/>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dirty="0"/>
          </a:p>
        </p:txBody>
      </p:sp>
      <p:sp>
        <p:nvSpPr>
          <p:cNvPr id="327682" name="Rectangle 2"/>
          <p:cNvSpPr>
            <a:spLocks noGrp="1" noChangeArrowheads="1"/>
          </p:cNvSpPr>
          <p:nvPr>
            <p:ph type="body" idx="1"/>
          </p:nvPr>
        </p:nvSpPr>
        <p:spPr>
          <a:xfrm>
            <a:off x="152400" y="2133600"/>
            <a:ext cx="8534400" cy="4419600"/>
          </a:xfrm>
        </p:spPr>
        <p:txBody>
          <a:bodyPr/>
          <a:lstStyle/>
          <a:p>
            <a:r>
              <a:rPr lang="es-ES" sz="2800" b="1" i="1" dirty="0" smtClean="0">
                <a:latin typeface="Candara" pitchFamily="34" charset="0"/>
              </a:rPr>
              <a:t>“El hombre de doble ánimo es inconstante en todos sus caminos.”</a:t>
            </a:r>
          </a:p>
          <a:p>
            <a:r>
              <a:rPr lang="es-ES" sz="2800" dirty="0" smtClean="0">
                <a:latin typeface="Candara" pitchFamily="34" charset="0"/>
              </a:rPr>
              <a:t>Santiago reprende a los de doble ánimo. </a:t>
            </a:r>
          </a:p>
          <a:p>
            <a:r>
              <a:rPr lang="es-ES" sz="2800" dirty="0" smtClean="0">
                <a:latin typeface="Candara" pitchFamily="34" charset="0"/>
              </a:rPr>
              <a:t>La vida cristiana no es un relajo ni es para entretenerse, Jesús mismo dijo:</a:t>
            </a:r>
          </a:p>
          <a:p>
            <a:r>
              <a:rPr lang="es-ES" sz="2800" b="1" i="1" dirty="0" smtClean="0">
                <a:latin typeface="Candara" pitchFamily="34" charset="0"/>
              </a:rPr>
              <a:t>“…Ninguno que poniendo su mano en el arado mira hacia atrás, es apto para el reino de Dios.” </a:t>
            </a:r>
          </a:p>
          <a:p>
            <a:pPr>
              <a:buNone/>
            </a:pPr>
            <a:r>
              <a:rPr lang="es-ES" sz="2800" b="1" i="1" dirty="0" smtClean="0">
                <a:latin typeface="Candara" pitchFamily="34" charset="0"/>
              </a:rPr>
              <a:t>							</a:t>
            </a:r>
            <a:r>
              <a:rPr lang="es-ES" sz="2800" b="1" dirty="0" smtClean="0">
                <a:solidFill>
                  <a:srgbClr val="C00000"/>
                </a:solidFill>
                <a:latin typeface="Candara" pitchFamily="34" charset="0"/>
              </a:rPr>
              <a:t>(Lucas 9:62)</a:t>
            </a:r>
            <a:endParaRPr lang="es-ES" sz="2800" b="1" i="1" dirty="0" smtClean="0">
              <a:latin typeface="Candara" pitchFamily="34" charset="0"/>
            </a:endParaRPr>
          </a:p>
          <a:p>
            <a:endParaRPr lang="es-ES" sz="2800"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27682">
                                            <p:txEl>
                                              <p:pRg st="4" end="4"/>
                                            </p:txEl>
                                          </p:spTgt>
                                        </p:tgtEl>
                                        <p:attrNameLst>
                                          <p:attrName>style.visibility</p:attrName>
                                        </p:attrNameLst>
                                      </p:cBhvr>
                                      <p:to>
                                        <p:strVal val="visible"/>
                                      </p:to>
                                    </p:set>
                                    <p:animEffect transition="in" filter="fade">
                                      <p:cBhvr>
                                        <p:cTn id="19" dur="2000"/>
                                        <p:tgtEl>
                                          <p:spTgt spid="32768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dirty="0"/>
          </a:p>
        </p:txBody>
      </p:sp>
      <p:sp>
        <p:nvSpPr>
          <p:cNvPr id="327682" name="Rectangle 2"/>
          <p:cNvSpPr>
            <a:spLocks noGrp="1" noChangeArrowheads="1"/>
          </p:cNvSpPr>
          <p:nvPr>
            <p:ph type="body" idx="1"/>
          </p:nvPr>
        </p:nvSpPr>
        <p:spPr>
          <a:xfrm>
            <a:off x="0" y="2057400"/>
            <a:ext cx="8382000" cy="4572000"/>
          </a:xfrm>
        </p:spPr>
        <p:txBody>
          <a:bodyPr/>
          <a:lstStyle/>
          <a:p>
            <a:pPr marL="0" indent="0">
              <a:buNone/>
            </a:pPr>
            <a:r>
              <a:rPr lang="es-ES" sz="3000" dirty="0" smtClean="0">
                <a:latin typeface="Candara" pitchFamily="34" charset="0"/>
              </a:rPr>
              <a:t>La humildad es un ingrediente esencial para que Dios pueda obrar en nuestras vidas. </a:t>
            </a:r>
          </a:p>
          <a:p>
            <a:pPr marL="0" indent="0">
              <a:buNone/>
            </a:pPr>
            <a:r>
              <a:rPr lang="es-ES" sz="3000" dirty="0" smtClean="0">
                <a:latin typeface="Candara" pitchFamily="34" charset="0"/>
              </a:rPr>
              <a:t>Hay que reconocer que Dios conoce todas las cosas y que Él requiere santidad de nosotros. </a:t>
            </a:r>
          </a:p>
          <a:p>
            <a:pPr marL="0" indent="0">
              <a:buNone/>
            </a:pPr>
            <a:r>
              <a:rPr lang="es-ES" sz="3000" dirty="0" smtClean="0">
                <a:latin typeface="Candara" pitchFamily="34" charset="0"/>
              </a:rPr>
              <a:t>Cuando nosotros decidimos seguir nuestro propio camino dejamos que nuestra necedad humana nos controle. </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sp>
        <p:nvSpPr>
          <p:cNvPr id="17410" name="AutoShape 2"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2" name="AutoShape 4"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4" name="AutoShape 6" descr="http://www.heelsandwheelsonline.com/wp-content/uploads/2012/04/BannerTekap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dirty="0"/>
          </a:p>
        </p:txBody>
      </p:sp>
      <p:sp>
        <p:nvSpPr>
          <p:cNvPr id="327682" name="Rectangle 2"/>
          <p:cNvSpPr>
            <a:spLocks noGrp="1" noChangeArrowheads="1"/>
          </p:cNvSpPr>
          <p:nvPr>
            <p:ph type="body" idx="1"/>
          </p:nvPr>
        </p:nvSpPr>
        <p:spPr>
          <a:xfrm>
            <a:off x="0" y="2057400"/>
            <a:ext cx="8915400" cy="4800600"/>
          </a:xfrm>
        </p:spPr>
        <p:txBody>
          <a:bodyPr/>
          <a:lstStyle/>
          <a:p>
            <a:pPr>
              <a:buNone/>
            </a:pPr>
            <a:r>
              <a:rPr lang="es-ES" b="1" i="1" dirty="0" smtClean="0">
                <a:latin typeface="Candara" pitchFamily="34" charset="0"/>
              </a:rPr>
              <a:t>“Ciertamente él escarnecerá a los escarnecedores, Y a los humildes dará gracia.”</a:t>
            </a:r>
          </a:p>
          <a:p>
            <a:pPr>
              <a:buNone/>
            </a:pPr>
            <a:r>
              <a:rPr lang="es-ES" b="1" i="1" dirty="0" smtClean="0">
                <a:latin typeface="Candara" pitchFamily="34" charset="0"/>
              </a:rPr>
              <a:t>						</a:t>
            </a:r>
            <a:r>
              <a:rPr lang="es-ES" b="1" dirty="0" smtClean="0">
                <a:solidFill>
                  <a:srgbClr val="C00000"/>
                </a:solidFill>
                <a:latin typeface="Candara" pitchFamily="34" charset="0"/>
              </a:rPr>
              <a:t>(Proverbios 3:34)</a:t>
            </a:r>
          </a:p>
          <a:p>
            <a:pPr>
              <a:buNone/>
            </a:pPr>
            <a:r>
              <a:rPr lang="es-ES" dirty="0" smtClean="0">
                <a:latin typeface="Candara" pitchFamily="34" charset="0"/>
              </a:rPr>
              <a:t>Los cristianos a quienes se dirige Santiago estaban enfocados en lo que no conviene. Eran creyentes, sin embargo, no habían entendido a cabalidad el nuevo cambio obrado en sus vidas.</a:t>
            </a:r>
          </a:p>
          <a:p>
            <a:pPr>
              <a:buNone/>
            </a:pPr>
            <a:r>
              <a:rPr lang="es-ES" dirty="0" smtClean="0">
                <a:latin typeface="Candara" pitchFamily="34" charset="0"/>
              </a:rPr>
              <a:t>Su ignorancia los estaba confundiendo. </a:t>
            </a:r>
          </a:p>
          <a:p>
            <a:pPr>
              <a:buNone/>
            </a:pPr>
            <a:endParaRPr lang="es-ES"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spTree>
    <p:extLst>
      <p:ext uri="{BB962C8B-B14F-4D97-AF65-F5344CB8AC3E}">
        <p14:creationId xmlns:p14="http://schemas.microsoft.com/office/powerpoint/2010/main" val="577469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dirty="0"/>
          </a:p>
        </p:txBody>
      </p:sp>
      <p:sp>
        <p:nvSpPr>
          <p:cNvPr id="327682" name="Rectangle 2"/>
          <p:cNvSpPr>
            <a:spLocks noGrp="1" noChangeArrowheads="1"/>
          </p:cNvSpPr>
          <p:nvPr>
            <p:ph type="body" idx="1"/>
          </p:nvPr>
        </p:nvSpPr>
        <p:spPr>
          <a:xfrm>
            <a:off x="0" y="2057400"/>
            <a:ext cx="8915400" cy="4343400"/>
          </a:xfrm>
        </p:spPr>
        <p:txBody>
          <a:bodyPr/>
          <a:lstStyle/>
          <a:p>
            <a:r>
              <a:rPr lang="es-ES" b="1" i="1" dirty="0" smtClean="0">
                <a:latin typeface="Candara" pitchFamily="34" charset="0"/>
              </a:rPr>
              <a:t>“Si decimos que no tenemos pecado, nos engañamos a nosotros mismos, y la verdad no está en nosotros. Si confesamos nuestros pecados, él es fiel y justo para perdonar nuestros pecados, y limpiarnos de toda maldad.”</a:t>
            </a:r>
          </a:p>
          <a:p>
            <a:pPr>
              <a:buNone/>
            </a:pPr>
            <a:r>
              <a:rPr lang="es-ES" b="1" i="1" dirty="0" smtClean="0">
                <a:latin typeface="Candara" pitchFamily="34" charset="0"/>
              </a:rPr>
              <a:t>							</a:t>
            </a:r>
            <a:r>
              <a:rPr lang="es-ES" b="1" dirty="0" smtClean="0">
                <a:solidFill>
                  <a:srgbClr val="C00000"/>
                </a:solidFill>
                <a:latin typeface="Candara" pitchFamily="34" charset="0"/>
              </a:rPr>
              <a:t>(1 Juan 1:8-9)</a:t>
            </a:r>
            <a:endParaRPr lang="es-ES"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spTree>
    <p:extLst>
      <p:ext uri="{BB962C8B-B14F-4D97-AF65-F5344CB8AC3E}">
        <p14:creationId xmlns:p14="http://schemas.microsoft.com/office/powerpoint/2010/main" val="11816780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dirty="0"/>
          </a:p>
        </p:txBody>
      </p:sp>
      <p:sp>
        <p:nvSpPr>
          <p:cNvPr id="327682" name="Rectangle 2"/>
          <p:cNvSpPr>
            <a:spLocks noGrp="1" noChangeArrowheads="1"/>
          </p:cNvSpPr>
          <p:nvPr>
            <p:ph type="body" idx="1"/>
          </p:nvPr>
        </p:nvSpPr>
        <p:spPr>
          <a:xfrm>
            <a:off x="0" y="2057400"/>
            <a:ext cx="8915400" cy="4800600"/>
          </a:xfrm>
        </p:spPr>
        <p:txBody>
          <a:bodyPr/>
          <a:lstStyle/>
          <a:p>
            <a:r>
              <a:rPr lang="es-ES" dirty="0" smtClean="0">
                <a:latin typeface="Candara" pitchFamily="34" charset="0"/>
              </a:rPr>
              <a:t>Santiago nos deja saber la seriedad de la situación que estaba sucediendo en ese momento en la Iglesia. Sin embargo, Dios permite que la Iglesia sea restaurada. </a:t>
            </a:r>
          </a:p>
          <a:p>
            <a:r>
              <a:rPr lang="es-ES" dirty="0" smtClean="0">
                <a:latin typeface="Candara" pitchFamily="34" charset="0"/>
              </a:rPr>
              <a:t>Él no quiere que sus hijos permanezcan en pecado.</a:t>
            </a:r>
          </a:p>
          <a:p>
            <a:r>
              <a:rPr lang="es-ES" b="1" i="1" dirty="0" smtClean="0">
                <a:latin typeface="Candara" pitchFamily="34" charset="0"/>
              </a:rPr>
              <a:t>“Porque el Señor al que ama, disciplina, Y azota a todo el que recibe por hijo.”</a:t>
            </a:r>
          </a:p>
          <a:p>
            <a:pPr>
              <a:buNone/>
            </a:pPr>
            <a:r>
              <a:rPr lang="es-ES" b="1" i="1" dirty="0" smtClean="0">
                <a:latin typeface="Candara" pitchFamily="34" charset="0"/>
              </a:rPr>
              <a:t>							</a:t>
            </a:r>
            <a:r>
              <a:rPr lang="es-ES" b="1" dirty="0" smtClean="0">
                <a:solidFill>
                  <a:srgbClr val="C00000"/>
                </a:solidFill>
                <a:latin typeface="Candara" pitchFamily="34" charset="0"/>
              </a:rPr>
              <a:t>(Hebreos 12:6)</a:t>
            </a:r>
            <a:endParaRPr lang="es-ES" b="1" i="1" dirty="0" smtClean="0">
              <a:latin typeface="Candara" pitchFamily="34" charset="0"/>
            </a:endParaRPr>
          </a:p>
          <a:p>
            <a:endParaRPr lang="es-ES"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spTree>
    <p:extLst>
      <p:ext uri="{BB962C8B-B14F-4D97-AF65-F5344CB8AC3E}">
        <p14:creationId xmlns:p14="http://schemas.microsoft.com/office/powerpoint/2010/main" val="11816780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29</a:t>
            </a:fld>
            <a:endParaRPr lang="en-US" dirty="0"/>
          </a:p>
        </p:txBody>
      </p:sp>
      <p:sp>
        <p:nvSpPr>
          <p:cNvPr id="327682" name="Rectangle 2"/>
          <p:cNvSpPr>
            <a:spLocks noGrp="1" noChangeArrowheads="1"/>
          </p:cNvSpPr>
          <p:nvPr>
            <p:ph type="body" idx="1"/>
          </p:nvPr>
        </p:nvSpPr>
        <p:spPr>
          <a:xfrm>
            <a:off x="0" y="1905000"/>
            <a:ext cx="8915400" cy="4953000"/>
          </a:xfrm>
        </p:spPr>
        <p:txBody>
          <a:bodyPr/>
          <a:lstStyle/>
          <a:p>
            <a:r>
              <a:rPr lang="es-ES" dirty="0" smtClean="0">
                <a:latin typeface="Candara" pitchFamily="34" charset="0"/>
              </a:rPr>
              <a:t>Con este últimos versículo aprendemos también que aun Dios siendo justo y misericordioso, Él no dejará que sus hijos permanezcan en pecado.</a:t>
            </a:r>
          </a:p>
          <a:p>
            <a:r>
              <a:rPr lang="es-ES" dirty="0" smtClean="0">
                <a:latin typeface="Candara" pitchFamily="34" charset="0"/>
              </a:rPr>
              <a:t>Como cristianos, tenemos más responsabilidad delante de Dios, ya que conocemos la verdad y también conocemos las consecuencias del pecado.</a:t>
            </a:r>
          </a:p>
          <a:p>
            <a:r>
              <a:rPr lang="es-ES" dirty="0" smtClean="0">
                <a:latin typeface="Candara" pitchFamily="34" charset="0"/>
              </a:rPr>
              <a:t>Debemos vivir con el conocimiento de que Dios espera santidad de nosotros como hijos suyos.</a:t>
            </a:r>
          </a:p>
          <a:p>
            <a:endParaRPr lang="es-ES" dirty="0" smtClean="0">
              <a:latin typeface="Candara" pitchFamily="34" charset="0"/>
            </a:endParaRPr>
          </a:p>
          <a:p>
            <a:endParaRPr lang="es-ES"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6-10</a:t>
            </a:r>
            <a:endParaRPr lang="es-ES" dirty="0"/>
          </a:p>
        </p:txBody>
      </p:sp>
    </p:spTree>
    <p:extLst>
      <p:ext uri="{BB962C8B-B14F-4D97-AF65-F5344CB8AC3E}">
        <p14:creationId xmlns:p14="http://schemas.microsoft.com/office/powerpoint/2010/main" val="11816780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smtClean="0">
                <a:latin typeface="Candara" pitchFamily="34" charset="0"/>
              </a:rPr>
              <a:t>Hay que permitir que el Espíritu Santo obre en la iglesia. Si dejamos que nuestros deseos carnales nos controlen, traeremos ruina a la obra de Dios.</a:t>
            </a:r>
            <a:endParaRPr lang="es-PR" sz="3600" dirty="0">
              <a:latin typeface="Candara" pitchFamily="34" charset="0"/>
            </a:endParaRPr>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81000" y="2057400"/>
            <a:ext cx="8458200" cy="4343400"/>
          </a:xfrm>
        </p:spPr>
        <p:txBody>
          <a:bodyPr/>
          <a:lstStyle/>
          <a:p>
            <a:r>
              <a:rPr lang="es-ES" dirty="0" smtClean="0"/>
              <a:t>Como cristianos, es menester cultivar la santidad. </a:t>
            </a:r>
          </a:p>
          <a:p>
            <a:r>
              <a:rPr lang="es-ES" dirty="0" smtClean="0"/>
              <a:t>Hay que ser humildes; no hay lugar para el orgullo en la vida cristiana.</a:t>
            </a:r>
          </a:p>
          <a:p>
            <a:r>
              <a:rPr lang="es-ES" dirty="0" smtClean="0"/>
              <a:t>Él Señor nos espera con brazos abiertos para ser nuestra fuerza dentro de la debilidad.</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30</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mph" presetSubtype="0" grpId="0" nodeType="clickEffect">
                                  <p:stCondLst>
                                    <p:cond delay="0"/>
                                  </p:stCondLst>
                                  <p:childTnLst>
                                    <p:set>
                                      <p:cBhvr rctx="PPT">
                                        <p:cTn id="17" dur="indefinite"/>
                                        <p:tgtEl>
                                          <p:spTgt spid="3">
                                            <p:txEl>
                                              <p:pRg st="0" end="0"/>
                                            </p:txEl>
                                          </p:spTgt>
                                        </p:tgtEl>
                                        <p:attrNameLst>
                                          <p:attrName>style.opacity</p:attrName>
                                        </p:attrNameLst>
                                      </p:cBhvr>
                                      <p:to>
                                        <p:strVal val="0.5"/>
                                      </p:to>
                                    </p:set>
                                    <p:animEffect filter="image" prLst="opacity: 0.5">
                                      <p:cBhvr rctx="IE">
                                        <p:cTn id="18" dur="indefinite"/>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mph" presetSubtype="0" grpId="0" nodeType="clickEffect">
                                  <p:stCondLst>
                                    <p:cond delay="0"/>
                                  </p:stCondLst>
                                  <p:childTnLst>
                                    <p:set>
                                      <p:cBhvr rctx="PPT">
                                        <p:cTn id="22" dur="indefinite"/>
                                        <p:tgtEl>
                                          <p:spTgt spid="3">
                                            <p:txEl>
                                              <p:pRg st="1" end="1"/>
                                            </p:txEl>
                                          </p:spTgt>
                                        </p:tgtEl>
                                        <p:attrNameLst>
                                          <p:attrName>style.opacity</p:attrName>
                                        </p:attrNameLst>
                                      </p:cBhvr>
                                      <p:to>
                                        <p:strVal val="0.5"/>
                                      </p:to>
                                    </p:set>
                                    <p:animEffect filter="image" prLst="opacity: 0.5">
                                      <p:cBhvr rctx="IE">
                                        <p:cTn id="23" dur="indefinite"/>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grpId="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31</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et al. Eds. </a:t>
            </a:r>
            <a:r>
              <a:rPr lang="es-PR" sz="1600" i="1" dirty="0" smtClean="0"/>
              <a:t>Estudios Bíblicos para la Vida para Adultos, </a:t>
            </a:r>
            <a:r>
              <a:rPr lang="es-PR" sz="1600" dirty="0" smtClean="0"/>
              <a:t>Otoño 2014,</a:t>
            </a:r>
            <a:r>
              <a:rPr lang="es-PR" sz="1600" i="1" dirty="0" smtClean="0"/>
              <a:t> </a:t>
            </a:r>
            <a:r>
              <a:rPr lang="es-PR" sz="1600" dirty="0" smtClean="0"/>
              <a:t>Vol. 1, Núm. 1.</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26-36.</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r>
              <a:rPr lang="en-US" sz="1600" dirty="0" smtClean="0"/>
              <a:t>.</a:t>
            </a:r>
          </a:p>
          <a:p>
            <a:pPr marL="342900" lvl="1" indent="-342900">
              <a:lnSpc>
                <a:spcPct val="90000"/>
              </a:lnSpc>
              <a:spcAft>
                <a:spcPts val="600"/>
              </a:spcAft>
              <a:buClr>
                <a:schemeClr val="folHlink"/>
              </a:buClr>
              <a:buSzPct val="60000"/>
              <a:buNone/>
            </a:pPr>
            <a:r>
              <a:rPr lang="es-ES" sz="1600" dirty="0"/>
              <a:t> </a:t>
            </a:r>
            <a:r>
              <a:rPr lang="es-ES" sz="1600" dirty="0" err="1"/>
              <a:t>Porter</a:t>
            </a:r>
            <a:r>
              <a:rPr lang="es-ES" sz="1600" dirty="0"/>
              <a:t>, Rafael. Estudios </a:t>
            </a:r>
            <a:r>
              <a:rPr lang="es-ES" sz="1600" dirty="0" err="1"/>
              <a:t>Bı́blicos</a:t>
            </a:r>
            <a:r>
              <a:rPr lang="es-ES" sz="1600" dirty="0"/>
              <a:t> ELA: Cuando aumenta la </a:t>
            </a:r>
            <a:r>
              <a:rPr lang="es-ES" sz="1600" dirty="0" err="1"/>
              <a:t>presión</a:t>
            </a:r>
            <a:r>
              <a:rPr lang="es-ES" sz="1600" dirty="0"/>
              <a:t> (Santiago). Puebla, Pue., </a:t>
            </a:r>
            <a:r>
              <a:rPr lang="es-ES" sz="1600" dirty="0" err="1"/>
              <a:t>México</a:t>
            </a:r>
            <a:r>
              <a:rPr lang="es-ES" sz="1600" dirty="0"/>
              <a:t>: Ediciones Las </a:t>
            </a:r>
            <a:r>
              <a:rPr lang="es-ES" sz="1600" dirty="0" err="1"/>
              <a:t>Américas</a:t>
            </a:r>
            <a:r>
              <a:rPr lang="es-ES" sz="1600" dirty="0"/>
              <a:t>, A. C., 2003</a:t>
            </a:r>
            <a:r>
              <a:rPr lang="es-ES" sz="1600" dirty="0" smtClean="0"/>
              <a:t>.</a:t>
            </a:r>
            <a:endParaRPr lang="en-US" sz="1600" dirty="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PR"/>
          </a:p>
        </p:txBody>
      </p:sp>
      <p:sp>
        <p:nvSpPr>
          <p:cNvPr id="3" name="Content Placeholder 2"/>
          <p:cNvSpPr>
            <a:spLocks noGrp="1"/>
          </p:cNvSpPr>
          <p:nvPr>
            <p:ph idx="1"/>
          </p:nvPr>
        </p:nvSpPr>
        <p:spPr/>
        <p:txBody>
          <a:bodyPr/>
          <a:lstStyle/>
          <a:p>
            <a:endParaRPr lang="es-PR"/>
          </a:p>
        </p:txBody>
      </p:sp>
      <p:sp>
        <p:nvSpPr>
          <p:cNvPr id="4" name="Slide Number Placeholder 3"/>
          <p:cNvSpPr>
            <a:spLocks noGrp="1"/>
          </p:cNvSpPr>
          <p:nvPr>
            <p:ph type="sldNum" sz="quarter" idx="12"/>
          </p:nvPr>
        </p:nvSpPr>
        <p:spPr/>
        <p:txBody>
          <a:bodyPr/>
          <a:lstStyle/>
          <a:p>
            <a:fld id="{921E7F7E-33AA-4283-8B9E-027FB821B55F}" type="slidenum">
              <a:rPr lang="en-US" smtClean="0"/>
              <a:pPr/>
              <a:t>32</a:t>
            </a:fld>
            <a:endParaRPr lang="en-US"/>
          </a:p>
        </p:txBody>
      </p:sp>
      <p:pic>
        <p:nvPicPr>
          <p:cNvPr id="6146" name="Picture 2" descr="http://www.apexglobal.eu/wp-content/uploads/2010/05/riot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2" descr="http://www.apexglobal.eu/wp-content/uploads/2010/05/riots.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a:solidFill>
                  <a:schemeClr val="bg1"/>
                </a:solidFill>
              </a:rPr>
              <a:t>Otoño</a:t>
            </a:r>
            <a:r>
              <a:rPr lang="es-PR" sz="4400" kern="1200" dirty="0">
                <a:solidFill>
                  <a:schemeClr val="bg1"/>
                </a:solidFill>
              </a:rPr>
              <a:t> 2014/Tema </a:t>
            </a:r>
            <a:r>
              <a:rPr lang="es-PR" sz="4400" dirty="0">
                <a:solidFill>
                  <a:schemeClr val="bg1"/>
                </a:solidFill>
              </a:rPr>
              <a:t>4:           </a:t>
            </a:r>
            <a:r>
              <a:rPr lang="es-PR" sz="4400" cap="small" dirty="0">
                <a:solidFill>
                  <a:schemeClr val="bg1"/>
                </a:solidFill>
              </a:rPr>
              <a:t>Puntos de presión</a:t>
            </a:r>
            <a:endParaRPr lang="es-PR" sz="4400" kern="1200" cap="small" dirty="0">
              <a:solidFill>
                <a:schemeClr val="bg1"/>
              </a:solidFill>
            </a:endParaRPr>
          </a:p>
          <a:p>
            <a:pPr marL="401638" indent="-234950" algn="ctr">
              <a:spcAft>
                <a:spcPts val="600"/>
              </a:spcAft>
              <a:buNone/>
            </a:pPr>
            <a:r>
              <a:rPr lang="es-PR" sz="4000" cap="small" dirty="0">
                <a:solidFill>
                  <a:schemeClr val="bg1"/>
                </a:solidFill>
              </a:rPr>
              <a:t>Sesi</a:t>
            </a:r>
            <a:r>
              <a:rPr lang="en-US" sz="4000" cap="small" dirty="0" err="1">
                <a:solidFill>
                  <a:schemeClr val="bg1"/>
                </a:solidFill>
              </a:rPr>
              <a:t>ón</a:t>
            </a:r>
            <a:r>
              <a:rPr lang="en-US" sz="4000" cap="small" dirty="0">
                <a:solidFill>
                  <a:schemeClr val="bg1"/>
                </a:solidFill>
              </a:rPr>
              <a:t> </a:t>
            </a:r>
            <a:r>
              <a:rPr lang="en-US" sz="4000" cap="small" dirty="0" smtClean="0">
                <a:solidFill>
                  <a:schemeClr val="bg1"/>
                </a:solidFill>
              </a:rPr>
              <a:t>5: La </a:t>
            </a:r>
            <a:r>
              <a:rPr lang="en-US" sz="4000" cap="small" dirty="0" err="1" smtClean="0">
                <a:solidFill>
                  <a:schemeClr val="bg1"/>
                </a:solidFill>
              </a:rPr>
              <a:t>presión</a:t>
            </a:r>
            <a:r>
              <a:rPr lang="en-US" sz="4000" cap="small" dirty="0" smtClean="0">
                <a:solidFill>
                  <a:schemeClr val="bg1"/>
                </a:solidFill>
              </a:rPr>
              <a:t> de </a:t>
            </a:r>
            <a:r>
              <a:rPr lang="en-US" sz="4000" cap="small" dirty="0" err="1" smtClean="0">
                <a:solidFill>
                  <a:schemeClr val="bg1"/>
                </a:solidFill>
              </a:rPr>
              <a:t>las</a:t>
            </a:r>
            <a:r>
              <a:rPr lang="en-US" sz="4000" cap="small" dirty="0" smtClean="0">
                <a:solidFill>
                  <a:schemeClr val="bg1"/>
                </a:solidFill>
              </a:rPr>
              <a:t> </a:t>
            </a:r>
            <a:r>
              <a:rPr lang="en-US" sz="4000" cap="small" dirty="0" err="1" smtClean="0">
                <a:solidFill>
                  <a:schemeClr val="bg1"/>
                </a:solidFill>
              </a:rPr>
              <a:t>Represalias</a:t>
            </a:r>
            <a:endParaRPr lang="es-PR" sz="4000" cap="small" dirty="0">
              <a:solidFill>
                <a:schemeClr val="bg1"/>
              </a:solidFill>
            </a:endParaRPr>
          </a:p>
          <a:p>
            <a:pPr marL="401638" indent="-234950" algn="ctr">
              <a:spcAft>
                <a:spcPts val="600"/>
              </a:spcAft>
              <a:buNone/>
            </a:pPr>
            <a:r>
              <a:rPr lang="es-PR" sz="4000" kern="1200" dirty="0" smtClean="0">
                <a:solidFill>
                  <a:schemeClr val="bg1"/>
                </a:solidFill>
              </a:rPr>
              <a:t>12 </a:t>
            </a:r>
            <a:r>
              <a:rPr lang="es-PR" sz="4000" kern="1200" dirty="0">
                <a:solidFill>
                  <a:schemeClr val="bg1"/>
                </a:solidFill>
              </a:rPr>
              <a:t>de </a:t>
            </a:r>
            <a:r>
              <a:rPr lang="es-PR" sz="4000" dirty="0" smtClean="0">
                <a:solidFill>
                  <a:schemeClr val="bg1"/>
                </a:solidFill>
              </a:rPr>
              <a:t>octubre </a:t>
            </a:r>
            <a:r>
              <a:rPr lang="es-PR" sz="4000" kern="1200" dirty="0">
                <a:solidFill>
                  <a:schemeClr val="bg1"/>
                </a:solidFill>
              </a:rPr>
              <a:t>de 2014</a:t>
            </a:r>
            <a:endParaRPr lang="es-PR" sz="2800" kern="1200" dirty="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smtClean="0">
                <a:solidFill>
                  <a:schemeClr val="bg1"/>
                </a:solidFill>
              </a:rPr>
              <a:t>Santiago 5:1-11</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34</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ES" sz="4800" dirty="0" smtClean="0">
                <a:latin typeface="David" panose="020E0502060401010101" pitchFamily="34" charset="-79"/>
                <a:cs typeface="David" panose="020E0502060401010101" pitchFamily="34" charset="-79"/>
              </a:rPr>
              <a:t>Santiago 4:1-10</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dirty="0"/>
          </a:p>
        </p:txBody>
      </p:sp>
      <p:sp>
        <p:nvSpPr>
          <p:cNvPr id="327682" name="Rectangle 2"/>
          <p:cNvSpPr>
            <a:spLocks noGrp="1" noChangeArrowheads="1"/>
          </p:cNvSpPr>
          <p:nvPr>
            <p:ph type="body" idx="1"/>
          </p:nvPr>
        </p:nvSpPr>
        <p:spPr>
          <a:xfrm>
            <a:off x="0" y="1981200"/>
            <a:ext cx="5105400" cy="4876800"/>
          </a:xfrm>
        </p:spPr>
        <p:txBody>
          <a:bodyPr/>
          <a:lstStyle/>
          <a:p>
            <a:r>
              <a:rPr lang="es-ES" sz="2800" b="1" i="1" dirty="0" smtClean="0">
                <a:latin typeface="Candara" pitchFamily="34" charset="0"/>
              </a:rPr>
              <a:t>“¿De dónde vienen las guerras y los pleitos entre vosotros? ¿No es de vuestras pasiones, las cuales combaten en vuestros miembros? Codiciáis, y no tenéis; matáis y ardéis de envidia, y no podéis alcanzar; combatís y lucháis, pero no tenéis lo que deseáis, porque no pedís…”</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pic>
        <p:nvPicPr>
          <p:cNvPr id="30722" name="Picture 2" descr="http://writepro.files.wordpress.com/2010/12/kidsfighting-cartoon.jpg"/>
          <p:cNvPicPr>
            <a:picLocks noChangeAspect="1" noChangeArrowheads="1"/>
          </p:cNvPicPr>
          <p:nvPr/>
        </p:nvPicPr>
        <p:blipFill>
          <a:blip r:embed="rId2" cstate="print"/>
          <a:srcRect/>
          <a:stretch>
            <a:fillRect/>
          </a:stretch>
        </p:blipFill>
        <p:spPr bwMode="auto">
          <a:xfrm>
            <a:off x="4928409" y="3505201"/>
            <a:ext cx="4215591" cy="3352800"/>
          </a:xfrm>
          <a:prstGeom prst="rect">
            <a:avLst/>
          </a:prstGeom>
          <a:noFill/>
        </p:spPr>
      </p:pic>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0" y="2057400"/>
            <a:ext cx="5715000" cy="4800600"/>
          </a:xfrm>
        </p:spPr>
        <p:txBody>
          <a:bodyPr/>
          <a:lstStyle/>
          <a:p>
            <a:pPr>
              <a:buNone/>
            </a:pPr>
            <a:r>
              <a:rPr lang="es-ES" sz="2600" b="1" i="1" dirty="0" smtClean="0">
                <a:latin typeface="Candara" pitchFamily="34" charset="0"/>
              </a:rPr>
              <a:t>“…</a:t>
            </a:r>
            <a:r>
              <a:rPr lang="es-ES" sz="2800" b="1" i="1" dirty="0" smtClean="0">
                <a:latin typeface="Candara" pitchFamily="34" charset="0"/>
              </a:rPr>
              <a:t>Pedís, y no recibís, porque pedís mal, para gastar en vuestros deleites. ¡Oh almas adúlteras! ¿No sabéis que la amistad del mundo es enemistad contra Dios? Cualquiera, pues, que quiera ser amigo del mundo, se constituye enemigo de Dios. ¿O pensáis que la Escritura dice en vano: El Espíritu que él ha hecho morar en nosotros nos anhela celosamente?”</a:t>
            </a:r>
          </a:p>
          <a:p>
            <a:pPr>
              <a:buNone/>
            </a:pPr>
            <a:endParaRPr lang="es-ES" sz="2600" b="1" i="1" dirty="0" smtClean="0">
              <a:latin typeface="Candara" pitchFamily="34" charset="0"/>
            </a:endParaRPr>
          </a:p>
          <a:p>
            <a:endParaRPr lang="es-ES" sz="2400"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pic>
        <p:nvPicPr>
          <p:cNvPr id="29698" name="Picture 2" descr="http://www.psychologytoday.com/files/imagecache/og/blogs/49143/2012/08/103341-100828.jpg"/>
          <p:cNvPicPr>
            <a:picLocks noChangeAspect="1" noChangeArrowheads="1"/>
          </p:cNvPicPr>
          <p:nvPr/>
        </p:nvPicPr>
        <p:blipFill>
          <a:blip r:embed="rId2" cstate="print"/>
          <a:srcRect/>
          <a:stretch>
            <a:fillRect/>
          </a:stretch>
        </p:blipFill>
        <p:spPr bwMode="auto">
          <a:xfrm>
            <a:off x="5865821" y="4114800"/>
            <a:ext cx="3278179" cy="2743200"/>
          </a:xfrm>
          <a:prstGeom prst="rect">
            <a:avLst/>
          </a:prstGeom>
          <a:noFill/>
        </p:spPr>
      </p:pic>
    </p:spTree>
    <p:extLst>
      <p:ext uri="{BB962C8B-B14F-4D97-AF65-F5344CB8AC3E}">
        <p14:creationId xmlns:p14="http://schemas.microsoft.com/office/powerpoint/2010/main" val="34366219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0" y="2133600"/>
            <a:ext cx="8610600" cy="4495800"/>
          </a:xfrm>
        </p:spPr>
        <p:txBody>
          <a:bodyPr/>
          <a:lstStyle/>
          <a:p>
            <a:pPr marL="0" indent="0">
              <a:buNone/>
            </a:pPr>
            <a:r>
              <a:rPr lang="es-ES" dirty="0" smtClean="0">
                <a:latin typeface="Candara" pitchFamily="34" charset="0"/>
              </a:rPr>
              <a:t>En esta porción, Santiago habla sobre un gran problema que estaba arropando varias iglesias: pleitos causados por celos y otros pecados.</a:t>
            </a:r>
          </a:p>
          <a:p>
            <a:pPr marL="0" indent="0">
              <a:buNone/>
            </a:pPr>
            <a:r>
              <a:rPr lang="es-ES" dirty="0" smtClean="0">
                <a:latin typeface="Candara" pitchFamily="34" charset="0"/>
              </a:rPr>
              <a:t>La iglesia primitiva se encontraba en un momento vulnerable. Muchos líderes de la iglesia estaban ancianos o muertos, y muchos de los nuevos creyentes no parecen haber entendido realmente cómo debería ser la vida cristiana. </a:t>
            </a: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spTree>
    <p:extLst>
      <p:ext uri="{BB962C8B-B14F-4D97-AF65-F5344CB8AC3E}">
        <p14:creationId xmlns:p14="http://schemas.microsoft.com/office/powerpoint/2010/main" val="252633692"/>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1" y="2057400"/>
            <a:ext cx="5105399" cy="3886200"/>
          </a:xfrm>
        </p:spPr>
        <p:txBody>
          <a:bodyPr/>
          <a:lstStyle/>
          <a:p>
            <a:pPr marL="0" indent="0">
              <a:buNone/>
            </a:pPr>
            <a:r>
              <a:rPr lang="es-ES" dirty="0" smtClean="0">
                <a:latin typeface="Candara" pitchFamily="34" charset="0"/>
              </a:rPr>
              <a:t>La palabra que se traduce como “guerras” en la RVR60 es de donde sacamos la palabra “polémica”. Sin embargo, en el griego original se refiere a un combate, una batalla prolongada.</a:t>
            </a: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pic>
        <p:nvPicPr>
          <p:cNvPr id="6" name="Picture 2" descr="http://s3.amazonaws.com/kidzworld_photo/images/2010614/1778fb20-13ec-46dc-b465-c4346112965f/gallery_argue_gallery.jpg"/>
          <p:cNvPicPr>
            <a:picLocks noChangeAspect="1" noChangeArrowheads="1"/>
          </p:cNvPicPr>
          <p:nvPr/>
        </p:nvPicPr>
        <p:blipFill>
          <a:blip r:embed="rId2" cstate="print"/>
          <a:srcRect/>
          <a:stretch>
            <a:fillRect/>
          </a:stretch>
        </p:blipFill>
        <p:spPr bwMode="auto">
          <a:xfrm>
            <a:off x="5810250" y="4610099"/>
            <a:ext cx="3333750" cy="2247901"/>
          </a:xfrm>
          <a:prstGeom prst="rect">
            <a:avLst/>
          </a:prstGeom>
          <a:noFill/>
        </p:spPr>
      </p:pic>
    </p:spTree>
    <p:extLst>
      <p:ext uri="{BB962C8B-B14F-4D97-AF65-F5344CB8AC3E}">
        <p14:creationId xmlns:p14="http://schemas.microsoft.com/office/powerpoint/2010/main" val="11409205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152400" y="1905000"/>
            <a:ext cx="8991600" cy="3883518"/>
          </a:xfrm>
        </p:spPr>
        <p:txBody>
          <a:bodyPr/>
          <a:lstStyle/>
          <a:p>
            <a:r>
              <a:rPr lang="es-ES" dirty="0" smtClean="0">
                <a:latin typeface="Candara" pitchFamily="34" charset="0"/>
              </a:rPr>
              <a:t>Por ende, parece que en las iglesias a las cuales se dirigía Santiago no solamente había pequeñas peleas, sino que había “guerras”, disputas prolongadas que estaban destruyendo la obra de Dios.</a:t>
            </a:r>
          </a:p>
          <a:p>
            <a:endParaRPr lang="es-ES"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4: 1-5</a:t>
            </a:r>
            <a:endParaRPr lang="es-ES" dirty="0"/>
          </a:p>
        </p:txBody>
      </p:sp>
      <p:pic>
        <p:nvPicPr>
          <p:cNvPr id="31746" name="Picture 2" descr="http://i.dawn.com/2012/08/7-london-olympics-boxing-men-ap-670.jpg"/>
          <p:cNvPicPr>
            <a:picLocks noChangeAspect="1" noChangeArrowheads="1"/>
          </p:cNvPicPr>
          <p:nvPr/>
        </p:nvPicPr>
        <p:blipFill>
          <a:blip r:embed="rId2" cstate="print"/>
          <a:srcRect/>
          <a:stretch>
            <a:fillRect/>
          </a:stretch>
        </p:blipFill>
        <p:spPr bwMode="auto">
          <a:xfrm>
            <a:off x="5105400" y="4145506"/>
            <a:ext cx="4038600" cy="2712493"/>
          </a:xfrm>
          <a:prstGeom prst="rect">
            <a:avLst/>
          </a:prstGeom>
          <a:noFill/>
        </p:spPr>
      </p:pic>
    </p:spTree>
    <p:extLst>
      <p:ext uri="{BB962C8B-B14F-4D97-AF65-F5344CB8AC3E}">
        <p14:creationId xmlns:p14="http://schemas.microsoft.com/office/powerpoint/2010/main" val="13320738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ppt/theme/themeOverride2.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ppt/theme/themeOverride3.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ppt/theme/themeOverride4.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ppt/theme/themeOverride5.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ppt/theme/themeOverride6.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ppt/theme/themeOverride7.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98118</TotalTime>
  <Words>1705</Words>
  <Application>Microsoft Office PowerPoint</Application>
  <PresentationFormat>On-screen Show (4:3)</PresentationFormat>
  <Paragraphs>148</Paragraphs>
  <Slides>34</Slides>
  <Notes>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34</vt:i4>
      </vt:variant>
    </vt:vector>
  </HeadingPairs>
  <TitlesOfParts>
    <vt:vector size="44" baseType="lpstr">
      <vt:lpstr>Arial</vt:lpstr>
      <vt:lpstr>Calibri</vt:lpstr>
      <vt:lpstr>Calibri Light</vt:lpstr>
      <vt:lpstr>Candara</vt:lpstr>
      <vt:lpstr>David</vt:lpstr>
      <vt:lpstr>Tahoma</vt:lpstr>
      <vt:lpstr>Wingdings</vt:lpstr>
      <vt:lpstr>Blends</vt:lpstr>
      <vt:lpstr>1_Office Theme</vt:lpstr>
      <vt:lpstr>Office Theme</vt:lpstr>
      <vt:lpstr>PowerPoint Presentation</vt:lpstr>
      <vt:lpstr>PowerPoint Presentation</vt:lpstr>
      <vt:lpstr>El asunto</vt:lpstr>
      <vt:lpstr>Pasaje bíblico</vt:lpstr>
      <vt:lpstr>Santiago 4: 1-5</vt:lpstr>
      <vt:lpstr>Santiago 4: 1-5</vt:lpstr>
      <vt:lpstr>Santiago 4: 1-5</vt:lpstr>
      <vt:lpstr>Santiago 4: 1-5</vt:lpstr>
      <vt:lpstr>Santiago 4: 1-5</vt:lpstr>
      <vt:lpstr>Santiago 4: 1-5</vt:lpstr>
      <vt:lpstr>Santiago 4: 1-5</vt:lpstr>
      <vt:lpstr>Santiago 4: 1-5</vt:lpstr>
      <vt:lpstr>Santiago 4: 1-5</vt:lpstr>
      <vt:lpstr>Santiago 4: 1-5</vt:lpstr>
      <vt:lpstr>Santiago 4: 1-5</vt:lpstr>
      <vt:lpstr>Santiago 4: 1-5</vt:lpstr>
      <vt:lpstr>Santiago 4: 1-5</vt:lpstr>
      <vt:lpstr>Santiago 4: 1-5</vt:lpstr>
      <vt:lpstr>Santiago 4: 1-5</vt:lpstr>
      <vt:lpstr>Santiago 4: 6-10</vt:lpstr>
      <vt:lpstr>Santiago 4: 6-10</vt:lpstr>
      <vt:lpstr>Santiago 4: 6-10</vt:lpstr>
      <vt:lpstr>Santiago 4: 6-10</vt:lpstr>
      <vt:lpstr>Santiago 4: 6-10</vt:lpstr>
      <vt:lpstr>Santiago 4: 6-10</vt:lpstr>
      <vt:lpstr>Santiago 4: 6-10</vt:lpstr>
      <vt:lpstr>Santiago 4: 6-10</vt:lpstr>
      <vt:lpstr>Santiago 4: 6-10</vt:lpstr>
      <vt:lpstr>Santiago 4: 6-10</vt:lpstr>
      <vt:lpstr>Aplicaciones</vt:lpstr>
      <vt:lpstr>Recursos</vt:lpstr>
      <vt:lpstr>PowerPoint Presentation</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la_presion_de_los_conflictos_100514.pptx</dc:title>
  <dc:creator>JRIVERA</dc:creator>
  <cp:lastModifiedBy>Tito Ortega</cp:lastModifiedBy>
  <cp:revision>4313</cp:revision>
  <dcterms:created xsi:type="dcterms:W3CDTF">2007-01-24T21:53:34Z</dcterms:created>
  <dcterms:modified xsi:type="dcterms:W3CDTF">2014-10-18T17:38:59Z</dcterms:modified>
</cp:coreProperties>
</file>