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802" r:id="rId3"/>
  </p:sldMasterIdLst>
  <p:notesMasterIdLst>
    <p:notesMasterId r:id="rId38"/>
  </p:notesMasterIdLst>
  <p:handoutMasterIdLst>
    <p:handoutMasterId r:id="rId39"/>
  </p:handoutMasterIdLst>
  <p:sldIdLst>
    <p:sldId id="794" r:id="rId4"/>
    <p:sldId id="1228" r:id="rId5"/>
    <p:sldId id="804" r:id="rId6"/>
    <p:sldId id="1306" r:id="rId7"/>
    <p:sldId id="1279" r:id="rId8"/>
    <p:sldId id="287" r:id="rId9"/>
    <p:sldId id="1270" r:id="rId10"/>
    <p:sldId id="1283" r:id="rId11"/>
    <p:sldId id="1284" r:id="rId12"/>
    <p:sldId id="1285" r:id="rId13"/>
    <p:sldId id="1280" r:id="rId14"/>
    <p:sldId id="1286" r:id="rId15"/>
    <p:sldId id="1287" r:id="rId16"/>
    <p:sldId id="1307" r:id="rId17"/>
    <p:sldId id="1288" r:id="rId18"/>
    <p:sldId id="1281" r:id="rId19"/>
    <p:sldId id="1282" r:id="rId20"/>
    <p:sldId id="1290" r:id="rId21"/>
    <p:sldId id="1302" r:id="rId22"/>
    <p:sldId id="1303" r:id="rId23"/>
    <p:sldId id="1304" r:id="rId24"/>
    <p:sldId id="1305" r:id="rId25"/>
    <p:sldId id="1291" r:id="rId26"/>
    <p:sldId id="1292" r:id="rId27"/>
    <p:sldId id="1293" r:id="rId28"/>
    <p:sldId id="1295" r:id="rId29"/>
    <p:sldId id="1297" r:id="rId30"/>
    <p:sldId id="1298" r:id="rId31"/>
    <p:sldId id="1299" r:id="rId32"/>
    <p:sldId id="1155" r:id="rId33"/>
    <p:sldId id="561" r:id="rId34"/>
    <p:sldId id="1308" r:id="rId35"/>
    <p:sldId id="1133" r:id="rId36"/>
    <p:sldId id="90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96709" autoAdjust="0"/>
  </p:normalViewPr>
  <p:slideViewPr>
    <p:cSldViewPr>
      <p:cViewPr varScale="1">
        <p:scale>
          <a:sx n="76" d="100"/>
          <a:sy n="76" d="100"/>
        </p:scale>
        <p:origin x="109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9/28/2014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33</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34</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03266517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178757123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720256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55677679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37380076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21221846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2913753069"/>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013660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950779854"/>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584328264"/>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5043855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9793425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5.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st-takla.org/Gallery/Bible/Illustrations/Bible-Slides/OT/Jeremiah.html"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1026" name="Picture 2" descr="http://uploads6.wikiart.org/images/norman-rockwell/the-gossips.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7000"/>
                    </a14:imgEffect>
                  </a14:imgLayer>
                </a14:imgProps>
              </a:ext>
              <a:ext uri="{28A0092B-C50C-407E-A947-70E740481C1C}">
                <a14:useLocalDpi xmlns:a14="http://schemas.microsoft.com/office/drawing/2010/main" val="0"/>
              </a:ext>
            </a:extLst>
          </a:blip>
          <a:srcRect b="33228"/>
          <a:stretch/>
        </p:blipFill>
        <p:spPr bwMode="auto">
          <a:xfrm>
            <a:off x="1"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a:t>
            </a:r>
            <a:r>
              <a:rPr kumimoji="0" lang="es-PR" sz="4400" b="0" i="0" u="none" strike="noStrike" kern="1200" cap="none" spc="0" normalizeH="0" baseline="0" noProof="0" dirty="0" smtClean="0">
                <a:ln>
                  <a:noFill/>
                </a:ln>
                <a:effectLst/>
                <a:uLnTx/>
                <a:uFillTx/>
                <a:latin typeface="+mj-lt"/>
                <a:ea typeface="+mj-ea"/>
                <a:cs typeface="+mj-cs"/>
              </a:rPr>
              <a:t> 2014/Tema </a:t>
            </a:r>
            <a:r>
              <a:rPr lang="es-PR" sz="4400" noProof="0" dirty="0" smtClean="0">
                <a:latin typeface="+mj-lt"/>
              </a:rPr>
              <a:t>4</a:t>
            </a:r>
            <a:r>
              <a:rPr lang="es-PR" sz="4400" dirty="0" smtClean="0">
                <a:latin typeface="+mj-lt"/>
              </a:rPr>
              <a:t>:           </a:t>
            </a:r>
            <a:r>
              <a:rPr lang="es-PR" sz="4400" cap="small" dirty="0" smtClean="0">
                <a:latin typeface="+mj-lt"/>
              </a:rPr>
              <a:t>Puntos de presión</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a:t>
            </a:r>
            <a:r>
              <a:rPr lang="en-US" sz="4400" cap="small" dirty="0" err="1" smtClean="0">
                <a:latin typeface="+mn-lt"/>
              </a:rPr>
              <a:t>ón</a:t>
            </a:r>
            <a:r>
              <a:rPr lang="en-US" sz="4400" cap="small" dirty="0" smtClean="0">
                <a:latin typeface="+mn-lt"/>
              </a:rPr>
              <a:t> 4: </a:t>
            </a:r>
            <a:r>
              <a:rPr lang="en-US" sz="4400" cap="small" dirty="0" smtClean="0"/>
              <a:t>La </a:t>
            </a:r>
            <a:r>
              <a:rPr lang="en-US" sz="4400" cap="small" dirty="0" err="1" smtClean="0"/>
              <a:t>presión</a:t>
            </a:r>
            <a:r>
              <a:rPr lang="en-US" sz="4400" cap="small" dirty="0" smtClean="0"/>
              <a:t> de Las </a:t>
            </a:r>
            <a:r>
              <a:rPr lang="en-US" sz="4400" cap="small" dirty="0" err="1" smtClean="0"/>
              <a:t>Palabras</a:t>
            </a:r>
            <a:endParaRPr lang="es-PR" sz="4400" cap="small" dirty="0" smtClean="0">
              <a:latin typeface="+mn-lt"/>
            </a:endParaRPr>
          </a:p>
          <a:p>
            <a:pPr marL="401638" indent="-234950" algn="ctr">
              <a:spcAft>
                <a:spcPts val="600"/>
              </a:spcAft>
              <a:buNone/>
            </a:pPr>
            <a:r>
              <a:rPr lang="es-PR" sz="3600" dirty="0" smtClean="0">
                <a:latin typeface="+mn-lt"/>
                <a:cs typeface="+mn-cs"/>
              </a:rPr>
              <a:t>28 </a:t>
            </a:r>
            <a:r>
              <a:rPr kumimoji="0" lang="es-PR" sz="3600" b="0" i="0" u="none" strike="noStrike" kern="1200" cap="none" spc="0" normalizeH="0" baseline="0" noProof="0" dirty="0" smtClean="0">
                <a:ln>
                  <a:noFill/>
                </a:ln>
                <a:effectLst/>
                <a:uLnTx/>
                <a:uFillTx/>
                <a:latin typeface="+mn-lt"/>
                <a:ea typeface="+mn-ea"/>
                <a:cs typeface="+mn-cs"/>
              </a:rPr>
              <a:t>de </a:t>
            </a:r>
            <a:r>
              <a:rPr lang="es-PR" sz="3600" dirty="0" smtClean="0">
                <a:latin typeface="+mn-lt"/>
                <a:cs typeface="+mn-cs"/>
              </a:rPr>
              <a:t>septiembre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(Santiago 3:1-18</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0" y="2133600"/>
            <a:ext cx="8610600" cy="4495800"/>
          </a:xfrm>
        </p:spPr>
        <p:txBody>
          <a:bodyPr/>
          <a:lstStyle/>
          <a:p>
            <a:pPr marL="0" indent="0">
              <a:buNone/>
            </a:pPr>
            <a:r>
              <a:rPr lang="es-ES" dirty="0" smtClean="0">
                <a:latin typeface="Candara" pitchFamily="34" charset="0"/>
              </a:rPr>
              <a:t>Santiago comienza ahora con una amonestación. Esta no sirve para desalentar a aquel que quiere trabajar para la obra de Dios, pero sí nos debe recordar lo serio que son las cosas de Dios.</a:t>
            </a:r>
          </a:p>
          <a:p>
            <a:pPr marL="0" indent="0">
              <a:buNone/>
            </a:pPr>
            <a:r>
              <a:rPr lang="es-ES" dirty="0" smtClean="0">
                <a:latin typeface="Candara" pitchFamily="34" charset="0"/>
              </a:rPr>
              <a:t>El obrero cristiano, al estar más expuesto al ojo de los demás, tendrá que velar su testimonio más de lo normal.</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spTree>
    <p:extLst>
      <p:ext uri="{BB962C8B-B14F-4D97-AF65-F5344CB8AC3E}">
        <p14:creationId xmlns:p14="http://schemas.microsoft.com/office/powerpoint/2010/main" val="25263369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1" y="2057400"/>
            <a:ext cx="5105399" cy="3886200"/>
          </a:xfrm>
        </p:spPr>
        <p:txBody>
          <a:bodyPr/>
          <a:lstStyle/>
          <a:p>
            <a:pPr marL="0" indent="0">
              <a:buNone/>
            </a:pPr>
            <a:r>
              <a:rPr lang="es-ES" dirty="0" smtClean="0">
                <a:latin typeface="Candara" pitchFamily="34" charset="0"/>
              </a:rPr>
              <a:t>Ya que el ser humano es propenso a pecar, el maestro en la iglesia tendrá que procurar ser más santo, para no ser tropiezo a los demás.</a:t>
            </a:r>
          </a:p>
          <a:p>
            <a:pPr marL="0" indent="0">
              <a:buNone/>
            </a:pPr>
            <a:r>
              <a:rPr lang="es-ES" dirty="0" smtClean="0">
                <a:latin typeface="Candara" pitchFamily="34" charset="0"/>
              </a:rPr>
              <a:t>Si el maestro no vive santamente, ¿cuánto más los feligreses? </a:t>
            </a: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pic>
        <p:nvPicPr>
          <p:cNvPr id="28674" name="Picture 2" descr="http://massadaadulam.files.wordpress.com/2012/09/pastor-de-ovelhas1.jpg"/>
          <p:cNvPicPr>
            <a:picLocks noChangeAspect="1" noChangeArrowheads="1"/>
          </p:cNvPicPr>
          <p:nvPr/>
        </p:nvPicPr>
        <p:blipFill>
          <a:blip r:embed="rId2" cstate="print"/>
          <a:srcRect/>
          <a:stretch>
            <a:fillRect/>
          </a:stretch>
        </p:blipFill>
        <p:spPr bwMode="auto">
          <a:xfrm>
            <a:off x="4984562" y="3733800"/>
            <a:ext cx="4159437" cy="3124200"/>
          </a:xfrm>
          <a:prstGeom prst="rect">
            <a:avLst/>
          </a:prstGeom>
          <a:noFill/>
        </p:spPr>
      </p:pic>
    </p:spTree>
    <p:extLst>
      <p:ext uri="{BB962C8B-B14F-4D97-AF65-F5344CB8AC3E}">
        <p14:creationId xmlns:p14="http://schemas.microsoft.com/office/powerpoint/2010/main" val="1140920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152400" y="1981200"/>
            <a:ext cx="8763000" cy="3807318"/>
          </a:xfrm>
        </p:spPr>
        <p:txBody>
          <a:bodyPr/>
          <a:lstStyle/>
          <a:p>
            <a:r>
              <a:rPr lang="es-ES" dirty="0" smtClean="0">
                <a:latin typeface="Candara" pitchFamily="34" charset="0"/>
              </a:rPr>
              <a:t>Santiago explica esto bajo el contexto de nuestra palabras.</a:t>
            </a:r>
          </a:p>
          <a:p>
            <a:r>
              <a:rPr lang="es-ES" dirty="0" smtClean="0">
                <a:latin typeface="Candara" pitchFamily="34" charset="0"/>
              </a:rPr>
              <a:t>Es facilísimo ofender con las palabras, y prácticamente todos hemos herido a alguien con nuestras palabras.</a:t>
            </a:r>
          </a:p>
          <a:p>
            <a:r>
              <a:rPr lang="es-ES" dirty="0" smtClean="0">
                <a:latin typeface="Candara" pitchFamily="34" charset="0"/>
              </a:rPr>
              <a:t>Más todavía puede herir un líder, rompiendo la confianza que ha creado con sus seguidores.</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228600" y="2057400"/>
            <a:ext cx="8229600" cy="4800600"/>
          </a:xfrm>
        </p:spPr>
        <p:txBody>
          <a:bodyPr/>
          <a:lstStyle/>
          <a:p>
            <a:pPr>
              <a:buNone/>
            </a:pPr>
            <a:r>
              <a:rPr lang="es-ES" b="1" i="1" dirty="0" smtClean="0">
                <a:latin typeface="Candara" pitchFamily="34" charset="0"/>
              </a:rPr>
              <a:t>“El hombre bueno, del buen tesoro de su corazón saca lo bueno; y el hombre malo, del mal tesoro de su corazón saca lo malo; porque de la abundancia del corazón habla la boca.”</a:t>
            </a:r>
          </a:p>
          <a:p>
            <a:pPr>
              <a:buNone/>
            </a:pPr>
            <a:r>
              <a:rPr lang="es-ES" b="1" i="1" dirty="0" smtClean="0">
                <a:latin typeface="Candara" pitchFamily="34" charset="0"/>
              </a:rPr>
              <a:t>	</a:t>
            </a:r>
          </a:p>
          <a:p>
            <a:pPr>
              <a:buNone/>
            </a:pPr>
            <a:r>
              <a:rPr lang="es-ES" b="1" i="1" dirty="0" smtClean="0">
                <a:latin typeface="Candara" pitchFamily="34" charset="0"/>
              </a:rPr>
              <a:t>						               </a:t>
            </a:r>
            <a:r>
              <a:rPr lang="es-ES" b="1" dirty="0" smtClean="0">
                <a:solidFill>
                  <a:srgbClr val="FF0000"/>
                </a:solidFill>
                <a:latin typeface="Candara" pitchFamily="34" charset="0"/>
              </a:rPr>
              <a:t>(Lucas 6:45)</a:t>
            </a:r>
            <a:endParaRPr lang="es-ES" b="1" i="1" dirty="0" smtClean="0">
              <a:latin typeface="Candara" pitchFamily="34" charset="0"/>
            </a:endParaRPr>
          </a:p>
          <a:p>
            <a:pPr>
              <a:buNone/>
            </a:pPr>
            <a:endParaRPr lang="es-ES" b="1" i="1" dirty="0" smtClean="0">
              <a:latin typeface="Candara" pitchFamily="34" charset="0"/>
            </a:endParaRPr>
          </a:p>
          <a:p>
            <a:pPr>
              <a:buNone/>
            </a:pP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0" y="2057400"/>
            <a:ext cx="8153400" cy="4800600"/>
          </a:xfrm>
        </p:spPr>
        <p:txBody>
          <a:bodyPr/>
          <a:lstStyle/>
          <a:p>
            <a:pPr>
              <a:buNone/>
            </a:pPr>
            <a:r>
              <a:rPr lang="es-ES" dirty="0" smtClean="0">
                <a:latin typeface="Candara" pitchFamily="34" charset="0"/>
              </a:rPr>
              <a:t>La realidad es que, muchas veces, lo que decimos bajo presión (sea por coraje, tristeza o tensión) es en realidad lo que pensamos, pero a veces ni nosotros mismos nos fijamos de eso hasta que verbalizamos el pensamiento.</a:t>
            </a:r>
          </a:p>
          <a:p>
            <a:pPr>
              <a:buNone/>
            </a:pPr>
            <a:r>
              <a:rPr lang="es-ES" dirty="0" smtClean="0">
                <a:latin typeface="Candara" pitchFamily="34" charset="0"/>
              </a:rPr>
              <a:t>Cuando caemos en este pecado de la lengua, debemos arrepentirnos y obrar para que ese pensamiento ya no sea realidad.</a:t>
            </a:r>
          </a:p>
          <a:p>
            <a:pPr>
              <a:buNone/>
            </a:pPr>
            <a:endParaRPr lang="es-ES"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sp>
        <p:nvSpPr>
          <p:cNvPr id="327682" name="Rectangle 2"/>
          <p:cNvSpPr>
            <a:spLocks noGrp="1" noChangeArrowheads="1"/>
          </p:cNvSpPr>
          <p:nvPr>
            <p:ph idx="1"/>
          </p:nvPr>
        </p:nvSpPr>
        <p:spPr>
          <a:xfrm>
            <a:off x="228600" y="2057400"/>
            <a:ext cx="8458200" cy="4572000"/>
          </a:xfrm>
        </p:spPr>
        <p:txBody>
          <a:bodyPr/>
          <a:lstStyle/>
          <a:p>
            <a:r>
              <a:rPr lang="es-ES" b="1" i="1" dirty="0" smtClean="0">
                <a:latin typeface="Candara" pitchFamily="34" charset="0"/>
              </a:rPr>
              <a:t>“Si alguno se cree religioso entre vosotros, y no refrena su lengua, sino que engaña su corazón, la religión del tal es vana.”</a:t>
            </a:r>
          </a:p>
          <a:p>
            <a:endParaRPr lang="es-ES" b="1" i="1" dirty="0" smtClean="0">
              <a:latin typeface="Candara" pitchFamily="34" charset="0"/>
            </a:endParaRPr>
          </a:p>
          <a:p>
            <a:pPr>
              <a:buNone/>
            </a:pPr>
            <a:r>
              <a:rPr lang="es-ES" b="1" i="1" dirty="0" smtClean="0">
                <a:latin typeface="Candara" pitchFamily="34" charset="0"/>
              </a:rPr>
              <a:t>							</a:t>
            </a:r>
            <a:r>
              <a:rPr lang="es-ES" b="1" dirty="0" smtClean="0">
                <a:solidFill>
                  <a:srgbClr val="FF0000"/>
                </a:solidFill>
                <a:latin typeface="Candara" pitchFamily="34" charset="0"/>
              </a:rPr>
              <a:t>(Santiago 1:26)</a:t>
            </a:r>
            <a:endParaRPr lang="es-ES" b="1" i="1" dirty="0" smtClean="0">
              <a:latin typeface="Candara" pitchFamily="34" charset="0"/>
            </a:endParaRPr>
          </a:p>
        </p:txBody>
      </p:sp>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0" y="2057400"/>
            <a:ext cx="4038600" cy="3886200"/>
          </a:xfrm>
        </p:spPr>
        <p:txBody>
          <a:bodyPr/>
          <a:lstStyle/>
          <a:p>
            <a:pPr marL="0" indent="0">
              <a:buNone/>
            </a:pPr>
            <a:r>
              <a:rPr lang="es-ES" sz="3000" b="1" dirty="0" smtClean="0">
                <a:latin typeface="Candara" pitchFamily="34" charset="0"/>
              </a:rPr>
              <a:t>“Con ella bendecimos al Dios y Padre, y con ella maldecimos a los hombres, que están hechos a la semejanza de Dios. De una misma boca proceden bendición y maldición. Hermanos míos, esto no debe ser así…”</a:t>
            </a:r>
          </a:p>
          <a:p>
            <a:pPr marL="0" indent="0">
              <a:buNone/>
            </a:pPr>
            <a:endParaRPr lang="es-ES" sz="3000" b="1"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pic>
        <p:nvPicPr>
          <p:cNvPr id="24578" name="Picture 2" descr="http://static.tumblr.com/cd2ce8b55ff709e7d4c05fbdfe97d2f5/sbtznts/6HJmxza8i/tumblr_static_retro-gossip.png"/>
          <p:cNvPicPr>
            <a:picLocks noChangeAspect="1" noChangeArrowheads="1"/>
          </p:cNvPicPr>
          <p:nvPr/>
        </p:nvPicPr>
        <p:blipFill>
          <a:blip r:embed="rId2" cstate="print"/>
          <a:srcRect/>
          <a:stretch>
            <a:fillRect/>
          </a:stretch>
        </p:blipFill>
        <p:spPr bwMode="auto">
          <a:xfrm>
            <a:off x="4800600" y="2203947"/>
            <a:ext cx="4343400" cy="4654053"/>
          </a:xfrm>
          <a:prstGeom prst="rect">
            <a:avLst/>
          </a:prstGeom>
          <a:noFill/>
        </p:spPr>
      </p:pic>
    </p:spTree>
    <p:extLst>
      <p:ext uri="{BB962C8B-B14F-4D97-AF65-F5344CB8AC3E}">
        <p14:creationId xmlns:p14="http://schemas.microsoft.com/office/powerpoint/2010/main" val="1042857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0" y="2133600"/>
            <a:ext cx="4648200" cy="4495800"/>
          </a:xfrm>
        </p:spPr>
        <p:txBody>
          <a:bodyPr/>
          <a:lstStyle/>
          <a:p>
            <a:r>
              <a:rPr lang="es-ES" sz="3000" b="1" i="1" dirty="0" smtClean="0">
                <a:latin typeface="Candara" pitchFamily="34" charset="0"/>
              </a:rPr>
              <a:t>“…</a:t>
            </a:r>
            <a:r>
              <a:rPr lang="es-ES" sz="2800" b="1" i="1" dirty="0" smtClean="0">
                <a:latin typeface="Candara" pitchFamily="34" charset="0"/>
              </a:rPr>
              <a:t>¿Acaso alguna fuente echa por una misma abertura agua dulce y amarga? Hermanos míos, ¿puede acaso la higuera producir aceitunas, o la vid higos? Así también ninguna fuente puede dar agua salada y dulce. </a:t>
            </a:r>
            <a:r>
              <a:rPr lang="es-ES" sz="3000" b="1" i="1" dirty="0" smtClean="0">
                <a:latin typeface="Candara" pitchFamily="34" charset="0"/>
              </a:rPr>
              <a:t>”</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pic>
        <p:nvPicPr>
          <p:cNvPr id="23554" name="Picture 2" descr="http://www.thewisegardener.com/photos%20and%20artwork/TWG%20Plants/Fruits/48532.jpg"/>
          <p:cNvPicPr>
            <a:picLocks noChangeAspect="1" noChangeArrowheads="1"/>
          </p:cNvPicPr>
          <p:nvPr/>
        </p:nvPicPr>
        <p:blipFill>
          <a:blip r:embed="rId2" cstate="print"/>
          <a:srcRect/>
          <a:stretch>
            <a:fillRect/>
          </a:stretch>
        </p:blipFill>
        <p:spPr bwMode="auto">
          <a:xfrm>
            <a:off x="4800600" y="2514600"/>
            <a:ext cx="4343400" cy="4343400"/>
          </a:xfrm>
          <a:prstGeom prst="rect">
            <a:avLst/>
          </a:prstGeom>
          <a:noFill/>
        </p:spPr>
      </p:pic>
    </p:spTree>
    <p:extLst>
      <p:ext uri="{BB962C8B-B14F-4D97-AF65-F5344CB8AC3E}">
        <p14:creationId xmlns:p14="http://schemas.microsoft.com/office/powerpoint/2010/main" val="26329518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0" y="2057400"/>
            <a:ext cx="8534400" cy="3731118"/>
          </a:xfrm>
        </p:spPr>
        <p:txBody>
          <a:bodyPr/>
          <a:lstStyle/>
          <a:p>
            <a:r>
              <a:rPr lang="es-ES" b="1" i="1" dirty="0" smtClean="0">
                <a:latin typeface="Candara" pitchFamily="34" charset="0"/>
              </a:rPr>
              <a:t>El que derramare sangre de hombre, por el hombre su sangre será derramada; porque a imagen de Dios es hecho el hombre.</a:t>
            </a:r>
          </a:p>
          <a:p>
            <a:pPr>
              <a:buNone/>
            </a:pPr>
            <a:r>
              <a:rPr lang="es-ES" b="1" i="1" dirty="0" smtClean="0">
                <a:latin typeface="Candara" pitchFamily="34" charset="0"/>
              </a:rPr>
              <a:t>						</a:t>
            </a:r>
            <a:r>
              <a:rPr lang="es-ES" b="1" dirty="0" smtClean="0">
                <a:solidFill>
                  <a:srgbClr val="FF0000"/>
                </a:solidFill>
                <a:latin typeface="Candara" pitchFamily="34" charset="0"/>
              </a:rPr>
              <a:t>(Génesis 9:6)</a:t>
            </a: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152400" y="1981200"/>
            <a:ext cx="8763000" cy="4648200"/>
          </a:xfrm>
        </p:spPr>
        <p:txBody>
          <a:bodyPr/>
          <a:lstStyle/>
          <a:p>
            <a:r>
              <a:rPr lang="es-ES" b="1" i="1" dirty="0" smtClean="0">
                <a:latin typeface="Candara" pitchFamily="34" charset="0"/>
              </a:rPr>
              <a:t>Oísteis que fue dicho a los antiguos: No matarás; y cualquiera que matare será culpable de juicio. Pero yo os digo que cualquiera que se enoje contra su hermano, será culpable de juicio; y cualquiera que diga: Necio, a su hermano, será culpable ante el concilio; y cualquiera que le diga: Fatuo, quedará expuesto al infierno de fuego.</a:t>
            </a:r>
          </a:p>
          <a:p>
            <a:pPr>
              <a:buNone/>
            </a:pPr>
            <a:r>
              <a:rPr lang="es-ES" b="1" i="1" dirty="0" smtClean="0">
                <a:latin typeface="Candara" pitchFamily="34" charset="0"/>
              </a:rPr>
              <a:t>						</a:t>
            </a:r>
            <a:r>
              <a:rPr lang="es-ES" b="1" dirty="0" smtClean="0">
                <a:solidFill>
                  <a:srgbClr val="FF0000"/>
                </a:solidFill>
                <a:latin typeface="Candara" pitchFamily="34" charset="0"/>
              </a:rPr>
              <a:t>(Mateo 5:21-22)</a:t>
            </a: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0"/>
            <a:ext cx="5845878" cy="381000"/>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1371600"/>
            <a:ext cx="4572000" cy="5486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5" y="9330"/>
            <a:ext cx="4852946" cy="4638869"/>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15350" y="76200"/>
            <a:ext cx="518160" cy="457200"/>
          </a:xfrm>
          <a:prstGeom prst="rect">
            <a:avLst/>
          </a:prstGeom>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228600" y="2057400"/>
            <a:ext cx="8001000" cy="4572000"/>
          </a:xfrm>
        </p:spPr>
        <p:txBody>
          <a:bodyPr/>
          <a:lstStyle/>
          <a:p>
            <a:pPr marL="0" indent="0">
              <a:buNone/>
            </a:pPr>
            <a:r>
              <a:rPr lang="es-ES" sz="3000" b="1" i="1" dirty="0" smtClean="0">
                <a:latin typeface="Candara" pitchFamily="34" charset="0"/>
              </a:rPr>
              <a:t>“De una misma boca proceden bendición y maldición. Hermanos míos, esto no debe ser así…”</a:t>
            </a:r>
          </a:p>
          <a:p>
            <a:pPr marL="0" indent="0">
              <a:buNone/>
            </a:pPr>
            <a:endParaRPr lang="es-ES" sz="3000" dirty="0" smtClean="0">
              <a:latin typeface="Candara" pitchFamily="34" charset="0"/>
            </a:endParaRPr>
          </a:p>
          <a:p>
            <a:pPr marL="0" indent="0">
              <a:buNone/>
            </a:pPr>
            <a:r>
              <a:rPr lang="es-ES" sz="3000" dirty="0" smtClean="0">
                <a:latin typeface="Candara" pitchFamily="34" charset="0"/>
              </a:rPr>
              <a:t>Esta podría ser la contradicción más grande dentro de nuestra vida cristiana.</a:t>
            </a:r>
            <a:br>
              <a:rPr lang="es-ES" sz="3000" dirty="0" smtClean="0">
                <a:latin typeface="Candara" pitchFamily="34" charset="0"/>
              </a:rPr>
            </a:br>
            <a:r>
              <a:rPr lang="es-ES" sz="3000" dirty="0" smtClean="0">
                <a:latin typeface="Candara" pitchFamily="34" charset="0"/>
              </a:rPr>
              <a:t>Guardémonos siempre de no hacer esto en nuestras vidas.</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152400" y="2133600"/>
            <a:ext cx="4724401" cy="3654918"/>
          </a:xfrm>
        </p:spPr>
        <p:txBody>
          <a:bodyPr/>
          <a:lstStyle/>
          <a:p>
            <a:pPr marL="0" indent="0">
              <a:buNone/>
            </a:pPr>
            <a:r>
              <a:rPr lang="es-ES" sz="3000" dirty="0" smtClean="0">
                <a:latin typeface="Candara" pitchFamily="34" charset="0"/>
              </a:rPr>
              <a:t>Nuestras palabras pueden amargar el “agua dulce” de la comunión entre los hermanos.</a:t>
            </a:r>
          </a:p>
          <a:p>
            <a:pPr marL="0" indent="0">
              <a:buNone/>
            </a:pPr>
            <a:r>
              <a:rPr lang="es-ES" sz="3000" dirty="0" smtClean="0">
                <a:latin typeface="Candara" pitchFamily="34" charset="0"/>
              </a:rPr>
              <a:t>Es una incongruencia que una nueva criatura en Cristo haga las cosas de la vieja carne.</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pic>
        <p:nvPicPr>
          <p:cNvPr id="2" name="Picture 2" descr="http://www.deere.com/en_US/media/images/parts/engines_and_drivetrain_parts/apple_522x302.jpg"/>
          <p:cNvPicPr>
            <a:picLocks noChangeAspect="1" noChangeArrowheads="1"/>
          </p:cNvPicPr>
          <p:nvPr/>
        </p:nvPicPr>
        <p:blipFill>
          <a:blip r:embed="rId2" cstate="print"/>
          <a:srcRect/>
          <a:stretch>
            <a:fillRect/>
          </a:stretch>
        </p:blipFill>
        <p:spPr bwMode="auto">
          <a:xfrm>
            <a:off x="4953000" y="4433321"/>
            <a:ext cx="4191000" cy="2424679"/>
          </a:xfrm>
          <a:prstGeom prst="rect">
            <a:avLst/>
          </a:prstGeom>
          <a:noFill/>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0" y="2057400"/>
            <a:ext cx="8382000" cy="4572000"/>
          </a:xfrm>
        </p:spPr>
        <p:txBody>
          <a:bodyPr/>
          <a:lstStyle/>
          <a:p>
            <a:pPr marL="0" indent="0">
              <a:buNone/>
            </a:pPr>
            <a:r>
              <a:rPr lang="es-ES" sz="3000" dirty="0" smtClean="0">
                <a:latin typeface="Candara" pitchFamily="34" charset="0"/>
              </a:rPr>
              <a:t>Sin embargo, por más indeseado que sea, esto es una realidad, ya que todavía no hemos recibido el cuerpo nuevo transformado que promete el libro de Apocalipsis.</a:t>
            </a:r>
          </a:p>
          <a:p>
            <a:pPr marL="0" indent="0">
              <a:buNone/>
            </a:pPr>
            <a:endParaRPr lang="es-ES" sz="3000" dirty="0" smtClean="0">
              <a:latin typeface="Candara" pitchFamily="34" charset="0"/>
            </a:endParaRPr>
          </a:p>
          <a:p>
            <a:pPr marL="0" indent="0">
              <a:buNone/>
            </a:pPr>
            <a:r>
              <a:rPr lang="es-ES" sz="2800" b="1" i="1" dirty="0" smtClean="0">
                <a:latin typeface="Candara" pitchFamily="34" charset="0"/>
              </a:rPr>
              <a:t>“Porque lo que hago, no lo entiendo; pues no hago lo que quiero, sino lo que aborrezco, eso hago.”</a:t>
            </a:r>
          </a:p>
          <a:p>
            <a:pPr marL="0" indent="0">
              <a:buNone/>
            </a:pPr>
            <a:r>
              <a:rPr lang="es-ES" sz="2800" b="1" i="1" dirty="0" smtClean="0">
                <a:latin typeface="Candara" pitchFamily="34" charset="0"/>
              </a:rPr>
              <a:t>					</a:t>
            </a:r>
            <a:r>
              <a:rPr lang="es-ES" sz="2800" b="1" dirty="0" smtClean="0">
                <a:solidFill>
                  <a:srgbClr val="FF0000"/>
                </a:solidFill>
                <a:latin typeface="Candara" pitchFamily="34" charset="0"/>
              </a:rPr>
              <a:t>(Romanos 7:15)</a:t>
            </a:r>
            <a:endParaRPr lang="es-ES" sz="2800" b="1" i="1" dirty="0" smtClean="0">
              <a:latin typeface="Candara" pitchFamily="34" charset="0"/>
            </a:endParaRPr>
          </a:p>
          <a:p>
            <a:pPr marL="0" indent="0">
              <a:buNone/>
            </a:pP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9-12</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3" end="3"/>
                                            </p:txEl>
                                          </p:spTgt>
                                        </p:tgtEl>
                                        <p:attrNameLst>
                                          <p:attrName>style.visibility</p:attrName>
                                        </p:attrNameLst>
                                      </p:cBhvr>
                                      <p:to>
                                        <p:strVal val="visible"/>
                                      </p:to>
                                    </p:set>
                                    <p:animEffect transition="in" filter="fade">
                                      <p:cBhvr>
                                        <p:cTn id="13"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0" y="2057400"/>
            <a:ext cx="7315200" cy="3731118"/>
          </a:xfrm>
        </p:spPr>
        <p:txBody>
          <a:bodyPr/>
          <a:lstStyle/>
          <a:p>
            <a:pPr>
              <a:buNone/>
            </a:pPr>
            <a:r>
              <a:rPr lang="es-ES" b="1" i="1" dirty="0" smtClean="0">
                <a:latin typeface="Candara" pitchFamily="34" charset="0"/>
              </a:rPr>
              <a:t>“¿Quién es sabio y entendido entre vosotros? Muestre por la buena conducta sus obras en sabia mansedumbre. Pero si tenéis celos amargos y contención en vuestro corazón, no os jactéis, ni mintáis contra la verdad; porque esta sabiduría no es la que desciende de lo alto, sino terrenal, animal, diabólica…”</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13-18</a:t>
            </a:r>
            <a:endParaRPr lang="es-ES" dirty="0"/>
          </a:p>
        </p:txBody>
      </p:sp>
    </p:spTree>
    <p:extLst>
      <p:ext uri="{BB962C8B-B14F-4D97-AF65-F5344CB8AC3E}">
        <p14:creationId xmlns:p14="http://schemas.microsoft.com/office/powerpoint/2010/main" val="577469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0" y="2057400"/>
            <a:ext cx="8610600" cy="4343400"/>
          </a:xfrm>
        </p:spPr>
        <p:txBody>
          <a:bodyPr/>
          <a:lstStyle/>
          <a:p>
            <a:r>
              <a:rPr lang="es-ES" b="1" i="1" dirty="0" smtClean="0">
                <a:latin typeface="Candara" pitchFamily="34" charset="0"/>
              </a:rPr>
              <a:t>“…Porque donde hay celos y contención, allí hay perturbación y toda obra perversa. Pero la sabiduría que es de lo alto es primeramente pura, después pacífica, amable, benigna, llena de misericordia y de buenos frutos, sin incertidumbre ni hipocresía. Y el fruto de justicia se siembra en paz para aquellos que hacen la paz. ” </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13-18</a:t>
            </a:r>
            <a:endParaRPr lang="es-ES" dirty="0"/>
          </a:p>
        </p:txBody>
      </p:sp>
    </p:spTree>
    <p:extLst>
      <p:ext uri="{BB962C8B-B14F-4D97-AF65-F5344CB8AC3E}">
        <p14:creationId xmlns:p14="http://schemas.microsoft.com/office/powerpoint/2010/main" val="11816780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dirty="0"/>
          </a:p>
        </p:txBody>
      </p:sp>
      <p:sp>
        <p:nvSpPr>
          <p:cNvPr id="327682" name="Rectangle 2"/>
          <p:cNvSpPr>
            <a:spLocks noGrp="1" noChangeArrowheads="1"/>
          </p:cNvSpPr>
          <p:nvPr>
            <p:ph type="body" idx="1"/>
          </p:nvPr>
        </p:nvSpPr>
        <p:spPr>
          <a:xfrm>
            <a:off x="1" y="1828800"/>
            <a:ext cx="5714999" cy="3959718"/>
          </a:xfrm>
        </p:spPr>
        <p:txBody>
          <a:bodyPr/>
          <a:lstStyle/>
          <a:p>
            <a:pPr marL="233363" indent="-233363"/>
            <a:r>
              <a:rPr lang="es-ES" dirty="0" smtClean="0">
                <a:latin typeface="Candara" pitchFamily="34" charset="0"/>
              </a:rPr>
              <a:t>En esta última porción del capítulo 3, el énfasis cambia ahora a la discordia en la iglesia.</a:t>
            </a:r>
          </a:p>
          <a:p>
            <a:pPr marL="233363" indent="-233363"/>
            <a:r>
              <a:rPr lang="es-ES" dirty="0" smtClean="0">
                <a:latin typeface="Candara" pitchFamily="34" charset="0"/>
              </a:rPr>
              <a:t>El cristiano debe crecer humildemente en santidad. La “santidad” que se usa como pretexto para jactarse y juzgar a los demás rápido se convierte en auto justificación.</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13-18</a:t>
            </a:r>
            <a:endParaRPr lang="es-ES" dirty="0"/>
          </a:p>
        </p:txBody>
      </p:sp>
      <p:pic>
        <p:nvPicPr>
          <p:cNvPr id="15362" name="Picture 2" descr="http://s3.amazonaws.com/kidzworld_photo/images/2010614/1778fb20-13ec-46dc-b465-c4346112965f/gallery_argue_gallery.jpg"/>
          <p:cNvPicPr>
            <a:picLocks noChangeAspect="1" noChangeArrowheads="1"/>
          </p:cNvPicPr>
          <p:nvPr/>
        </p:nvPicPr>
        <p:blipFill>
          <a:blip r:embed="rId2" cstate="print"/>
          <a:srcRect/>
          <a:stretch>
            <a:fillRect/>
          </a:stretch>
        </p:blipFill>
        <p:spPr bwMode="auto">
          <a:xfrm>
            <a:off x="5810250" y="4610099"/>
            <a:ext cx="3333750" cy="2247901"/>
          </a:xfrm>
          <a:prstGeom prst="rect">
            <a:avLst/>
          </a:prstGeom>
          <a:noFill/>
        </p:spPr>
      </p:pic>
    </p:spTree>
    <p:extLst>
      <p:ext uri="{BB962C8B-B14F-4D97-AF65-F5344CB8AC3E}">
        <p14:creationId xmlns:p14="http://schemas.microsoft.com/office/powerpoint/2010/main" val="40424146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3: 13-18</a:t>
            </a:r>
            <a:endParaRPr lang="es-PR" dirty="0"/>
          </a:p>
        </p:txBody>
      </p:sp>
      <p:sp>
        <p:nvSpPr>
          <p:cNvPr id="3" name="Content Placeholder 2"/>
          <p:cNvSpPr>
            <a:spLocks noGrp="1"/>
          </p:cNvSpPr>
          <p:nvPr>
            <p:ph idx="1"/>
          </p:nvPr>
        </p:nvSpPr>
        <p:spPr>
          <a:xfrm>
            <a:off x="0" y="1905000"/>
            <a:ext cx="8955088" cy="4227513"/>
          </a:xfrm>
        </p:spPr>
        <p:txBody>
          <a:bodyPr/>
          <a:lstStyle/>
          <a:p>
            <a:r>
              <a:rPr lang="es-ES" dirty="0" smtClean="0">
                <a:latin typeface="Candara" pitchFamily="34" charset="0"/>
              </a:rPr>
              <a:t>Los celos en la iglesia son uno de los obstáculos que más impiden que el Espíritu Santo obre en la iglesia. Cuando los cristianos se ponen a mirarse los unos a los otros en vez de mirar a Cristo, la iglesia se torna en un circo, un torneo </a:t>
            </a:r>
            <a:r>
              <a:rPr lang="es-ES" dirty="0" err="1" smtClean="0">
                <a:latin typeface="Candara" pitchFamily="34" charset="0"/>
              </a:rPr>
              <a:t>pseudo</a:t>
            </a:r>
            <a:r>
              <a:rPr lang="es-ES" dirty="0" smtClean="0">
                <a:latin typeface="Candara" pitchFamily="34" charset="0"/>
              </a:rPr>
              <a:t>-espiritual.</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pic>
        <p:nvPicPr>
          <p:cNvPr id="14338" name="Picture 2" descr="http://www.buzzle.com/img/articleImages/550697-16629-52.jpg"/>
          <p:cNvPicPr>
            <a:picLocks noChangeAspect="1" noChangeArrowheads="1"/>
          </p:cNvPicPr>
          <p:nvPr/>
        </p:nvPicPr>
        <p:blipFill>
          <a:blip r:embed="rId2" cstate="print"/>
          <a:srcRect/>
          <a:stretch>
            <a:fillRect/>
          </a:stretch>
        </p:blipFill>
        <p:spPr bwMode="auto">
          <a:xfrm>
            <a:off x="6248400" y="4473388"/>
            <a:ext cx="2895600" cy="2384613"/>
          </a:xfrm>
          <a:prstGeom prst="rect">
            <a:avLst/>
          </a:prstGeom>
          <a:noFill/>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3: 13-18</a:t>
            </a:r>
            <a:endParaRPr lang="es-PR" dirty="0"/>
          </a:p>
        </p:txBody>
      </p:sp>
      <p:sp>
        <p:nvSpPr>
          <p:cNvPr id="3" name="Content Placeholder 2"/>
          <p:cNvSpPr>
            <a:spLocks noGrp="1"/>
          </p:cNvSpPr>
          <p:nvPr>
            <p:ph idx="1"/>
          </p:nvPr>
        </p:nvSpPr>
        <p:spPr>
          <a:xfrm>
            <a:off x="152400" y="2057401"/>
            <a:ext cx="8802688" cy="4075112"/>
          </a:xfrm>
        </p:spPr>
        <p:txBody>
          <a:bodyPr/>
          <a:lstStyle/>
          <a:p>
            <a:r>
              <a:rPr lang="es-ES" b="1" i="1" dirty="0" smtClean="0">
                <a:latin typeface="Candara" pitchFamily="34" charset="0"/>
              </a:rPr>
              <a:t>“…Y el fruto de justicia se siembra en paz para aquellos que hacen la paz. ”</a:t>
            </a:r>
          </a:p>
          <a:p>
            <a:r>
              <a:rPr lang="es-ES" dirty="0" smtClean="0">
                <a:latin typeface="Candara" pitchFamily="34" charset="0"/>
              </a:rPr>
              <a:t>Permanecer en santidad ante un mundo perverso es ya una gran prueba para el cristiano, ¿cuánto más si en la iglesia no hay paz para refugiarse del mundo?</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3: 13-18</a:t>
            </a:r>
            <a:endParaRPr lang="es-PR" dirty="0"/>
          </a:p>
        </p:txBody>
      </p:sp>
      <p:sp>
        <p:nvSpPr>
          <p:cNvPr id="3" name="Content Placeholder 2"/>
          <p:cNvSpPr>
            <a:spLocks noGrp="1"/>
          </p:cNvSpPr>
          <p:nvPr>
            <p:ph idx="1"/>
          </p:nvPr>
        </p:nvSpPr>
        <p:spPr>
          <a:xfrm>
            <a:off x="0" y="1828800"/>
            <a:ext cx="9144000" cy="4648200"/>
          </a:xfrm>
        </p:spPr>
        <p:txBody>
          <a:bodyPr/>
          <a:lstStyle/>
          <a:p>
            <a:r>
              <a:rPr lang="es-ES" dirty="0" smtClean="0">
                <a:latin typeface="Candara" pitchFamily="34" charset="0"/>
              </a:rPr>
              <a:t>Los celos y contención que menciona Santiago muchas veces comienzan por algo que se dijo en la iglesia, o sea, por la “lengua”.</a:t>
            </a:r>
          </a:p>
          <a:p>
            <a:r>
              <a:rPr lang="es-ES" dirty="0" smtClean="0">
                <a:latin typeface="Candara" pitchFamily="34" charset="0"/>
              </a:rPr>
              <a:t>Por esta razón, es importante internalizar el primer discurso de Santiago sobre la lengua para así evitar las contiendas que nuestras palabras pueden crear.</a:t>
            </a:r>
          </a:p>
          <a:p>
            <a:pPr>
              <a:buNone/>
            </a:pPr>
            <a:endParaRPr lang="es-ES" dirty="0" smtClean="0">
              <a:latin typeface="Candara" pitchFamily="34" charset="0"/>
            </a:endParaRPr>
          </a:p>
          <a:p>
            <a:endParaRPr lang="es-PR" sz="2800"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28</a:t>
            </a:fld>
            <a:endParaRPr lang="en-US" dirty="0"/>
          </a:p>
        </p:txBody>
      </p:sp>
      <p:pic>
        <p:nvPicPr>
          <p:cNvPr id="12290" name="Picture 2" descr="http://i.huffpost.com/gen/1647029/thumbs/o-ARGUMENT-facebook.jpg"/>
          <p:cNvPicPr>
            <a:picLocks noChangeAspect="1" noChangeArrowheads="1"/>
          </p:cNvPicPr>
          <p:nvPr/>
        </p:nvPicPr>
        <p:blipFill>
          <a:blip r:embed="rId2" cstate="print"/>
          <a:srcRect/>
          <a:stretch>
            <a:fillRect/>
          </a:stretch>
        </p:blipFill>
        <p:spPr bwMode="auto">
          <a:xfrm>
            <a:off x="5562600" y="4878805"/>
            <a:ext cx="3581400" cy="1979195"/>
          </a:xfrm>
          <a:prstGeom prst="rect">
            <a:avLst/>
          </a:prstGeom>
          <a:noFill/>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3: 13-18</a:t>
            </a:r>
            <a:endParaRPr lang="es-PR" dirty="0"/>
          </a:p>
        </p:txBody>
      </p:sp>
      <p:sp>
        <p:nvSpPr>
          <p:cNvPr id="3" name="Content Placeholder 2"/>
          <p:cNvSpPr>
            <a:spLocks noGrp="1"/>
          </p:cNvSpPr>
          <p:nvPr>
            <p:ph idx="1"/>
          </p:nvPr>
        </p:nvSpPr>
        <p:spPr>
          <a:xfrm>
            <a:off x="152400" y="2057400"/>
            <a:ext cx="8802688" cy="4800600"/>
          </a:xfrm>
        </p:spPr>
        <p:txBody>
          <a:bodyPr/>
          <a:lstStyle/>
          <a:p>
            <a:r>
              <a:rPr lang="es-ES" i="1" dirty="0" smtClean="0">
                <a:latin typeface="Candara" pitchFamily="34" charset="0"/>
              </a:rPr>
              <a:t>“…Pero si tenéis celos amargos y contención en vuestro corazón, no os jactéis, ni mintáis contra la verdad; porque esta sabiduría no es la que desciende de lo alto, sino terrenal, animal, diabólica…”</a:t>
            </a:r>
          </a:p>
          <a:p>
            <a:r>
              <a:rPr lang="es-ES" b="1" i="1" dirty="0" smtClean="0">
                <a:latin typeface="Candara" pitchFamily="34" charset="0"/>
              </a:rPr>
              <a:t>“Y si alguno de vosotros tiene falta de sabiduría, pídala a Dios, el cual da a todos abundantemente y sin reproche, y le será dada.”</a:t>
            </a:r>
          </a:p>
          <a:p>
            <a:pPr>
              <a:buNone/>
            </a:pPr>
            <a:r>
              <a:rPr lang="es-ES" b="1" i="1" dirty="0" smtClean="0">
                <a:latin typeface="Candara" pitchFamily="34" charset="0"/>
              </a:rPr>
              <a:t>							</a:t>
            </a:r>
            <a:r>
              <a:rPr lang="es-ES" b="1" dirty="0" smtClean="0">
                <a:solidFill>
                  <a:srgbClr val="FF0000"/>
                </a:solidFill>
                <a:latin typeface="Candara" pitchFamily="34" charset="0"/>
              </a:rPr>
              <a:t>(Santiago 1:5)</a:t>
            </a:r>
            <a:endParaRPr lang="es-ES" b="1" i="1" dirty="0" smtClean="0">
              <a:latin typeface="Candara" pitchFamily="34" charset="0"/>
            </a:endParaRPr>
          </a:p>
          <a:p>
            <a:endParaRPr lang="es-PR"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smtClean="0"/>
              <a:t>Los seres humanos tenemos una capacidad increíble para herir con nuestras palabras. Como cristianos debemos refrenar la lengua.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343400"/>
          </a:xfrm>
        </p:spPr>
        <p:txBody>
          <a:bodyPr/>
          <a:lstStyle/>
          <a:p>
            <a:r>
              <a:rPr lang="es-ES" dirty="0" smtClean="0"/>
              <a:t>Nuestra palabras deberían reflejar la Palabra de Dios.</a:t>
            </a:r>
          </a:p>
          <a:p>
            <a:r>
              <a:rPr lang="es-ES" dirty="0" smtClean="0"/>
              <a:t>Cristo da verdadera paz. Como Cristianos deberíamos fomentar esa paz en la iglesia.</a:t>
            </a:r>
          </a:p>
          <a:p>
            <a:r>
              <a:rPr lang="es-ES" dirty="0" smtClean="0"/>
              <a:t>Debemos evitar las malas costumbres que traen incongruencias a nuestras vidas.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mph" presetSubtype="0" grpId="0" nodeType="clickEffect">
                                  <p:stCondLst>
                                    <p:cond delay="0"/>
                                  </p:stCondLst>
                                  <p:childTnLst>
                                    <p:set>
                                      <p:cBhvr rctx="PPT">
                                        <p:cTn id="17" dur="indefinite"/>
                                        <p:tgtEl>
                                          <p:spTgt spid="3">
                                            <p:txEl>
                                              <p:pRg st="0" end="0"/>
                                            </p:txEl>
                                          </p:spTgt>
                                        </p:tgtEl>
                                        <p:attrNameLst>
                                          <p:attrName>style.opacity</p:attrName>
                                        </p:attrNameLst>
                                      </p:cBhvr>
                                      <p:to>
                                        <p:strVal val="0.5"/>
                                      </p:to>
                                    </p:set>
                                    <p:animEffect filter="image" prLst="opacity: 0.5">
                                      <p:cBhvr rctx="IE">
                                        <p:cTn id="18" dur="indefinite"/>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mph" presetSubtype="0" grpId="0" nodeType="clickEffect">
                                  <p:stCondLst>
                                    <p:cond delay="0"/>
                                  </p:stCondLst>
                                  <p:childTnLst>
                                    <p:set>
                                      <p:cBhvr rctx="PPT">
                                        <p:cTn id="22" dur="indefinite"/>
                                        <p:tgtEl>
                                          <p:spTgt spid="3">
                                            <p:txEl>
                                              <p:pRg st="1" end="1"/>
                                            </p:txEl>
                                          </p:spTgt>
                                        </p:tgtEl>
                                        <p:attrNameLst>
                                          <p:attrName>style.opacity</p:attrName>
                                        </p:attrNameLst>
                                      </p:cBhvr>
                                      <p:to>
                                        <p:strVal val="0.5"/>
                                      </p:to>
                                    </p:set>
                                    <p:animEffect filter="image" prLst="opacity: 0.5">
                                      <p:cBhvr rctx="IE">
                                        <p:cTn id="23" dur="indefinite"/>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3">
                                            <p:txEl>
                                              <p:pRg st="2" end="2"/>
                                            </p:txEl>
                                          </p:spTgt>
                                        </p:tgtEl>
                                        <p:attrNameLst>
                                          <p:attrName>style.opacity</p:attrName>
                                        </p:attrNameLst>
                                      </p:cBhvr>
                                      <p:to>
                                        <p:strVal val="0.5"/>
                                      </p:to>
                                    </p:set>
                                    <p:animEffect filter="image" prLst="opacity: 0.5">
                                      <p:cBhvr rctx="IE">
                                        <p:cTn id="28" dur="indefinite"/>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31</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Otoño 2014,</a:t>
            </a:r>
            <a:r>
              <a:rPr lang="es-PR" sz="1600" i="1" dirty="0" smtClean="0"/>
              <a:t> </a:t>
            </a:r>
            <a:r>
              <a:rPr lang="es-PR" sz="1600" dirty="0" smtClean="0"/>
              <a:t>Vol. 1,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26-36.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r>
              <a:rPr lang="en-US" sz="1600" dirty="0" smtClean="0"/>
              <a:t>.</a:t>
            </a:r>
          </a:p>
          <a:p>
            <a:pPr marL="342900" lvl="1" indent="-342900">
              <a:lnSpc>
                <a:spcPct val="90000"/>
              </a:lnSpc>
              <a:spcAft>
                <a:spcPts val="6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Cuando aumenta la </a:t>
            </a:r>
            <a:r>
              <a:rPr lang="es-ES" sz="1600" dirty="0" err="1"/>
              <a:t>presión</a:t>
            </a:r>
            <a:r>
              <a:rPr lang="es-ES" sz="1600" dirty="0"/>
              <a:t> (Santiago). Puebla, Pue., </a:t>
            </a:r>
            <a:r>
              <a:rPr lang="es-ES" sz="1600" dirty="0" err="1"/>
              <a:t>México</a:t>
            </a:r>
            <a:r>
              <a:rPr lang="es-ES" sz="1600" dirty="0"/>
              <a:t>: Ediciones Las </a:t>
            </a:r>
            <a:r>
              <a:rPr lang="es-ES" sz="1600" dirty="0" err="1"/>
              <a:t>Américas</a:t>
            </a:r>
            <a:r>
              <a:rPr lang="es-ES" sz="1600" dirty="0"/>
              <a:t>, A. C., 2003</a:t>
            </a:r>
            <a:r>
              <a:rPr lang="es-E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PR"/>
          </a:p>
        </p:txBody>
      </p:sp>
      <p:sp>
        <p:nvSpPr>
          <p:cNvPr id="3" name="Content Placeholder 2"/>
          <p:cNvSpPr>
            <a:spLocks noGrp="1"/>
          </p:cNvSpPr>
          <p:nvPr>
            <p:ph idx="1"/>
          </p:nvPr>
        </p:nvSpPr>
        <p:spPr/>
        <p:txBody>
          <a:bodyPr/>
          <a:lstStyle/>
          <a:p>
            <a:endParaRPr lang="es-P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pic>
        <p:nvPicPr>
          <p:cNvPr id="83970" name="Picture 2" descr="http://media.nbcbayarea.com/images/1200*676/Olympic+Boxing.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2" descr="http://media.nbcbayarea.com/images/1200*676/Olympic+Boxing.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a:solidFill>
                  <a:schemeClr val="bg1"/>
                </a:solidFill>
              </a:rPr>
              <a:t>Otoño</a:t>
            </a:r>
            <a:r>
              <a:rPr lang="es-PR" sz="4400" kern="1200" dirty="0">
                <a:solidFill>
                  <a:schemeClr val="bg1"/>
                </a:solidFill>
              </a:rPr>
              <a:t> 2014/Tema </a:t>
            </a:r>
            <a:r>
              <a:rPr lang="es-PR" sz="4400" dirty="0">
                <a:solidFill>
                  <a:schemeClr val="bg1"/>
                </a:solidFill>
              </a:rPr>
              <a:t>4:           </a:t>
            </a:r>
            <a:r>
              <a:rPr lang="es-PR" sz="4400" cap="small" dirty="0">
                <a:solidFill>
                  <a:schemeClr val="bg1"/>
                </a:solidFill>
              </a:rPr>
              <a:t>Puntos de presión</a:t>
            </a:r>
            <a:endParaRPr lang="es-PR" sz="4400" kern="1200" cap="small" dirty="0">
              <a:solidFill>
                <a:schemeClr val="bg1"/>
              </a:solidFill>
            </a:endParaRPr>
          </a:p>
          <a:p>
            <a:pPr marL="401638" indent="-234950" algn="ctr">
              <a:spcAft>
                <a:spcPts val="600"/>
              </a:spcAft>
              <a:buNone/>
            </a:pPr>
            <a:r>
              <a:rPr lang="es-PR" sz="4000" cap="small" dirty="0">
                <a:solidFill>
                  <a:schemeClr val="bg1"/>
                </a:solidFill>
              </a:rPr>
              <a:t>Sesi</a:t>
            </a:r>
            <a:r>
              <a:rPr lang="en-US" sz="4000" cap="small" dirty="0" err="1">
                <a:solidFill>
                  <a:schemeClr val="bg1"/>
                </a:solidFill>
              </a:rPr>
              <a:t>ón</a:t>
            </a:r>
            <a:r>
              <a:rPr lang="en-US" sz="4000" cap="small" dirty="0">
                <a:solidFill>
                  <a:schemeClr val="bg1"/>
                </a:solidFill>
              </a:rPr>
              <a:t> </a:t>
            </a:r>
            <a:r>
              <a:rPr lang="en-US" sz="4000" cap="small" dirty="0" smtClean="0">
                <a:solidFill>
                  <a:schemeClr val="bg1"/>
                </a:solidFill>
              </a:rPr>
              <a:t>5: La </a:t>
            </a:r>
            <a:r>
              <a:rPr lang="en-US" sz="4000" cap="small" dirty="0" err="1" smtClean="0">
                <a:solidFill>
                  <a:schemeClr val="bg1"/>
                </a:solidFill>
              </a:rPr>
              <a:t>presión</a:t>
            </a:r>
            <a:r>
              <a:rPr lang="en-US" sz="4000" cap="small" dirty="0" smtClean="0">
                <a:solidFill>
                  <a:schemeClr val="bg1"/>
                </a:solidFill>
              </a:rPr>
              <a:t> de los </a:t>
            </a:r>
            <a:r>
              <a:rPr lang="en-US" sz="4000" cap="small" dirty="0" err="1" smtClean="0">
                <a:solidFill>
                  <a:schemeClr val="bg1"/>
                </a:solidFill>
              </a:rPr>
              <a:t>Conflictos</a:t>
            </a:r>
            <a:endParaRPr lang="es-PR" sz="4000" cap="small" dirty="0">
              <a:solidFill>
                <a:schemeClr val="bg1"/>
              </a:solidFill>
            </a:endParaRPr>
          </a:p>
          <a:p>
            <a:pPr marL="401638" indent="-234950" algn="ctr">
              <a:spcAft>
                <a:spcPts val="600"/>
              </a:spcAft>
              <a:buNone/>
            </a:pPr>
            <a:r>
              <a:rPr lang="es-PR" sz="4000" kern="1200" dirty="0" smtClean="0">
                <a:solidFill>
                  <a:schemeClr val="bg1"/>
                </a:solidFill>
              </a:rPr>
              <a:t>5 </a:t>
            </a:r>
            <a:r>
              <a:rPr lang="es-PR" sz="4000" kern="1200" dirty="0">
                <a:solidFill>
                  <a:schemeClr val="bg1"/>
                </a:solidFill>
              </a:rPr>
              <a:t>de </a:t>
            </a:r>
            <a:r>
              <a:rPr lang="es-PR" sz="4000" dirty="0" smtClean="0">
                <a:solidFill>
                  <a:schemeClr val="bg1"/>
                </a:solidFill>
              </a:rPr>
              <a:t>octubre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Santiago 4:1-10</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0" y="1905000"/>
            <a:ext cx="5334000" cy="4795838"/>
          </a:xfrm>
          <a:solidFill>
            <a:schemeClr val="bg1">
              <a:alpha val="45000"/>
            </a:schemeClr>
          </a:solidFill>
        </p:spPr>
        <p:txBody>
          <a:bodyPr>
            <a:normAutofit fontScale="92500" lnSpcReduction="10000"/>
          </a:bodyPr>
          <a:lstStyle/>
          <a:p>
            <a:r>
              <a:rPr lang="en-US" b="1" i="1" dirty="0" smtClean="0"/>
              <a:t>“Beneath this stone a lump of clay,</a:t>
            </a:r>
            <a:br>
              <a:rPr lang="en-US" b="1" i="1" dirty="0" smtClean="0"/>
            </a:br>
            <a:r>
              <a:rPr lang="en-US" b="1" i="1" dirty="0" smtClean="0"/>
              <a:t>   Lies </a:t>
            </a:r>
            <a:r>
              <a:rPr lang="en-US" b="1" i="1" dirty="0" err="1" smtClean="0"/>
              <a:t>Arabella</a:t>
            </a:r>
            <a:r>
              <a:rPr lang="en-US" b="1" i="1" dirty="0" smtClean="0"/>
              <a:t> Young;</a:t>
            </a:r>
            <a:br>
              <a:rPr lang="en-US" b="1" i="1" dirty="0" smtClean="0"/>
            </a:br>
            <a:r>
              <a:rPr lang="en-US" b="1" i="1" dirty="0" smtClean="0"/>
              <a:t>Who on the 24th of May,</a:t>
            </a:r>
            <a:br>
              <a:rPr lang="en-US" b="1" i="1" dirty="0" smtClean="0"/>
            </a:br>
            <a:r>
              <a:rPr lang="en-US" b="1" i="1" dirty="0" smtClean="0"/>
              <a:t>   Began to hold her tongue.”</a:t>
            </a:r>
          </a:p>
          <a:p>
            <a:pPr>
              <a:buNone/>
            </a:pPr>
            <a:endParaRPr lang="en-US" dirty="0" smtClean="0"/>
          </a:p>
          <a:p>
            <a:r>
              <a:rPr lang="en-US" dirty="0" err="1" smtClean="0"/>
              <a:t>Triste</a:t>
            </a:r>
            <a:r>
              <a:rPr lang="en-US" dirty="0" smtClean="0"/>
              <a:t> </a:t>
            </a:r>
            <a:r>
              <a:rPr lang="en-US" dirty="0" err="1" smtClean="0"/>
              <a:t>es</a:t>
            </a:r>
            <a:r>
              <a:rPr lang="en-US" dirty="0" smtClean="0"/>
              <a:t> </a:t>
            </a:r>
            <a:r>
              <a:rPr lang="en-US" dirty="0" err="1" smtClean="0"/>
              <a:t>vivir</a:t>
            </a:r>
            <a:r>
              <a:rPr lang="en-US" dirty="0" smtClean="0"/>
              <a:t> de forma </a:t>
            </a:r>
            <a:r>
              <a:rPr lang="en-US" dirty="0" err="1" smtClean="0"/>
              <a:t>que</a:t>
            </a:r>
            <a:r>
              <a:rPr lang="en-US" dirty="0" smtClean="0"/>
              <a:t>  </a:t>
            </a:r>
            <a:r>
              <a:rPr lang="en-US" dirty="0" err="1" smtClean="0"/>
              <a:t>escriban</a:t>
            </a:r>
            <a:r>
              <a:rPr lang="en-US" dirty="0" smtClean="0"/>
              <a:t> </a:t>
            </a:r>
            <a:r>
              <a:rPr lang="en-US" dirty="0" err="1" smtClean="0"/>
              <a:t>esto</a:t>
            </a:r>
            <a:r>
              <a:rPr lang="en-US" dirty="0" smtClean="0"/>
              <a:t> </a:t>
            </a:r>
            <a:r>
              <a:rPr lang="en-US" dirty="0" err="1" smtClean="0"/>
              <a:t>sobre</a:t>
            </a:r>
            <a:r>
              <a:rPr lang="en-US" dirty="0" smtClean="0"/>
              <a:t> </a:t>
            </a:r>
            <a:r>
              <a:rPr lang="en-US" dirty="0" err="1" smtClean="0"/>
              <a:t>tu</a:t>
            </a:r>
            <a:r>
              <a:rPr lang="en-US" dirty="0" smtClean="0"/>
              <a:t> </a:t>
            </a:r>
            <a:r>
              <a:rPr lang="en-US" dirty="0" err="1" smtClean="0"/>
              <a:t>lápida</a:t>
            </a:r>
            <a:r>
              <a:rPr lang="en-US" dirty="0" smtClean="0"/>
              <a:t>.</a:t>
            </a:r>
          </a:p>
          <a:p>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sp>
        <p:nvSpPr>
          <p:cNvPr id="315395" name="Rectangle 3"/>
          <p:cNvSpPr>
            <a:spLocks noGrp="1" noChangeArrowheads="1"/>
          </p:cNvSpPr>
          <p:nvPr>
            <p:ph type="body" sz="half" idx="1"/>
          </p:nvPr>
        </p:nvSpPr>
        <p:spPr>
          <a:xfrm>
            <a:off x="228600" y="2138362"/>
            <a:ext cx="4419600" cy="4643438"/>
          </a:xfrm>
          <a:solidFill>
            <a:schemeClr val="bg1">
              <a:alpha val="45000"/>
            </a:schemeClr>
          </a:solidFill>
        </p:spPr>
        <p:txBody>
          <a:bodyPr>
            <a:normAutofit/>
          </a:bodyPr>
          <a:lstStyle/>
          <a:p>
            <a:r>
              <a:rPr lang="es-ES" sz="3600" dirty="0" smtClean="0"/>
              <a:t>Debemos aprender a hablar como Cristo habló.</a:t>
            </a:r>
          </a:p>
          <a:p>
            <a:r>
              <a:rPr lang="es-ES" sz="3600" dirty="0" smtClean="0"/>
              <a:t>Es mejor no decir nada que opinar sin conocer las situaciones de los demás.</a:t>
            </a:r>
            <a:endParaRPr lang="es-PR" sz="3600"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33321" y="2286000"/>
            <a:ext cx="3929679" cy="297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ES" sz="4800" dirty="0" smtClean="0">
                <a:latin typeface="David" panose="020E0502060401010101" pitchFamily="34" charset="-79"/>
                <a:cs typeface="David" panose="020E0502060401010101" pitchFamily="34" charset="-79"/>
              </a:rPr>
              <a:t>Santiago 3:1-18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0" y="1905000"/>
            <a:ext cx="5715000" cy="4953000"/>
          </a:xfrm>
        </p:spPr>
        <p:txBody>
          <a:bodyPr/>
          <a:lstStyle/>
          <a:p>
            <a:pPr marL="0" indent="0">
              <a:buNone/>
            </a:pPr>
            <a:r>
              <a:rPr lang="es-ES" sz="2800" b="1" i="1" dirty="0" smtClean="0">
                <a:latin typeface="Candara" pitchFamily="34" charset="0"/>
              </a:rPr>
              <a:t>“Hermanos míos, no os hagáis maestros muchos de vosotros, sabiendo que recibiremos mayor condenación. Porque todos ofendemos muchas veces. Si alguno no ofende en palabra, éste es varón perfecto, capaz también de refrenar todo el cuerpo. He aquí nosotros ponemos freno en la boca de los caballos para que nos obedezcan, y dirigimos así todo su cuerpo…”</a:t>
            </a:r>
          </a:p>
          <a:p>
            <a:pPr marL="0" indent="0">
              <a:buNone/>
            </a:pPr>
            <a:endParaRPr lang="es-ES" sz="2400" b="1" i="1"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pic>
        <p:nvPicPr>
          <p:cNvPr id="32770" name="Picture 2" descr="http://imagenes.4ever.eu/data/download/animales/caballos/salto-ecuestre,-caballo-marron,-jinete-146127.jpg"/>
          <p:cNvPicPr>
            <a:picLocks noChangeAspect="1" noChangeArrowheads="1"/>
          </p:cNvPicPr>
          <p:nvPr/>
        </p:nvPicPr>
        <p:blipFill>
          <a:blip r:embed="rId2" cstate="print"/>
          <a:srcRect/>
          <a:stretch>
            <a:fillRect/>
          </a:stretch>
        </p:blipFill>
        <p:spPr bwMode="auto">
          <a:xfrm>
            <a:off x="5488780" y="4114800"/>
            <a:ext cx="3655219" cy="2743200"/>
          </a:xfrm>
          <a:prstGeom prst="rect">
            <a:avLst/>
          </a:prstGeom>
          <a:noFill/>
        </p:spPr>
      </p:pic>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0" y="1828800"/>
            <a:ext cx="6705600" cy="5029200"/>
          </a:xfrm>
        </p:spPr>
        <p:txBody>
          <a:bodyPr/>
          <a:lstStyle/>
          <a:p>
            <a:pPr>
              <a:buNone/>
            </a:pPr>
            <a:r>
              <a:rPr lang="es-ES" sz="2600" b="1" i="1" dirty="0" smtClean="0">
                <a:latin typeface="Candara" pitchFamily="34" charset="0"/>
              </a:rPr>
              <a:t>“…Mirad también las naves; aunque tan grandes, y llevadas de impetuosos vientos, son gobernadas con un muy pequeño timón por donde el que las gobierna quiere. Así también la lengua es un miembro pequeño, pero se jacta de grandes cosas. He aquí, ¡cuán grande bosque enciende un pequeño fuego! Y la lengua es un fuego, un mundo de maldad. La lengua está puesta entre nuestros miembros, y contamina todo el cuerpo, e inflama la rueda de la creación, y ella misma es inflamada por el infierno…”</a:t>
            </a:r>
          </a:p>
          <a:p>
            <a:endParaRPr lang="es-ES" sz="2400"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pic>
        <p:nvPicPr>
          <p:cNvPr id="31746" name="Picture 2" descr="http://upload.wikimedia.org/wikipedia/commons/thumb/8/84/USS_Constitution_1997.jpg/1280px-USS_Constitution_1997.jpg"/>
          <p:cNvPicPr>
            <a:picLocks noChangeAspect="1" noChangeArrowheads="1"/>
          </p:cNvPicPr>
          <p:nvPr/>
        </p:nvPicPr>
        <p:blipFill>
          <a:blip r:embed="rId2" cstate="print"/>
          <a:srcRect/>
          <a:stretch>
            <a:fillRect/>
          </a:stretch>
        </p:blipFill>
        <p:spPr bwMode="auto">
          <a:xfrm>
            <a:off x="6629401" y="4922935"/>
            <a:ext cx="2514600" cy="1935065"/>
          </a:xfrm>
          <a:prstGeom prst="rect">
            <a:avLst/>
          </a:prstGeom>
          <a:noFill/>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0" y="1981200"/>
            <a:ext cx="5791200" cy="4648200"/>
          </a:xfrm>
        </p:spPr>
        <p:txBody>
          <a:bodyPr/>
          <a:lstStyle/>
          <a:p>
            <a:pPr>
              <a:buNone/>
            </a:pPr>
            <a:r>
              <a:rPr lang="es-ES" b="1" i="1" dirty="0" smtClean="0">
                <a:latin typeface="Candara" pitchFamily="34" charset="0"/>
              </a:rPr>
              <a:t>“…Porque toda naturaleza de bestias, y de aves, y de serpientes, y de seres del mar, se doma y ha sido domada por la naturaleza humana; pero ningún hombre puede domar la lengua, que es un mal que no puede ser refrenado, llena de veneno mortal.”</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3: 1-8</a:t>
            </a:r>
            <a:endParaRPr lang="es-ES" dirty="0"/>
          </a:p>
        </p:txBody>
      </p:sp>
      <p:pic>
        <p:nvPicPr>
          <p:cNvPr id="30722" name="Picture 2" descr="http://fc03.deviantart.net/fs71/i/2011/060/7/f/macaca_sticking_out_tongue_by_frankylie-d320v4m.jpg"/>
          <p:cNvPicPr>
            <a:picLocks noChangeAspect="1" noChangeArrowheads="1"/>
          </p:cNvPicPr>
          <p:nvPr/>
        </p:nvPicPr>
        <p:blipFill>
          <a:blip r:embed="rId2" cstate="print"/>
          <a:srcRect/>
          <a:stretch>
            <a:fillRect/>
          </a:stretch>
        </p:blipFill>
        <p:spPr bwMode="auto">
          <a:xfrm>
            <a:off x="5562600" y="4191000"/>
            <a:ext cx="3581400" cy="2667000"/>
          </a:xfrm>
          <a:prstGeom prst="rect">
            <a:avLst/>
          </a:prstGeom>
          <a:noFill/>
        </p:spPr>
      </p:pic>
    </p:spTree>
    <p:extLst>
      <p:ext uri="{BB962C8B-B14F-4D97-AF65-F5344CB8AC3E}">
        <p14:creationId xmlns:p14="http://schemas.microsoft.com/office/powerpoint/2010/main" val="416343710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97922</TotalTime>
  <Words>1691</Words>
  <Application>Microsoft Office PowerPoint</Application>
  <PresentationFormat>On-screen Show (4:3)</PresentationFormat>
  <Paragraphs>143</Paragraphs>
  <Slides>34</Slides>
  <Notes>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34</vt:i4>
      </vt:variant>
    </vt:vector>
  </HeadingPairs>
  <TitlesOfParts>
    <vt:vector size="45" baseType="lpstr">
      <vt:lpstr>Arial</vt:lpstr>
      <vt:lpstr>Calibri</vt:lpstr>
      <vt:lpstr>Calibri Light</vt:lpstr>
      <vt:lpstr>Candara</vt:lpstr>
      <vt:lpstr>David</vt:lpstr>
      <vt:lpstr>Papyrus</vt:lpstr>
      <vt:lpstr>Tahoma</vt:lpstr>
      <vt:lpstr>Wingdings</vt:lpstr>
      <vt:lpstr>Blends</vt:lpstr>
      <vt:lpstr>1_Office Theme</vt:lpstr>
      <vt:lpstr>Office Theme</vt:lpstr>
      <vt:lpstr>PowerPoint Presentation</vt:lpstr>
      <vt:lpstr>PowerPoint Presentation</vt:lpstr>
      <vt:lpstr>El asunto</vt:lpstr>
      <vt:lpstr>El asunto</vt:lpstr>
      <vt:lpstr>Aplicación para mi vida</vt:lpstr>
      <vt:lpstr>Pasaje bíblico</vt:lpstr>
      <vt:lpstr>Santiago 3: 1-8</vt:lpstr>
      <vt:lpstr>Santiago 3: 1-8</vt:lpstr>
      <vt:lpstr>Santiago 3: 1-8</vt:lpstr>
      <vt:lpstr>Santiago 3: 1-8</vt:lpstr>
      <vt:lpstr>Santiago 3: 1-8</vt:lpstr>
      <vt:lpstr>Santiago 3: 1-8</vt:lpstr>
      <vt:lpstr>Santiago 3: 1-8</vt:lpstr>
      <vt:lpstr>Santiago 3: 1-8</vt:lpstr>
      <vt:lpstr>Santiago 3: 1-8</vt:lpstr>
      <vt:lpstr>Santiago 3: 9-12</vt:lpstr>
      <vt:lpstr>Santiago 3: 9-12</vt:lpstr>
      <vt:lpstr>Santiago 3: 9-12</vt:lpstr>
      <vt:lpstr>Santiago 3: 9-12</vt:lpstr>
      <vt:lpstr>Santiago 3: 9-12</vt:lpstr>
      <vt:lpstr>Santiago 3: 9-12</vt:lpstr>
      <vt:lpstr>Santiago 3: 9-12</vt:lpstr>
      <vt:lpstr>Santiago 3: 13-18</vt:lpstr>
      <vt:lpstr>Santiago 3: 13-18</vt:lpstr>
      <vt:lpstr>Santiago 3: 13-18</vt:lpstr>
      <vt:lpstr>Santiago 3: 13-18</vt:lpstr>
      <vt:lpstr>Santiago 3: 13-18</vt:lpstr>
      <vt:lpstr>Santiago 3: 13-18</vt:lpstr>
      <vt:lpstr>Santiago 3: 13-18</vt:lpstr>
      <vt:lpstr>Aplicaciones</vt:lpstr>
      <vt:lpstr>Recursos</vt:lpstr>
      <vt:lpstr>PowerPoint Presentation</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la_presion_de_las_palabras_092814.pptx</dc:title>
  <dc:creator>José L. Ortega, Jr.</dc:creator>
  <cp:lastModifiedBy>Tito Ortega</cp:lastModifiedBy>
  <cp:revision>4293</cp:revision>
  <dcterms:created xsi:type="dcterms:W3CDTF">2007-01-24T21:53:34Z</dcterms:created>
  <dcterms:modified xsi:type="dcterms:W3CDTF">2014-09-29T00:02:34Z</dcterms:modified>
</cp:coreProperties>
</file>