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84" r:id="rId3"/>
  </p:sldMasterIdLst>
  <p:notesMasterIdLst>
    <p:notesMasterId r:id="rId21"/>
  </p:notesMasterIdLst>
  <p:handoutMasterIdLst>
    <p:handoutMasterId r:id="rId22"/>
  </p:handoutMasterIdLst>
  <p:sldIdLst>
    <p:sldId id="794" r:id="rId4"/>
    <p:sldId id="1228" r:id="rId5"/>
    <p:sldId id="804" r:id="rId6"/>
    <p:sldId id="416" r:id="rId7"/>
    <p:sldId id="287" r:id="rId8"/>
    <p:sldId id="1237" r:id="rId9"/>
    <p:sldId id="1251" r:id="rId10"/>
    <p:sldId id="1256" r:id="rId11"/>
    <p:sldId id="1084" r:id="rId12"/>
    <p:sldId id="1254" r:id="rId13"/>
    <p:sldId id="1249" r:id="rId14"/>
    <p:sldId id="1255" r:id="rId15"/>
    <p:sldId id="1257" r:id="rId16"/>
    <p:sldId id="1155" r:id="rId17"/>
    <p:sldId id="561" r:id="rId18"/>
    <p:sldId id="1133" r:id="rId19"/>
    <p:sldId id="908"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15" autoAdjust="0"/>
    <p:restoredTop sz="96709" autoAdjust="0"/>
  </p:normalViewPr>
  <p:slideViewPr>
    <p:cSldViewPr>
      <p:cViewPr varScale="1">
        <p:scale>
          <a:sx n="72" d="100"/>
          <a:sy n="72" d="100"/>
        </p:scale>
        <p:origin x="1236" y="7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3/24/2014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17</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9314" y="596019"/>
            <a:ext cx="7510506" cy="3213982"/>
          </a:xfrm>
        </p:spPr>
        <p:txBody>
          <a:bodyPr anchor="b">
            <a:normAutofit/>
          </a:bodyPr>
          <a:lstStyle>
            <a:lvl1pPr algn="ctr">
              <a:defRPr sz="40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819314" y="3886200"/>
            <a:ext cx="7510506" cy="2219108"/>
          </a:xfrm>
        </p:spPr>
        <p:txBody>
          <a:bodyPr anchor="t">
            <a:normAutofit/>
          </a:bodyPr>
          <a:lstStyle>
            <a:lvl1pPr marL="0" indent="0" algn="ctr">
              <a:buNone/>
              <a:defRPr sz="1800">
                <a:gradFill flip="none" rotWithShape="1">
                  <a:gsLst>
                    <a:gs pos="0">
                      <a:schemeClr val="tx1"/>
                    </a:gs>
                    <a:gs pos="100000">
                      <a:schemeClr val="tx1">
                        <a:lumMod val="75000"/>
                      </a:schemeClr>
                    </a:gs>
                  </a:gsLst>
                  <a:lin ang="0" scaled="1"/>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798829952"/>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810385468"/>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9314" y="3270698"/>
            <a:ext cx="7510506" cy="1823305"/>
          </a:xfrm>
        </p:spPr>
        <p:txBody>
          <a:bodyPr anchor="b">
            <a:normAutofit/>
          </a:bodyPr>
          <a:lstStyle>
            <a:lvl1pPr algn="r">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9314" y="5103810"/>
            <a:ext cx="7510506" cy="998250"/>
          </a:xfrm>
        </p:spPr>
        <p:txBody>
          <a:bodyPr anchor="t">
            <a:normAutofit/>
          </a:bodyPr>
          <a:lstStyle>
            <a:lvl1pPr marL="0" indent="0" algn="r">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981415042"/>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347" y="2060898"/>
            <a:ext cx="3685073" cy="4031331"/>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0" y="2060898"/>
            <a:ext cx="3689239" cy="403133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106238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6306" y="2060898"/>
            <a:ext cx="3397113" cy="733596"/>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8347" y="2786027"/>
            <a:ext cx="3685073"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10150" y="2060898"/>
            <a:ext cx="3419670" cy="725129"/>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65" y="2786027"/>
            <a:ext cx="3701520"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600994139"/>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6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144971888"/>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3385690264"/>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754928"/>
            <a:ext cx="2729523" cy="1371600"/>
          </a:xfrm>
        </p:spPr>
        <p:txBody>
          <a:bodyPr anchor="b">
            <a:normAutofit/>
          </a:bodyPr>
          <a:lstStyle>
            <a:lvl1pPr algn="l">
              <a:defRPr sz="2200" b="0"/>
            </a:lvl1pPr>
          </a:lstStyle>
          <a:p>
            <a:r>
              <a:rPr lang="en-US" smtClean="0"/>
              <a:t>Click to edit Master title style</a:t>
            </a:r>
            <a:endParaRPr lang="en-US" dirty="0"/>
          </a:p>
        </p:txBody>
      </p:sp>
      <p:sp>
        <p:nvSpPr>
          <p:cNvPr id="3" name="Content Placeholder 2"/>
          <p:cNvSpPr>
            <a:spLocks noGrp="1"/>
          </p:cNvSpPr>
          <p:nvPr>
            <p:ph idx="1"/>
          </p:nvPr>
        </p:nvSpPr>
        <p:spPr>
          <a:xfrm>
            <a:off x="3828856" y="596018"/>
            <a:ext cx="4500964" cy="5506041"/>
          </a:xfrm>
        </p:spPr>
        <p:txBody>
          <a:bodyPr anchor="ctr">
            <a:normAutofit/>
          </a:bodyPr>
          <a:lstStyle>
            <a:lvl1pPr>
              <a:defRPr sz="1800"/>
            </a:lvl1pPr>
            <a:lvl2pPr>
              <a:defRPr sz="1600"/>
            </a:lvl2pPr>
            <a:lvl3pPr>
              <a:defRPr sz="1400"/>
            </a:lvl3pPr>
            <a:lvl4pPr>
              <a:defRPr sz="12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8347" y="3126528"/>
            <a:ext cx="272952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4111625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898269"/>
            <a:ext cx="4423803" cy="1371600"/>
          </a:xfrm>
        </p:spPr>
        <p:txBody>
          <a:bodyPr anchor="b">
            <a:normAutofit/>
          </a:bodyPr>
          <a:lstStyle>
            <a:lvl1pPr algn="l">
              <a:defRPr sz="24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515442" y="-18288"/>
            <a:ext cx="2500062"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17318" y="3269869"/>
            <a:ext cx="442380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23649" y="6181344"/>
            <a:ext cx="718502" cy="365125"/>
          </a:xfrm>
        </p:spPr>
        <p:txBody>
          <a:bodyPr/>
          <a:lstStyle/>
          <a:p>
            <a:endParaRPr lang="en-US"/>
          </a:p>
        </p:txBody>
      </p:sp>
      <p:sp>
        <p:nvSpPr>
          <p:cNvPr id="6" name="Footer Placeholder 5"/>
          <p:cNvSpPr>
            <a:spLocks noGrp="1"/>
          </p:cNvSpPr>
          <p:nvPr>
            <p:ph type="ftr" sz="quarter" idx="11"/>
          </p:nvPr>
        </p:nvSpPr>
        <p:spPr>
          <a:xfrm>
            <a:off x="818348" y="6181344"/>
            <a:ext cx="3705300" cy="365125"/>
          </a:xfrm>
        </p:spPr>
        <p:txBody>
          <a:bodyPr/>
          <a:lstStyle/>
          <a:p>
            <a:endParaRPr lang="en-US"/>
          </a:p>
        </p:txBody>
      </p:sp>
      <p:sp>
        <p:nvSpPr>
          <p:cNvPr id="7" name="Slide Number Placeholder 6"/>
          <p:cNvSpPr>
            <a:spLocks noGrp="1"/>
          </p:cNvSpPr>
          <p:nvPr>
            <p:ph type="sldNum" sz="quarter" idx="12"/>
          </p:nvPr>
        </p:nvSpPr>
        <p:spPr>
          <a:xfrm>
            <a:off x="8024262" y="6181344"/>
            <a:ext cx="305186" cy="329250"/>
          </a:xfrm>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159401399"/>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677" y="4377485"/>
            <a:ext cx="7413007" cy="907505"/>
          </a:xfrm>
        </p:spPr>
        <p:txBody>
          <a:bodyPr anchor="b">
            <a:normAutofit/>
          </a:bodyPr>
          <a:lstStyle>
            <a:lvl1pPr algn="l">
              <a:defRPr sz="2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7678" y="996188"/>
            <a:ext cx="7301427" cy="298112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7677" y="5284990"/>
            <a:ext cx="7413007" cy="81707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7678" y="6181344"/>
            <a:ext cx="5337278" cy="365125"/>
          </a:xfrm>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164244022"/>
      </p:ext>
    </p:extLst>
  </p:cSld>
  <p:clrMapOvr>
    <a:masterClrMapping/>
  </p:clrMapOvr>
  <p:timing>
    <p:tnLst>
      <p:par>
        <p:cTn id="1" dur="indefinite" restart="never" nodeType="tmRoot"/>
      </p:par>
    </p:tn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596018"/>
            <a:ext cx="7511474" cy="3137782"/>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8347" y="4343400"/>
            <a:ext cx="7511474" cy="1758660"/>
          </a:xfrm>
        </p:spPr>
        <p:txBody>
          <a:bodyPr anchor="ctr">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869176119"/>
      </p:ext>
    </p:extLst>
  </p:cSld>
  <p:clrMapOvr>
    <a:masterClrMapping/>
  </p:clrMapOvr>
  <p:timing>
    <p:tnLst>
      <p:par>
        <p:cTn id="1" dur="indefinite" restart="never" nodeType="tmRoot"/>
      </p:par>
    </p:tn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583818" y="860276"/>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7888822" y="29859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304407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256436" y="3650606"/>
            <a:ext cx="6631128" cy="381000"/>
          </a:xfrm>
        </p:spPr>
        <p:txBody>
          <a:bodyPr anchor="ctr">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818347" y="4641206"/>
            <a:ext cx="7511473" cy="1447800"/>
          </a:xfrm>
        </p:spPr>
        <p:txBody>
          <a:bodyPr anchor="ctr">
            <a:normAutofit/>
          </a:bodyPr>
          <a:lstStyle>
            <a:lvl1pPr marL="0" indent="0" algn="l">
              <a:buNone/>
              <a:defRPr sz="1800">
                <a:gradFill flip="none" rotWithShape="1">
                  <a:gsLst>
                    <a:gs pos="0">
                      <a:schemeClr val="tx1"/>
                    </a:gs>
                    <a:gs pos="100000">
                      <a:schemeClr val="tx1">
                        <a:lumMod val="75000"/>
                      </a:schemeClr>
                    </a:gs>
                  </a:gsLst>
                  <a:lin ang="0" scaled="1"/>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078449695"/>
      </p:ext>
    </p:extLst>
  </p:cSld>
  <p:clrMapOvr>
    <a:masterClrMapping/>
  </p:clrMapOvr>
  <p:timing>
    <p:tnLst>
      <p:par>
        <p:cTn id="1" dur="indefinite" restart="never" nodeType="tmRoot"/>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8347" y="3603566"/>
            <a:ext cx="7512338" cy="14688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21015" y="5072366"/>
            <a:ext cx="7512339" cy="1029694"/>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566740097"/>
      </p:ext>
    </p:extLst>
  </p:cSld>
  <p:clrMapOvr>
    <a:masterClrMapping/>
  </p:clrMapOvr>
  <p:timing>
    <p:tnLst>
      <p:par>
        <p:cTn id="1" dur="indefinite" restart="never" nodeType="tmRoot"/>
      </p:par>
    </p:tn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extBox 12"/>
          <p:cNvSpPr txBox="1"/>
          <p:nvPr/>
        </p:nvSpPr>
        <p:spPr>
          <a:xfrm>
            <a:off x="583818" y="75385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6" name="TextBox 15"/>
          <p:cNvSpPr txBox="1"/>
          <p:nvPr/>
        </p:nvSpPr>
        <p:spPr>
          <a:xfrm>
            <a:off x="7887556" y="2879498"/>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284436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18347" y="3886200"/>
            <a:ext cx="7512338" cy="1053662"/>
          </a:xfrm>
        </p:spPr>
        <p:txBody>
          <a:bodyPr vert="horz" lIns="91440" tIns="45720" rIns="91440" bIns="45720" rtlCol="0" anchor="b">
            <a:normAutofit/>
          </a:bodyPr>
          <a:lstStyle>
            <a:lvl1pPr>
              <a:buNone/>
              <a:defRPr lang="en-US" sz="20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939862"/>
            <a:ext cx="7512338" cy="1162198"/>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137745308"/>
      </p:ext>
    </p:extLst>
  </p:cSld>
  <p:clrMapOvr>
    <a:masterClrMapping/>
  </p:clrMapOvr>
  <p:timing>
    <p:tnLst>
      <p:par>
        <p:cTn id="1" dur="indefinite" restart="never" nodeType="tmRoot"/>
      </p:par>
    </p:tnLst>
  </p:timing>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18346" y="596018"/>
            <a:ext cx="7511473" cy="2756783"/>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818346" y="3682941"/>
            <a:ext cx="7511473" cy="1049283"/>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732224"/>
            <a:ext cx="7511472" cy="1369836"/>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50872246"/>
      </p:ext>
    </p:extLst>
  </p:cSld>
  <p:clrMapOvr>
    <a:masterClrMapping/>
  </p:clrMapOvr>
  <p:timing>
    <p:tnLst>
      <p:par>
        <p:cTn id="1" dur="indefinite" restart="never" nodeType="tmRoot"/>
      </p:par>
    </p:tnLst>
  </p:timing>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818347" y="596018"/>
            <a:ext cx="7511473" cy="131248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109139433"/>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1708" y="596018"/>
            <a:ext cx="1778112" cy="550604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8347" y="596018"/>
            <a:ext cx="5624137" cy="550604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1899204627"/>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8347" y="596018"/>
            <a:ext cx="7511473" cy="131248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18348" y="2060898"/>
            <a:ext cx="7511472" cy="4041162"/>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51708" y="6178260"/>
            <a:ext cx="1287464"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5" name="Footer Placeholder 4"/>
          <p:cNvSpPr>
            <a:spLocks noGrp="1"/>
          </p:cNvSpPr>
          <p:nvPr>
            <p:ph type="ftr" sz="quarter" idx="3"/>
          </p:nvPr>
        </p:nvSpPr>
        <p:spPr>
          <a:xfrm>
            <a:off x="818347" y="6178260"/>
            <a:ext cx="5624137" cy="365125"/>
          </a:xfrm>
          <a:prstGeom prst="rect">
            <a:avLst/>
          </a:prstGeom>
        </p:spPr>
        <p:txBody>
          <a:bodyPr vert="horz" lIns="91440" tIns="45720" rIns="91440" bIns="45720" rtlCol="0" anchor="ctr"/>
          <a:lstStyle>
            <a:lvl1pPr algn="l">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7917202" y="6178260"/>
            <a:ext cx="413483"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1945301733"/>
      </p:ext>
    </p:extLst>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Lst>
  <p:transition spd="slow">
    <p:fade/>
  </p:transition>
  <p:timing>
    <p:tnLst>
      <p:par>
        <p:cTn id="1" dur="indefinite" restart="never" nodeType="tmRoot"/>
      </p:par>
    </p:tnLst>
  </p:timing>
  <p:hf hdr="0" ftr="0" dt="0"/>
  <p:txStyles>
    <p:title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30000"/>
        <a:buFont typeface="Arial"/>
        <a:buChar char="•"/>
        <a:defRPr sz="18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30000"/>
        <a:buFont typeface="Arial"/>
        <a:buChar char="•"/>
        <a:defRPr sz="16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30000"/>
        <a:buFont typeface="Arial"/>
        <a:buChar char="•"/>
        <a:defRPr sz="12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4.jpeg"/><Relationship Id="rId5" Type="http://schemas.openxmlformats.org/officeDocument/2006/relationships/image" Target="../media/image3.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t-takla.org/Gallery/Bible/Illustrations/Bible-Slides/OT/Jeremiah.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Primavera de 2014/Tema </a:t>
            </a:r>
            <a:r>
              <a:rPr lang="es-PR" sz="4400" noProof="0" dirty="0" smtClean="0">
                <a:latin typeface="+mj-lt"/>
              </a:rPr>
              <a:t>2</a:t>
            </a:r>
            <a:r>
              <a:rPr lang="es-PR" sz="4400" dirty="0" smtClean="0">
                <a:latin typeface="+mj-lt"/>
              </a:rPr>
              <a:t>:                </a:t>
            </a:r>
            <a:r>
              <a:rPr lang="en-US" sz="4400" cap="small" dirty="0" err="1" smtClean="0">
                <a:latin typeface="+mj-lt"/>
              </a:rPr>
              <a:t>Preguntas</a:t>
            </a:r>
            <a:r>
              <a:rPr lang="en-US" sz="4400" cap="small" dirty="0" smtClean="0">
                <a:latin typeface="+mj-lt"/>
              </a:rPr>
              <a:t> </a:t>
            </a:r>
            <a:r>
              <a:rPr lang="en-US" sz="4400" cap="small" dirty="0" err="1" smtClean="0">
                <a:latin typeface="+mj-lt"/>
              </a:rPr>
              <a:t>que</a:t>
            </a:r>
            <a:r>
              <a:rPr lang="en-US" sz="4400" cap="small" dirty="0" smtClean="0">
                <a:latin typeface="+mj-lt"/>
              </a:rPr>
              <a:t> </a:t>
            </a:r>
            <a:r>
              <a:rPr lang="en-US" sz="4400" cap="small" dirty="0" err="1" smtClean="0">
                <a:latin typeface="+mj-lt"/>
              </a:rPr>
              <a:t>hizo</a:t>
            </a:r>
            <a:r>
              <a:rPr lang="en-US" sz="4400" cap="small" dirty="0" smtClean="0">
                <a:latin typeface="+mj-lt"/>
              </a:rPr>
              <a:t> </a:t>
            </a:r>
            <a:r>
              <a:rPr lang="en-US" sz="4400" cap="small" dirty="0" err="1" smtClean="0">
                <a:latin typeface="+mj-lt"/>
              </a:rPr>
              <a:t>Jesús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Tradiciones o la  palabra de Dios</a:t>
            </a:r>
            <a:r>
              <a:rPr lang="es-PR" sz="4400" dirty="0" smtClean="0">
                <a:latin typeface="+mn-lt"/>
              </a:rPr>
              <a:t>”</a:t>
            </a:r>
          </a:p>
          <a:p>
            <a:pPr marL="401638" indent="-234950" algn="ctr">
              <a:spcAft>
                <a:spcPts val="600"/>
              </a:spcAft>
              <a:buNone/>
            </a:pPr>
            <a:r>
              <a:rPr lang="es-PR" sz="3600" noProof="0" dirty="0" smtClean="0">
                <a:latin typeface="+mn-lt"/>
                <a:cs typeface="+mn-cs"/>
              </a:rPr>
              <a:t>23</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marzo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noProof="0" dirty="0" smtClean="0"/>
              <a:t>Mateo </a:t>
            </a:r>
            <a:r>
              <a:rPr lang="es-PR" sz="2800" dirty="0" smtClean="0"/>
              <a:t>15:1-11, 17-20)</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327682" name="Rectangle 2"/>
          <p:cNvSpPr>
            <a:spLocks noGrp="1" noChangeArrowheads="1"/>
          </p:cNvSpPr>
          <p:nvPr>
            <p:ph type="body" idx="1"/>
          </p:nvPr>
        </p:nvSpPr>
        <p:spPr>
          <a:xfrm>
            <a:off x="304800" y="2362200"/>
            <a:ext cx="8458200" cy="4419600"/>
          </a:xfrm>
        </p:spPr>
        <p:txBody>
          <a:bodyPr/>
          <a:lstStyle/>
          <a:p>
            <a:pPr marL="0" indent="0">
              <a:buNone/>
            </a:pPr>
            <a:r>
              <a:rPr lang="es-ES" dirty="0"/>
              <a:t>“</a:t>
            </a:r>
            <a:r>
              <a:rPr lang="es-ES" dirty="0">
                <a:solidFill>
                  <a:srgbClr val="FF0000"/>
                </a:solidFill>
              </a:rPr>
              <a:t>Hipócritas, bien profetizó de vosotros Isaías, cuando dijo: Este pueblo de labios me honra; Mas su corazón está lejos de mí. Pues en vano me honran, Enseñando como doctrinas, mandamientos de hombres</a:t>
            </a:r>
            <a:r>
              <a:rPr lang="es-ES" dirty="0" smtClean="0">
                <a:solidFill>
                  <a:srgbClr val="FF0000"/>
                </a:solidFill>
              </a:rPr>
              <a:t>.</a:t>
            </a:r>
            <a:r>
              <a:rPr lang="es-ES" dirty="0" smtClean="0"/>
              <a:t>”</a:t>
            </a:r>
            <a:endParaRPr lang="es-ES" dirty="0"/>
          </a:p>
        </p:txBody>
      </p:sp>
      <p:sp>
        <p:nvSpPr>
          <p:cNvPr id="6" name="Rectangle 3"/>
          <p:cNvSpPr txBox="1">
            <a:spLocks noChangeArrowheads="1"/>
          </p:cNvSpPr>
          <p:nvPr/>
        </p:nvSpPr>
        <p:spPr bwMode="auto">
          <a:xfrm>
            <a:off x="1905000" y="762000"/>
            <a:ext cx="59436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4000" dirty="0"/>
              <a:t>Evite la hipocresía                   (Mateo 15:7-9</a:t>
            </a:r>
            <a:r>
              <a:rPr lang="es-ES" sz="4000" dirty="0" smtClean="0"/>
              <a:t>)</a:t>
            </a:r>
            <a:endParaRPr lang="es-PR" sz="4000" kern="0" dirty="0" smtClean="0"/>
          </a:p>
        </p:txBody>
      </p:sp>
    </p:spTree>
    <p:extLst>
      <p:ext uri="{BB962C8B-B14F-4D97-AF65-F5344CB8AC3E}">
        <p14:creationId xmlns:p14="http://schemas.microsoft.com/office/powerpoint/2010/main" val="42254413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12" name="Title 5"/>
          <p:cNvSpPr>
            <a:spLocks noGrp="1"/>
          </p:cNvSpPr>
          <p:nvPr>
            <p:ph type="title"/>
          </p:nvPr>
        </p:nvSpPr>
        <p:spPr>
          <a:xfrm>
            <a:off x="1905000" y="214313"/>
            <a:ext cx="6705600" cy="1462087"/>
          </a:xfrm>
        </p:spPr>
        <p:txBody>
          <a:bodyPr/>
          <a:lstStyle/>
          <a:p>
            <a:pPr marL="742950" indent="-742950">
              <a:spcAft>
                <a:spcPts val="600"/>
              </a:spcAft>
              <a:buFont typeface="+mj-lt"/>
              <a:buAutoNum type="arabicPeriod" startAt="3"/>
            </a:pPr>
            <a:r>
              <a:rPr lang="es-ES" sz="4000" dirty="0"/>
              <a:t>Limpie su corazón                   (Mateo 15.10-11, 17-20)</a:t>
            </a:r>
            <a:endParaRPr lang="es-PR" sz="4000" dirty="0"/>
          </a:p>
        </p:txBody>
      </p:sp>
      <p:pic>
        <p:nvPicPr>
          <p:cNvPr id="1026" name="Picture 2" descr="http://distantshores.org/images/rg/41/41_Mk_05_17_RG.jpg"/>
          <p:cNvPicPr>
            <a:picLocks noChangeAspect="1" noChangeArrowheads="1"/>
          </p:cNvPicPr>
          <p:nvPr/>
        </p:nvPicPr>
        <p:blipFill>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1447800" y="2098929"/>
            <a:ext cx="6266212" cy="4530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590108"/>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04800" y="2177358"/>
            <a:ext cx="8534400" cy="4375842"/>
          </a:xfrm>
        </p:spPr>
        <p:txBody>
          <a:bodyPr/>
          <a:lstStyle/>
          <a:p>
            <a:pPr marL="0" indent="0">
              <a:buNone/>
            </a:pPr>
            <a:r>
              <a:rPr lang="es-ES" dirty="0"/>
              <a:t>“Y llamando a sí a la multitud, les dijo: </a:t>
            </a:r>
            <a:r>
              <a:rPr lang="es-ES" dirty="0">
                <a:solidFill>
                  <a:srgbClr val="FF0000"/>
                </a:solidFill>
              </a:rPr>
              <a:t>Oíd, y entended: No lo que entra en la boca contamina al hombre; mas lo que sale de la boca, esto contamina al hombre</a:t>
            </a:r>
            <a:r>
              <a:rPr lang="es-ES" dirty="0" smtClean="0">
                <a:solidFill>
                  <a:srgbClr val="FF0000"/>
                </a:solidFill>
              </a:rPr>
              <a:t>.</a:t>
            </a:r>
            <a:r>
              <a:rPr lang="es-ES" dirty="0" smtClean="0"/>
              <a:t>”</a:t>
            </a:r>
            <a:endParaRPr lang="es-ES" dirty="0"/>
          </a:p>
        </p:txBody>
      </p:sp>
      <p:sp>
        <p:nvSpPr>
          <p:cNvPr id="9" name="Title 5"/>
          <p:cNvSpPr>
            <a:spLocks noGrp="1"/>
          </p:cNvSpPr>
          <p:nvPr>
            <p:ph type="title"/>
          </p:nvPr>
        </p:nvSpPr>
        <p:spPr>
          <a:xfrm>
            <a:off x="1905000" y="214313"/>
            <a:ext cx="6705600" cy="1462087"/>
          </a:xfrm>
        </p:spPr>
        <p:txBody>
          <a:bodyPr/>
          <a:lstStyle/>
          <a:p>
            <a:pPr marL="742950" indent="-742950">
              <a:spcAft>
                <a:spcPts val="600"/>
              </a:spcAft>
              <a:buFont typeface="+mj-lt"/>
              <a:buAutoNum type="arabicPeriod" startAt="3"/>
            </a:pPr>
            <a:r>
              <a:rPr lang="es-ES" sz="4000" dirty="0"/>
              <a:t>Limpie su corazón                   (Mateo </a:t>
            </a:r>
            <a:r>
              <a:rPr lang="es-ES" sz="4000" dirty="0" smtClean="0"/>
              <a:t>15.10-11)</a:t>
            </a:r>
            <a:endParaRPr lang="es-PR" sz="4000" dirty="0"/>
          </a:p>
        </p:txBody>
      </p:sp>
    </p:spTree>
    <p:extLst>
      <p:ext uri="{BB962C8B-B14F-4D97-AF65-F5344CB8AC3E}">
        <p14:creationId xmlns:p14="http://schemas.microsoft.com/office/powerpoint/2010/main" val="2693682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04800" y="1872558"/>
            <a:ext cx="8534400" cy="4375842"/>
          </a:xfrm>
        </p:spPr>
        <p:txBody>
          <a:bodyPr/>
          <a:lstStyle/>
          <a:p>
            <a:pPr marL="0" indent="0">
              <a:buNone/>
            </a:pPr>
            <a:r>
              <a:rPr lang="es-ES" dirty="0" smtClean="0"/>
              <a:t>“</a:t>
            </a:r>
            <a:r>
              <a:rPr lang="es-ES" dirty="0" smtClean="0">
                <a:solidFill>
                  <a:srgbClr val="FF0000"/>
                </a:solidFill>
              </a:rPr>
              <a:t>¿</a:t>
            </a:r>
            <a:r>
              <a:rPr lang="es-ES" dirty="0">
                <a:solidFill>
                  <a:srgbClr val="FF0000"/>
                </a:solidFill>
              </a:rPr>
              <a:t>No entendéis que todo lo que entra en la boca va al vientre, y es echado en la letrina? Pero lo que sale de la boca, del corazón sale; y esto contamina al hombre. Porque del corazón salen los malos pensamientos, los homicidios, los adulterios, las fornicaciones, los hurtos, los falsos testimonios, las blasfemias. Estas cosas son las que contaminan al hombre; pero el comer con las manos sin lavar no contamina al hombre</a:t>
            </a:r>
            <a:r>
              <a:rPr lang="es-ES" dirty="0" smtClean="0">
                <a:solidFill>
                  <a:srgbClr val="FF0000"/>
                </a:solidFill>
              </a:rPr>
              <a:t>.</a:t>
            </a:r>
            <a:r>
              <a:rPr lang="es-ES" dirty="0" smtClean="0"/>
              <a:t>”</a:t>
            </a:r>
            <a:endParaRPr lang="es-ES" dirty="0"/>
          </a:p>
        </p:txBody>
      </p:sp>
      <p:sp>
        <p:nvSpPr>
          <p:cNvPr id="6" name="Title 5"/>
          <p:cNvSpPr>
            <a:spLocks noGrp="1"/>
          </p:cNvSpPr>
          <p:nvPr>
            <p:ph type="title"/>
          </p:nvPr>
        </p:nvSpPr>
        <p:spPr>
          <a:xfrm>
            <a:off x="1905000" y="214313"/>
            <a:ext cx="6705600" cy="1462087"/>
          </a:xfrm>
        </p:spPr>
        <p:txBody>
          <a:bodyPr/>
          <a:lstStyle/>
          <a:p>
            <a:pPr marL="742950" indent="-742950">
              <a:spcAft>
                <a:spcPts val="600"/>
              </a:spcAft>
              <a:buFont typeface="+mj-lt"/>
              <a:buAutoNum type="arabicPeriod" startAt="3"/>
            </a:pPr>
            <a:r>
              <a:rPr lang="es-ES" sz="4000" dirty="0"/>
              <a:t>Limpie su corazón                   (Mateo </a:t>
            </a:r>
            <a:r>
              <a:rPr lang="es-ES" sz="4000" dirty="0" smtClean="0"/>
              <a:t>15.17-20</a:t>
            </a:r>
            <a:r>
              <a:rPr lang="es-ES" sz="4000" dirty="0"/>
              <a:t>)</a:t>
            </a:r>
            <a:endParaRPr lang="es-PR" sz="4000" dirty="0"/>
          </a:p>
        </p:txBody>
      </p:sp>
    </p:spTree>
    <p:extLst>
      <p:ext uri="{BB962C8B-B14F-4D97-AF65-F5344CB8AC3E}">
        <p14:creationId xmlns:p14="http://schemas.microsoft.com/office/powerpoint/2010/main" val="25866810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04800" y="2057400"/>
            <a:ext cx="8534400" cy="4114800"/>
          </a:xfrm>
        </p:spPr>
        <p:txBody>
          <a:bodyPr/>
          <a:lstStyle/>
          <a:p>
            <a:r>
              <a:rPr lang="es-ES" sz="2800" dirty="0"/>
              <a:t>Debemos examinar las tradiciones y asegurarnos que no sean contrarias a la Biblia; las que lo son, se deben </a:t>
            </a:r>
            <a:r>
              <a:rPr lang="es-ES" sz="2800" dirty="0" smtClean="0"/>
              <a:t>descartar.</a:t>
            </a:r>
          </a:p>
          <a:p>
            <a:r>
              <a:rPr lang="es-ES" sz="2800" dirty="0"/>
              <a:t>Las tradiciones que no están basadas en la Biblia suelen ser más perjudiciales que beneficiosas para el crecimiento espiritual y se deben </a:t>
            </a:r>
            <a:r>
              <a:rPr lang="es-ES" sz="2800" dirty="0" smtClean="0"/>
              <a:t>descartar.</a:t>
            </a:r>
          </a:p>
          <a:p>
            <a:r>
              <a:rPr lang="es-ES" sz="2800" dirty="0"/>
              <a:t>El hecho de no cumplir o conformarnos a pautas, rituales y reglas humanas no nos </a:t>
            </a:r>
            <a:r>
              <a:rPr lang="es-ES" sz="2800" dirty="0" smtClean="0"/>
              <a:t>condena. Son </a:t>
            </a:r>
            <a:r>
              <a:rPr lang="es-ES" sz="2800" dirty="0"/>
              <a:t>nuestras palabras y nuestros corazones malvados los que nos </a:t>
            </a:r>
            <a:r>
              <a:rPr lang="es-ES" sz="2800" dirty="0" smtClean="0"/>
              <a:t>condenan.</a:t>
            </a:r>
            <a:endParaRPr lang="es-ES"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Carro</a:t>
            </a:r>
            <a:r>
              <a:rPr lang="es-ES" sz="1600" dirty="0"/>
              <a:t>, Daniel et al. </a:t>
            </a:r>
            <a:r>
              <a:rPr lang="es-ES" sz="1600" i="1" dirty="0"/>
              <a:t>Comentario </a:t>
            </a:r>
            <a:r>
              <a:rPr lang="es-ES" sz="1600" i="1" dirty="0" err="1"/>
              <a:t>bı́blico</a:t>
            </a:r>
            <a:r>
              <a:rPr lang="es-ES" sz="1600" i="1" dirty="0"/>
              <a:t> mundo hispano </a:t>
            </a:r>
            <a:r>
              <a:rPr lang="es-ES" sz="1600" i="1" dirty="0" smtClean="0"/>
              <a:t>Levítico</a:t>
            </a:r>
            <a:r>
              <a:rPr lang="es-ES" sz="1600" i="1" dirty="0"/>
              <a:t>, </a:t>
            </a:r>
            <a:r>
              <a:rPr lang="es-ES" sz="1600" i="1" dirty="0" smtClean="0"/>
              <a:t>Números</a:t>
            </a:r>
            <a:r>
              <a:rPr lang="es-ES" sz="1600" i="1" dirty="0"/>
              <a:t>, y Deuteronomio. </a:t>
            </a:r>
            <a:r>
              <a:rPr lang="es-ES" sz="1600" dirty="0"/>
              <a:t>1. ed. El Paso, TX: Editorial Mundo Hispano, 1993</a:t>
            </a:r>
            <a:r>
              <a:rPr lang="es-ES" sz="1600" dirty="0" smtClean="0"/>
              <a:t>.</a:t>
            </a:r>
          </a:p>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2013. 42-52.</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386" name="Rectangle 2"/>
          <p:cNvSpPr>
            <a:spLocks noGrp="1" noChangeArrowheads="1"/>
          </p:cNvSpPr>
          <p:nvPr>
            <p:ph type="title"/>
          </p:nvPr>
        </p:nvSpPr>
        <p:spPr>
          <a:xfrm>
            <a:off x="742808" y="5715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1143000"/>
            <a:ext cx="7705531" cy="51435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Primavera de 2014/Tema 2: </a:t>
            </a:r>
            <a:r>
              <a:rPr lang="es-PR" sz="4400" cap="small" dirty="0" smtClean="0">
                <a:solidFill>
                  <a:schemeClr val="bg1"/>
                </a:solidFill>
              </a:rPr>
              <a:t>Preguntas que hizo Jesús</a:t>
            </a:r>
            <a:endParaRPr lang="es-PR" sz="4400" cap="small" dirty="0">
              <a:solidFill>
                <a:schemeClr val="bg1"/>
              </a:solidFill>
            </a:endParaRPr>
          </a:p>
          <a:p>
            <a:pPr marL="401638" indent="-234950" algn="ctr">
              <a:spcAft>
                <a:spcPts val="600"/>
              </a:spcAft>
              <a:buNone/>
            </a:pPr>
            <a:r>
              <a:rPr lang="es-PR" sz="4000" dirty="0" smtClean="0">
                <a:solidFill>
                  <a:schemeClr val="bg1"/>
                </a:solidFill>
              </a:rPr>
              <a:t>“¿Interés a medias o compromiso total?”</a:t>
            </a:r>
          </a:p>
          <a:p>
            <a:pPr marL="401638" indent="-234950" algn="ctr">
              <a:spcAft>
                <a:spcPts val="600"/>
              </a:spcAft>
              <a:buNone/>
            </a:pPr>
            <a:r>
              <a:rPr lang="es-PR" dirty="0" smtClean="0">
                <a:solidFill>
                  <a:schemeClr val="bg1"/>
                </a:solidFill>
              </a:rPr>
              <a:t>30 de marzo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Luc</a:t>
            </a:r>
            <a:r>
              <a:rPr lang="es-PR" dirty="0" smtClean="0">
                <a:solidFill>
                  <a:schemeClr val="bg1"/>
                </a:solidFill>
              </a:rPr>
              <a:t>as</a:t>
            </a:r>
            <a:r>
              <a:rPr lang="en-US" dirty="0" smtClean="0">
                <a:solidFill>
                  <a:schemeClr val="bg1"/>
                </a:solidFill>
              </a:rPr>
              <a:t> 9:20-26, 57-62</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77000">
              <a:srgbClr val="2A2A2A"/>
            </a:gs>
            <a:gs pos="43000">
              <a:schemeClr val="bg1"/>
            </a:gs>
            <a:gs pos="15000">
              <a:schemeClr val="accent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1207" y="0"/>
            <a:ext cx="7961586" cy="6858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685800" y="2438400"/>
            <a:ext cx="2590800" cy="2057400"/>
          </a:xfrm>
          <a:prstGeom prst="rect">
            <a:avLst/>
          </a:prstGeom>
          <a:noFill/>
          <a:ln w="5715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057400"/>
            <a:ext cx="5105400" cy="4495800"/>
          </a:xfrm>
          <a:solidFill>
            <a:schemeClr val="bg1">
              <a:alpha val="45000"/>
            </a:schemeClr>
          </a:solidFill>
        </p:spPr>
        <p:txBody>
          <a:bodyPr>
            <a:normAutofit/>
          </a:bodyPr>
          <a:lstStyle/>
          <a:p>
            <a:r>
              <a:rPr lang="es-ES" sz="3600" dirty="0" smtClean="0"/>
              <a:t>Aunque </a:t>
            </a:r>
            <a:r>
              <a:rPr lang="es-ES" sz="3600" dirty="0"/>
              <a:t>las tradiciones tienen su valor, también pueden ser un obstáculo para hacer lo que Dios quiere que </a:t>
            </a:r>
            <a:r>
              <a:rPr lang="es-ES" sz="3600" dirty="0" smtClean="0"/>
              <a:t>hagamos</a:t>
            </a:r>
            <a:r>
              <a:rPr lang="es-PR" sz="3600" dirty="0" smtClean="0"/>
              <a:t>.</a:t>
            </a:r>
            <a:endParaRPr lang="es-PR" sz="3600" dirty="0"/>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399" y="2209800"/>
            <a:ext cx="8229601" cy="4191000"/>
          </a:xfrm>
          <a:solidFill>
            <a:schemeClr val="bg1">
              <a:alpha val="45000"/>
            </a:schemeClr>
          </a:solidFill>
          <a:ln/>
        </p:spPr>
        <p:txBody>
          <a:bodyPr/>
          <a:lstStyle/>
          <a:p>
            <a:pPr marL="346075" indent="-346075">
              <a:spcAft>
                <a:spcPts val="600"/>
              </a:spcAft>
              <a:buFont typeface="Wingdings" pitchFamily="2" charset="2"/>
              <a:buAutoNum type="arabicPeriod"/>
            </a:pPr>
            <a:r>
              <a:rPr lang="es-ES" sz="3600" dirty="0" smtClean="0"/>
              <a:t>Siga las Escrituras                   (</a:t>
            </a:r>
            <a:r>
              <a:rPr lang="es-ES" sz="3600" dirty="0" smtClean="0">
                <a:solidFill>
                  <a:schemeClr val="tx2"/>
                </a:solidFill>
              </a:rPr>
              <a:t>Mateo 15:1-6</a:t>
            </a:r>
            <a:r>
              <a:rPr lang="es-ES" sz="3600" dirty="0" smtClean="0"/>
              <a:t>)</a:t>
            </a:r>
          </a:p>
          <a:p>
            <a:pPr marL="346075" indent="-346075">
              <a:spcAft>
                <a:spcPts val="600"/>
              </a:spcAft>
              <a:buFont typeface="Wingdings" pitchFamily="2" charset="2"/>
              <a:buAutoNum type="arabicPeriod"/>
            </a:pPr>
            <a:r>
              <a:rPr lang="es-ES" sz="3600" dirty="0" smtClean="0"/>
              <a:t>Evite la hipocresía                   (</a:t>
            </a:r>
            <a:r>
              <a:rPr lang="es-ES" sz="3600" dirty="0" smtClean="0">
                <a:solidFill>
                  <a:schemeClr val="tx2"/>
                </a:solidFill>
              </a:rPr>
              <a:t>Mateo 15:7-9</a:t>
            </a:r>
            <a:r>
              <a:rPr lang="es-ES" sz="3600" dirty="0" smtClean="0"/>
              <a:t>)</a:t>
            </a:r>
          </a:p>
          <a:p>
            <a:pPr marL="346075" indent="-346075">
              <a:spcAft>
                <a:spcPts val="600"/>
              </a:spcAft>
              <a:buFont typeface="Wingdings" pitchFamily="2" charset="2"/>
              <a:buAutoNum type="arabicPeriod"/>
            </a:pPr>
            <a:r>
              <a:rPr lang="es-ES" sz="3600" dirty="0" smtClean="0"/>
              <a:t>Limpie su corazón                   (</a:t>
            </a:r>
            <a:r>
              <a:rPr lang="es-ES" sz="3600" dirty="0" smtClean="0">
                <a:solidFill>
                  <a:schemeClr val="tx2"/>
                </a:solidFill>
              </a:rPr>
              <a:t>Mateo 15.10-11, 17-20</a:t>
            </a:r>
            <a:r>
              <a:rPr lang="es-ES" sz="3600" dirty="0" smtClean="0"/>
              <a:t>)</a:t>
            </a:r>
            <a:endParaRPr lang="es-PR" sz="3600" dirty="0" smtClean="0"/>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228600" y="2438400"/>
            <a:ext cx="9525000" cy="2895600"/>
          </a:xfrm>
          <a:prstGeom prst="rect">
            <a:avLst/>
          </a:prstGeom>
        </p:spPr>
      </p:pic>
      <p:sp>
        <p:nvSpPr>
          <p:cNvPr id="65539" name="Rectangle 3"/>
          <p:cNvSpPr>
            <a:spLocks noGrp="1" noChangeArrowheads="1"/>
          </p:cNvSpPr>
          <p:nvPr>
            <p:ph type="body" idx="1"/>
          </p:nvPr>
        </p:nvSpPr>
        <p:spPr>
          <a:xfrm>
            <a:off x="457200" y="3078018"/>
            <a:ext cx="82296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No lo que entra en la boca contamina al hombre; mas lo que sale de la boca, esto contamina al hombre.</a:t>
            </a:r>
            <a:r>
              <a:rPr lang="es-ES" dirty="0">
                <a:latin typeface="Papyrus" panose="03070502060502030205" pitchFamily="66" charset="0"/>
              </a:rPr>
              <a:t>” (Mateo 15.11, RVR60) </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7" name="Rectangle 3"/>
          <p:cNvSpPr>
            <a:spLocks noGrp="1" noChangeArrowheads="1"/>
          </p:cNvSpPr>
          <p:nvPr>
            <p:ph type="title"/>
          </p:nvPr>
        </p:nvSpPr>
        <p:spPr>
          <a:xfrm>
            <a:off x="1905000" y="671512"/>
            <a:ext cx="6248400" cy="1004888"/>
          </a:xfrm>
        </p:spPr>
        <p:txBody>
          <a:bodyPr/>
          <a:lstStyle/>
          <a:p>
            <a:pPr marL="746125" indent="-746125">
              <a:spcAft>
                <a:spcPts val="600"/>
              </a:spcAft>
              <a:buFont typeface="Wingdings" pitchFamily="2" charset="2"/>
              <a:buAutoNum type="arabicPeriod"/>
            </a:pPr>
            <a:r>
              <a:rPr lang="es-ES" sz="4000" dirty="0" smtClean="0"/>
              <a:t>Siga </a:t>
            </a:r>
            <a:r>
              <a:rPr lang="es-ES" sz="4000" dirty="0"/>
              <a:t>las Escrituras                   (Mateo 15:1-6</a:t>
            </a:r>
            <a:r>
              <a:rPr lang="es-ES" sz="4000" dirty="0" smtClean="0"/>
              <a:t>)</a:t>
            </a:r>
            <a:endParaRPr lang="es-PR" sz="4000" dirty="0"/>
          </a:p>
        </p:txBody>
      </p:sp>
      <p:pic>
        <p:nvPicPr>
          <p:cNvPr id="3" name="Picture 2"/>
          <p:cNvPicPr>
            <a:picLocks noChangeAspect="1"/>
          </p:cNvPicPr>
          <p:nvPr/>
        </p:nvPicPr>
        <p:blipFill>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1447800" y="2145792"/>
            <a:ext cx="6096000" cy="4407408"/>
          </a:xfrm>
          <a:prstGeom prst="rect">
            <a:avLst/>
          </a:prstGeom>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057400"/>
            <a:ext cx="8458200" cy="3657600"/>
          </a:xfrm>
        </p:spPr>
        <p:txBody>
          <a:bodyPr/>
          <a:lstStyle/>
          <a:p>
            <a:pPr marL="0" indent="0">
              <a:buNone/>
            </a:pPr>
            <a:r>
              <a:rPr lang="es-ES" dirty="0"/>
              <a:t>“Entonces se acercaron a Jesús ciertos escribas y fariseos de Jerusalén, diciendo:¿Por qué tus discípulos quebrantan la tradición de los ancianos? Porque no se lavan las manos cuando comen pan</a:t>
            </a:r>
            <a:r>
              <a:rPr lang="es-ES" dirty="0" smtClean="0"/>
              <a:t>. Respondiendo </a:t>
            </a:r>
            <a:r>
              <a:rPr lang="es-ES" dirty="0"/>
              <a:t>él, les dijo: </a:t>
            </a:r>
            <a:r>
              <a:rPr lang="es-ES" dirty="0">
                <a:solidFill>
                  <a:srgbClr val="FF0000"/>
                </a:solidFill>
              </a:rPr>
              <a:t>¿Por qué también vosotros quebrantáis el mandamiento de Dios por vuestra tradición</a:t>
            </a:r>
            <a:r>
              <a:rPr lang="es-ES" dirty="0" smtClean="0">
                <a:solidFill>
                  <a:srgbClr val="FF0000"/>
                </a:solidFill>
              </a:rPr>
              <a:t>?</a:t>
            </a:r>
            <a:r>
              <a:rPr lang="es-ES" dirty="0" smtClean="0"/>
              <a:t>...”</a:t>
            </a:r>
            <a:endParaRPr lang="es-ES" b="1" dirty="0"/>
          </a:p>
        </p:txBody>
      </p:sp>
      <p:sp>
        <p:nvSpPr>
          <p:cNvPr id="7" name="Rectangle 3"/>
          <p:cNvSpPr>
            <a:spLocks noGrp="1" noChangeArrowheads="1"/>
          </p:cNvSpPr>
          <p:nvPr>
            <p:ph type="title"/>
          </p:nvPr>
        </p:nvSpPr>
        <p:spPr>
          <a:xfrm>
            <a:off x="1905000" y="671512"/>
            <a:ext cx="6248400" cy="1004888"/>
          </a:xfrm>
        </p:spPr>
        <p:txBody>
          <a:bodyPr/>
          <a:lstStyle/>
          <a:p>
            <a:pPr marL="746125" indent="-746125">
              <a:spcAft>
                <a:spcPts val="600"/>
              </a:spcAft>
              <a:buFont typeface="Wingdings" pitchFamily="2" charset="2"/>
              <a:buAutoNum type="arabicPeriod"/>
            </a:pPr>
            <a:r>
              <a:rPr lang="es-ES" sz="4000" dirty="0" smtClean="0"/>
              <a:t>Siga </a:t>
            </a:r>
            <a:r>
              <a:rPr lang="es-ES" sz="4000" dirty="0"/>
              <a:t>las Escrituras                   (Mateo 15:1-6</a:t>
            </a:r>
            <a:r>
              <a:rPr lang="es-ES" sz="4000" dirty="0" smtClean="0"/>
              <a:t>)</a:t>
            </a:r>
            <a:endParaRPr lang="es-PR" sz="4000" dirty="0"/>
          </a:p>
        </p:txBody>
      </p:sp>
    </p:spTree>
    <p:extLst>
      <p:ext uri="{BB962C8B-B14F-4D97-AF65-F5344CB8AC3E}">
        <p14:creationId xmlns:p14="http://schemas.microsoft.com/office/powerpoint/2010/main" val="33461374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057400"/>
            <a:ext cx="8458200" cy="3657600"/>
          </a:xfrm>
        </p:spPr>
        <p:txBody>
          <a:bodyPr/>
          <a:lstStyle/>
          <a:p>
            <a:pPr marL="0" indent="0">
              <a:buNone/>
            </a:pPr>
            <a:r>
              <a:rPr lang="es-ES" dirty="0" smtClean="0"/>
              <a:t>“</a:t>
            </a:r>
            <a:r>
              <a:rPr lang="es-ES" dirty="0"/>
              <a:t>...</a:t>
            </a:r>
            <a:r>
              <a:rPr lang="es-ES" dirty="0" smtClean="0">
                <a:solidFill>
                  <a:srgbClr val="FF0000"/>
                </a:solidFill>
              </a:rPr>
              <a:t>Porque </a:t>
            </a:r>
            <a:r>
              <a:rPr lang="es-ES" dirty="0">
                <a:solidFill>
                  <a:srgbClr val="FF0000"/>
                </a:solidFill>
              </a:rPr>
              <a:t>Dios mandó diciendo: Honra a tu padre y a tu madre; y: El que maldiga al padre o a la madre, muera irremisiblemente</a:t>
            </a:r>
            <a:r>
              <a:rPr lang="es-ES" dirty="0" smtClean="0">
                <a:solidFill>
                  <a:srgbClr val="FF0000"/>
                </a:solidFill>
              </a:rPr>
              <a:t>. Pero </a:t>
            </a:r>
            <a:r>
              <a:rPr lang="es-ES" dirty="0">
                <a:solidFill>
                  <a:srgbClr val="FF0000"/>
                </a:solidFill>
              </a:rPr>
              <a:t>vosotros decís: Cualquiera que diga a su padre o a su madre: Es mi ofrenda a Dios todo aquello con que pudiera ayudarte</a:t>
            </a:r>
            <a:r>
              <a:rPr lang="es-ES" dirty="0" smtClean="0">
                <a:solidFill>
                  <a:srgbClr val="FF0000"/>
                </a:solidFill>
              </a:rPr>
              <a:t>, ya </a:t>
            </a:r>
            <a:r>
              <a:rPr lang="es-ES" dirty="0">
                <a:solidFill>
                  <a:srgbClr val="FF0000"/>
                </a:solidFill>
              </a:rPr>
              <a:t>no ha de honrar a su padre o a su madre. Así habéis invalidado el mandamiento de Dios por vuestra tradición</a:t>
            </a:r>
            <a:r>
              <a:rPr lang="es-ES" dirty="0" smtClean="0">
                <a:solidFill>
                  <a:srgbClr val="FF0000"/>
                </a:solidFill>
              </a:rPr>
              <a:t>.</a:t>
            </a:r>
            <a:r>
              <a:rPr lang="es-ES" dirty="0" smtClean="0"/>
              <a:t>”</a:t>
            </a:r>
            <a:endParaRPr lang="es-ES" b="1" dirty="0"/>
          </a:p>
        </p:txBody>
      </p:sp>
      <p:sp>
        <p:nvSpPr>
          <p:cNvPr id="7" name="Rectangle 3"/>
          <p:cNvSpPr>
            <a:spLocks noGrp="1" noChangeArrowheads="1"/>
          </p:cNvSpPr>
          <p:nvPr>
            <p:ph type="title"/>
          </p:nvPr>
        </p:nvSpPr>
        <p:spPr>
          <a:xfrm>
            <a:off x="1905000" y="671512"/>
            <a:ext cx="6248400" cy="1004888"/>
          </a:xfrm>
        </p:spPr>
        <p:txBody>
          <a:bodyPr/>
          <a:lstStyle/>
          <a:p>
            <a:pPr marL="746125" indent="-746125">
              <a:spcAft>
                <a:spcPts val="600"/>
              </a:spcAft>
              <a:buFont typeface="Wingdings" pitchFamily="2" charset="2"/>
              <a:buAutoNum type="arabicPeriod"/>
            </a:pPr>
            <a:r>
              <a:rPr lang="es-ES" sz="4000" dirty="0" smtClean="0"/>
              <a:t>Siga </a:t>
            </a:r>
            <a:r>
              <a:rPr lang="es-ES" sz="4000" dirty="0"/>
              <a:t>las Escrituras                   (Mateo 15:1-6</a:t>
            </a:r>
            <a:r>
              <a:rPr lang="es-ES" sz="4000" dirty="0" smtClean="0"/>
              <a:t>)</a:t>
            </a:r>
            <a:endParaRPr lang="es-PR" sz="4000" dirty="0"/>
          </a:p>
        </p:txBody>
      </p:sp>
    </p:spTree>
    <p:extLst>
      <p:ext uri="{BB962C8B-B14F-4D97-AF65-F5344CB8AC3E}">
        <p14:creationId xmlns:p14="http://schemas.microsoft.com/office/powerpoint/2010/main" val="32607433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
        <p:nvSpPr>
          <p:cNvPr id="7" name="Rectangle 3"/>
          <p:cNvSpPr txBox="1">
            <a:spLocks noChangeArrowheads="1"/>
          </p:cNvSpPr>
          <p:nvPr/>
        </p:nvSpPr>
        <p:spPr bwMode="auto">
          <a:xfrm>
            <a:off x="1905000" y="762000"/>
            <a:ext cx="59436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4000" dirty="0"/>
              <a:t>Evite la hipocresía                   (Mateo 15:7-9</a:t>
            </a:r>
            <a:r>
              <a:rPr lang="es-ES" sz="4000" dirty="0" smtClean="0"/>
              <a:t>)</a:t>
            </a:r>
            <a:endParaRPr lang="es-PR" sz="4000" kern="0" dirty="0" smtClean="0"/>
          </a:p>
        </p:txBody>
      </p:sp>
      <p:pic>
        <p:nvPicPr>
          <p:cNvPr id="2" name="Picture 1"/>
          <p:cNvPicPr>
            <a:picLocks noChangeAspect="1"/>
          </p:cNvPicPr>
          <p:nvPr/>
        </p:nvPicPr>
        <p:blipFill>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1524000" y="2145792"/>
            <a:ext cx="6096000" cy="4407408"/>
          </a:xfrm>
          <a:prstGeom prst="rect">
            <a:avLst/>
          </a:prstGeom>
        </p:spPr>
      </p:pic>
    </p:spTree>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89447</TotalTime>
  <Words>797</Words>
  <Application>Microsoft Office PowerPoint</Application>
  <PresentationFormat>On-screen Show (4:3)</PresentationFormat>
  <Paragraphs>66</Paragraphs>
  <Slides>17</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Arial</vt:lpstr>
      <vt:lpstr>Calibri</vt:lpstr>
      <vt:lpstr>Century Gothic</vt:lpstr>
      <vt:lpstr>Papyrus</vt:lpstr>
      <vt:lpstr>Tahoma</vt:lpstr>
      <vt:lpstr>Wingdings</vt:lpstr>
      <vt:lpstr>Blends</vt:lpstr>
      <vt:lpstr>1_Office Theme</vt:lpstr>
      <vt:lpstr>Mesh</vt:lpstr>
      <vt:lpstr>PowerPoint Presentation</vt:lpstr>
      <vt:lpstr>PowerPoint Presentation</vt:lpstr>
      <vt:lpstr>Tema General</vt:lpstr>
      <vt:lpstr>Bosquejo de Estudio</vt:lpstr>
      <vt:lpstr>Texto Clave</vt:lpstr>
      <vt:lpstr>Siga las Escrituras                   (Mateo 15:1-6)</vt:lpstr>
      <vt:lpstr>Siga las Escrituras                   (Mateo 15:1-6)</vt:lpstr>
      <vt:lpstr>Siga las Escrituras                   (Mateo 15:1-6)</vt:lpstr>
      <vt:lpstr>PowerPoint Presentation</vt:lpstr>
      <vt:lpstr>PowerPoint Presentation</vt:lpstr>
      <vt:lpstr>Limpie su corazón                   (Mateo 15.10-11, 17-20)</vt:lpstr>
      <vt:lpstr>Limpie su corazón                   (Mateo 15.10-11)</vt:lpstr>
      <vt:lpstr>Limpie su corazón                   (Mateo 15.17-20)</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tradiciones_o_la_palabra_de_dios_032314.pptx</dc:title>
  <dc:creator>JRIVERA</dc:creator>
  <cp:lastModifiedBy>Tito Ortega</cp:lastModifiedBy>
  <cp:revision>4064</cp:revision>
  <dcterms:created xsi:type="dcterms:W3CDTF">2007-01-24T21:53:34Z</dcterms:created>
  <dcterms:modified xsi:type="dcterms:W3CDTF">2014-03-24T23:25:36Z</dcterms:modified>
</cp:coreProperties>
</file>