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4"/>
  </p:notesMasterIdLst>
  <p:handoutMasterIdLst>
    <p:handoutMasterId r:id="rId25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62" r:id="rId11"/>
    <p:sldId id="1264" r:id="rId12"/>
    <p:sldId id="1084" r:id="rId13"/>
    <p:sldId id="1254" r:id="rId14"/>
    <p:sldId id="1263" r:id="rId15"/>
    <p:sldId id="1265" r:id="rId16"/>
    <p:sldId id="1260" r:id="rId17"/>
    <p:sldId id="1261" r:id="rId18"/>
    <p:sldId id="1266" r:id="rId19"/>
    <p:sldId id="1155" r:id="rId20"/>
    <p:sldId id="561" r:id="rId21"/>
    <p:sldId id="1133" r:id="rId22"/>
    <p:sldId id="90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A6925A"/>
    <a:srgbClr val="285633"/>
    <a:srgbClr val="CC9900"/>
    <a:srgbClr val="CB7935"/>
    <a:srgbClr val="303030"/>
    <a:srgbClr val="663300"/>
    <a:srgbClr val="993B07"/>
    <a:srgbClr val="996633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5" autoAdjust="0"/>
    <p:restoredTop sz="96709" autoAdjust="0"/>
  </p:normalViewPr>
  <p:slideViewPr>
    <p:cSldViewPr>
      <p:cViewPr varScale="1">
        <p:scale>
          <a:sx n="76" d="100"/>
          <a:sy n="76" d="100"/>
        </p:scale>
        <p:origin x="11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600" r="2351" b="2222"/>
          <a:stretch/>
        </p:blipFill>
        <p:spPr>
          <a:xfrm>
            <a:off x="0" y="0"/>
            <a:ext cx="9144000" cy="687324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err="1" smtClean="0">
                <a:latin typeface="+mj-lt"/>
              </a:rPr>
              <a:t>Preguntas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que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hizo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Jesús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¿</a:t>
            </a:r>
            <a:r>
              <a:rPr lang="en-US" sz="4400" dirty="0" err="1" smtClean="0"/>
              <a:t>Ser</a:t>
            </a:r>
            <a:r>
              <a:rPr lang="en-US" sz="4400" dirty="0" smtClean="0"/>
              <a:t> </a:t>
            </a:r>
            <a:r>
              <a:rPr lang="en-US" sz="4400" dirty="0" err="1" smtClean="0"/>
              <a:t>servido</a:t>
            </a:r>
            <a:r>
              <a:rPr lang="en-US" sz="4400" dirty="0" smtClean="0"/>
              <a:t> o </a:t>
            </a:r>
            <a:r>
              <a:rPr lang="en-US" sz="4400" dirty="0" err="1" smtClean="0"/>
              <a:t>servir</a:t>
            </a:r>
            <a:r>
              <a:rPr lang="es-PR" sz="4400" dirty="0" smtClean="0"/>
              <a:t>?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Lucas 22</a:t>
            </a:r>
            <a:r>
              <a:rPr lang="es-PR" sz="2800" dirty="0" smtClean="0"/>
              <a:t>:19-30)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Evite las perspectivas del mundo (Lucas 22.24-27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3190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“Hubo también entre ellos una disputa sobre quién de ellos sería el mayor</a:t>
            </a:r>
            <a:r>
              <a:rPr lang="es-ES" dirty="0" smtClean="0"/>
              <a:t>. Pero </a:t>
            </a:r>
            <a:r>
              <a:rPr lang="es-ES" dirty="0"/>
              <a:t>él les dijo: </a:t>
            </a:r>
            <a:r>
              <a:rPr lang="es-ES" dirty="0">
                <a:solidFill>
                  <a:srgbClr val="FF0000"/>
                </a:solidFill>
              </a:rPr>
              <a:t>Los reyes de las naciones se enseñorean de ellas, y los que sobre ellas tienen autoridad son llamados bienhechores</a:t>
            </a:r>
            <a:r>
              <a:rPr lang="es-ES" dirty="0" smtClean="0">
                <a:solidFill>
                  <a:srgbClr val="FF0000"/>
                </a:solidFill>
              </a:rPr>
              <a:t>; mas </a:t>
            </a:r>
            <a:r>
              <a:rPr lang="es-ES" dirty="0">
                <a:solidFill>
                  <a:srgbClr val="FF0000"/>
                </a:solidFill>
              </a:rPr>
              <a:t>no así vosotros, sino sea el mayor entre vosotros como el más joven, y el que dirige, como el que sirve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Evite las perspectivas del mundo (Lucas 22.24-27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>
                <a:solidFill>
                  <a:srgbClr val="FF0000"/>
                </a:solidFill>
              </a:rPr>
              <a:t>...</a:t>
            </a:r>
            <a:r>
              <a:rPr lang="es-ES" dirty="0" smtClean="0">
                <a:solidFill>
                  <a:srgbClr val="FF0000"/>
                </a:solidFill>
              </a:rPr>
              <a:t>Porque</a:t>
            </a:r>
            <a:r>
              <a:rPr lang="es-ES" dirty="0">
                <a:solidFill>
                  <a:srgbClr val="FF0000"/>
                </a:solidFill>
              </a:rPr>
              <a:t>, ¿cuál es mayor, el que se sienta a la mesa, o el que sirve? ¿No es el que se sienta a la mesa? Mas yo estoy entre vosotros como el que sirve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Evite las perspectivas del mundo (Lucas 22.24-27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46218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De qué manera las palabras de Jesús buscan corregir la forma de pensar de los discípulos?</a:t>
            </a:r>
          </a:p>
          <a:p>
            <a:pPr marL="401638" indent="-401638">
              <a:buFont typeface="+mj-lt"/>
              <a:buAutoNum type="arabicPeriod"/>
            </a:pPr>
            <a:r>
              <a:rPr lang="es-ES" dirty="0"/>
              <a:t>¿Cómo se puede cambiar la disposición del corazón, de desear la grandeza a desear el servicio?</a:t>
            </a:r>
          </a:p>
          <a:p>
            <a:pPr marL="401638" indent="-401638">
              <a:buFont typeface="+mj-lt"/>
              <a:buAutoNum type="arabicPeriod"/>
            </a:pPr>
            <a:r>
              <a:rPr lang="es-ES" dirty="0"/>
              <a:t>¿Qué hace cuando la persona a la cual sirve no responde con una actitud de servicio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08167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Participe en el reino de Dios     (Lucas 22.28-30)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3974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“Pero vosotros sois los que habéis permanecido conmigo en mis pruebas. Yo, pues, os asigno un reino, como mi Padre me lo asignó a mí, para que comáis y bebáis a mi mesa en mi reino, y os sentéis en tronos juzgando a las doce tribus de Israel</a:t>
            </a:r>
            <a:r>
              <a:rPr lang="es-ES" dirty="0" smtClean="0">
                <a:solidFill>
                  <a:srgbClr val="FF0000"/>
                </a:solidFill>
              </a:rPr>
              <a:t>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Participe en el reino de Dios     (Lucas 22.28-30)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Qué podemos hacer para asegurarnos de no estar sirviendo con una perspectiva mundana?</a:t>
            </a:r>
          </a:p>
          <a:p>
            <a:pPr marL="401638" indent="-40163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De qué manera saber que tendremos un lugar de servicio en el reino de Dios nos motiva a servir hoy con humildad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3308385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mundo valora el poder, el prestigio y la autoridad, Jesús valora el servicio.</a:t>
            </a:r>
          </a:p>
          <a:p>
            <a:r>
              <a:rPr lang="es-ES" dirty="0"/>
              <a:t>La Cena del Señor vuelve a relatar la historia de la humildad y el servicio a Jesús, cuando Él entregó voluntariamente Su vida por nuestros pecados.</a:t>
            </a:r>
          </a:p>
          <a:p>
            <a:r>
              <a:rPr lang="es-ES" dirty="0" smtClean="0"/>
              <a:t>Jesús </a:t>
            </a:r>
            <a:r>
              <a:rPr lang="es-ES" dirty="0"/>
              <a:t>recompensará a quienes tienen una perspectiva del reino en lugar de la perspectiva del mundo.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73-82.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2: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que hizo Jesús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“¿Ver o conocer?”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20 de abril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Juan 20:1-18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2A2A2A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6172200" y="2209800"/>
            <a:ext cx="2133600" cy="12954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8362"/>
            <a:ext cx="4800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verdadera grandeza requiere humildad y un espíritu de servicio. 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2209800"/>
            <a:ext cx="8229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ES" sz="3600" dirty="0"/>
              <a:t>Siga el ejemplo de Jesús </a:t>
            </a:r>
            <a:r>
              <a:rPr lang="es-ES" sz="3600" dirty="0" smtClean="0"/>
              <a:t>         (</a:t>
            </a:r>
            <a:r>
              <a:rPr lang="es-ES" sz="3600" dirty="0">
                <a:solidFill>
                  <a:schemeClr val="tx2"/>
                </a:solidFill>
              </a:rPr>
              <a:t>Lucas </a:t>
            </a:r>
            <a:r>
              <a:rPr lang="es-ES" sz="3600" dirty="0" smtClean="0">
                <a:solidFill>
                  <a:schemeClr val="tx2"/>
                </a:solidFill>
              </a:rPr>
              <a:t>22.19-23</a:t>
            </a:r>
            <a:r>
              <a:rPr lang="es-ES" sz="36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3600" dirty="0" smtClean="0"/>
              <a:t>Evite </a:t>
            </a:r>
            <a:r>
              <a:rPr lang="es-ES" sz="3600" dirty="0"/>
              <a:t>las perspectivas del mundo (</a:t>
            </a:r>
            <a:r>
              <a:rPr lang="es-ES" sz="3600" dirty="0">
                <a:solidFill>
                  <a:schemeClr val="tx2"/>
                </a:solidFill>
              </a:rPr>
              <a:t>Lucas </a:t>
            </a:r>
            <a:r>
              <a:rPr lang="es-ES" sz="3600" dirty="0" smtClean="0">
                <a:solidFill>
                  <a:schemeClr val="tx2"/>
                </a:solidFill>
              </a:rPr>
              <a:t>22.24-27</a:t>
            </a:r>
            <a:r>
              <a:rPr lang="es-ES" sz="36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3600" dirty="0" smtClean="0"/>
              <a:t>Participe </a:t>
            </a:r>
            <a:r>
              <a:rPr lang="es-ES" sz="3600" dirty="0"/>
              <a:t>en el reino de Dios </a:t>
            </a:r>
            <a:r>
              <a:rPr lang="es-ES" sz="3600" dirty="0" smtClean="0"/>
              <a:t>    (</a:t>
            </a:r>
            <a:r>
              <a:rPr lang="es-ES" sz="3600" dirty="0">
                <a:solidFill>
                  <a:schemeClr val="tx2"/>
                </a:solidFill>
              </a:rPr>
              <a:t>Lucas 22.28-30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8600" y="2286000"/>
            <a:ext cx="9525000" cy="2971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8229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Porque, ¿cuál es mayor, el que se sienta a la mesa, o el que sirve? ¿No es el que se sienta a la mesa? Mas yo estoy entre vosotros como el que sirve.</a:t>
            </a:r>
            <a:r>
              <a:rPr lang="es-ES" dirty="0">
                <a:latin typeface="Papyrus" panose="03070502060502030205" pitchFamily="66" charset="0"/>
              </a:rPr>
              <a:t>” (Lucas </a:t>
            </a:r>
            <a:r>
              <a:rPr lang="es-ES" dirty="0" smtClean="0">
                <a:latin typeface="Papyrus" panose="03070502060502030205" pitchFamily="66" charset="0"/>
              </a:rPr>
              <a:t>22.27, RVR60) </a:t>
            </a:r>
            <a:endParaRPr lang="es-ES" dirty="0">
              <a:latin typeface="Papyrus" panose="03070502060502030205" pitchFamily="66" charset="0"/>
            </a:endParaRP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781800" cy="100488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Siga el ejemplo de Jesús          (Lucas 22.19-23</a:t>
            </a:r>
            <a:r>
              <a:rPr lang="es-ES" sz="4000" dirty="0" smtClean="0"/>
              <a:t>)</a:t>
            </a:r>
            <a:endParaRPr lang="es-PR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3079"/>
          <a:stretch/>
        </p:blipFill>
        <p:spPr>
          <a:xfrm>
            <a:off x="0" y="1721355"/>
            <a:ext cx="9144000" cy="513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tomó el pan y dio gracias, y lo partió y les dio, diciendo: </a:t>
            </a:r>
            <a:r>
              <a:rPr lang="es-ES" dirty="0">
                <a:solidFill>
                  <a:srgbClr val="FF0000"/>
                </a:solidFill>
              </a:rPr>
              <a:t>Esto es mi cuerpo, que por vosotros es dado; haced esto en memoria de mí. </a:t>
            </a:r>
            <a:r>
              <a:rPr lang="es-ES" dirty="0"/>
              <a:t>De igual manera, después que hubo cenado, tomó la copa, diciendo: </a:t>
            </a:r>
            <a:r>
              <a:rPr lang="es-ES" dirty="0">
                <a:solidFill>
                  <a:srgbClr val="FF0000"/>
                </a:solidFill>
              </a:rPr>
              <a:t>Esta copa es el nuevo pacto en mi sangre, que por vosotros se derrama. Mas he aquí, la mano del que me entrega está conmigo en la mesa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781800" cy="100488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Siga el ejemplo de Jesús          (Lucas 22.19-23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>
                <a:solidFill>
                  <a:srgbClr val="FF0000"/>
                </a:solidFill>
              </a:rPr>
              <a:t>...</a:t>
            </a:r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dirty="0">
                <a:solidFill>
                  <a:srgbClr val="FF0000"/>
                </a:solidFill>
              </a:rPr>
              <a:t>la verdad el Hijo del Hombre va, según lo que está determinado; pero ¡ay de aquel hombre por quien es entregado! </a:t>
            </a:r>
            <a:r>
              <a:rPr lang="es-ES" dirty="0"/>
              <a:t>Entonces ellos comenzaron a discutir entre sí, quién de ellos sería el que había de hacer esto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781800" cy="100488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Siga el ejemplo de Jesús          (Lucas 22.19-23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1989722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¿Cuál es el propósito del nuevo pacto?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¿En qué se diferencia el nuevo pacto del antiguo?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¿Cómo nos motiva a servir el recuerdo del sacrificio de Jesús?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Recordar a Jesús y todo lo que Él ha hecho por nosotros, ¿en qué nos cambia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868284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89640</TotalTime>
  <Words>906</Words>
  <Application>Microsoft Office PowerPoint</Application>
  <PresentationFormat>On-screen Show (4:3)</PresentationFormat>
  <Paragraphs>80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Siga el ejemplo de Jesús          (Lucas 22.19-23)</vt:lpstr>
      <vt:lpstr>Siga el ejemplo de Jesús          (Lucas 22.19-23)</vt:lpstr>
      <vt:lpstr>Siga el ejemplo de Jesús          (Lucas 22.19-23)</vt:lpstr>
      <vt:lpstr>Preguntas</vt:lpstr>
      <vt:lpstr>PowerPoint Presentation</vt:lpstr>
      <vt:lpstr>PowerPoint Presentation</vt:lpstr>
      <vt:lpstr>PowerPoint Presentation</vt:lpstr>
      <vt:lpstr>Preguntas</vt:lpstr>
      <vt:lpstr>Participe en el reino de Dios     (Lucas 22.28-30)</vt:lpstr>
      <vt:lpstr>Participe en el reino de Dios     (Lucas 22.28-30)</vt:lpstr>
      <vt:lpstr>Preguntas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ser_servido_o_servir_041314</dc:title>
  <dc:creator>JRIVERA</dc:creator>
  <cp:lastModifiedBy>Tito Ortega</cp:lastModifiedBy>
  <cp:revision>4098</cp:revision>
  <dcterms:created xsi:type="dcterms:W3CDTF">2007-01-24T21:53:34Z</dcterms:created>
  <dcterms:modified xsi:type="dcterms:W3CDTF">2014-04-13T23:46:19Z</dcterms:modified>
</cp:coreProperties>
</file>