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84" r:id="rId3"/>
  </p:sldMasterIdLst>
  <p:notesMasterIdLst>
    <p:notesMasterId r:id="rId21"/>
  </p:notesMasterIdLst>
  <p:handoutMasterIdLst>
    <p:handoutMasterId r:id="rId22"/>
  </p:handoutMasterIdLst>
  <p:sldIdLst>
    <p:sldId id="794" r:id="rId4"/>
    <p:sldId id="1228" r:id="rId5"/>
    <p:sldId id="804" r:id="rId6"/>
    <p:sldId id="416" r:id="rId7"/>
    <p:sldId id="287" r:id="rId8"/>
    <p:sldId id="1237" r:id="rId9"/>
    <p:sldId id="1251" r:id="rId10"/>
    <p:sldId id="1256" r:id="rId11"/>
    <p:sldId id="1084" r:id="rId12"/>
    <p:sldId id="1254" r:id="rId13"/>
    <p:sldId id="1249" r:id="rId14"/>
    <p:sldId id="1255" r:id="rId15"/>
    <p:sldId id="1257" r:id="rId16"/>
    <p:sldId id="1155" r:id="rId17"/>
    <p:sldId id="561" r:id="rId18"/>
    <p:sldId id="1133" r:id="rId19"/>
    <p:sldId id="90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6925A"/>
    <a:srgbClr val="285633"/>
    <a:srgbClr val="CC9900"/>
    <a:srgbClr val="CB7935"/>
    <a:srgbClr val="303030"/>
    <a:srgbClr val="663300"/>
    <a:srgbClr val="993B07"/>
    <a:srgbClr val="996633"/>
    <a:srgbClr val="FFFFD1"/>
    <a:srgbClr val="3399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5" autoAdjust="0"/>
    <p:restoredTop sz="96709" autoAdjust="0"/>
  </p:normalViewPr>
  <p:slideViewPr>
    <p:cSldViewPr>
      <p:cViewPr varScale="1">
        <p:scale>
          <a:sx n="88" d="100"/>
          <a:sy n="88" d="100"/>
        </p:scale>
        <p:origin x="-96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8213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xmlns="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8947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818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2194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9314" y="596019"/>
            <a:ext cx="7510506" cy="3213982"/>
          </a:xfrm>
        </p:spPr>
        <p:txBody>
          <a:bodyPr anchor="b">
            <a:normAutofit/>
          </a:bodyPr>
          <a:lstStyle>
            <a:lvl1pPr algn="ctr">
              <a:defRPr sz="40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314" y="3886200"/>
            <a:ext cx="7510506" cy="2219108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8299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03854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314" y="3270698"/>
            <a:ext cx="7510506" cy="1823305"/>
          </a:xfrm>
        </p:spPr>
        <p:txBody>
          <a:bodyPr anchor="b">
            <a:normAutofit/>
          </a:bodyPr>
          <a:lstStyle>
            <a:lvl1pPr algn="r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9314" y="5103810"/>
            <a:ext cx="7510506" cy="99825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14150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347" y="2060898"/>
            <a:ext cx="3685073" cy="4031331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0" y="2060898"/>
            <a:ext cx="3689239" cy="403133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31062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6306" y="2060898"/>
            <a:ext cx="3397113" cy="733596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347" y="2786027"/>
            <a:ext cx="3685073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150" y="2060898"/>
            <a:ext cx="3419670" cy="725129"/>
          </a:xfrm>
        </p:spPr>
        <p:txBody>
          <a:bodyPr anchor="b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65" y="2786027"/>
            <a:ext cx="3701520" cy="3316033"/>
          </a:xfrm>
        </p:spPr>
        <p:txBody>
          <a:bodyPr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009941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9718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5690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754928"/>
            <a:ext cx="2729523" cy="1371600"/>
          </a:xfrm>
        </p:spPr>
        <p:txBody>
          <a:bodyPr anchor="b">
            <a:normAutofit/>
          </a:bodyPr>
          <a:lstStyle>
            <a:lvl1pPr algn="l">
              <a:defRPr sz="2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8856" y="596018"/>
            <a:ext cx="4500964" cy="5506041"/>
          </a:xfrm>
        </p:spPr>
        <p:txBody>
          <a:bodyPr anchor="ctr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8347" y="3126528"/>
            <a:ext cx="272952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1625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1898269"/>
            <a:ext cx="4423803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15442" y="-18288"/>
            <a:ext cx="2500062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7318" y="3269869"/>
            <a:ext cx="4423803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23649" y="6181344"/>
            <a:ext cx="71850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18348" y="6181344"/>
            <a:ext cx="37053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24262" y="6181344"/>
            <a:ext cx="305186" cy="329250"/>
          </a:xfrm>
        </p:spPr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4013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677" y="4377485"/>
            <a:ext cx="7413007" cy="907505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7678" y="996188"/>
            <a:ext cx="7301427" cy="298112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677" y="5284990"/>
            <a:ext cx="7413007" cy="81707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7678" y="6181344"/>
            <a:ext cx="533727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424402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4" cy="3137782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343400"/>
            <a:ext cx="7511474" cy="175866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91761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583818" y="86027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88822" y="29859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304407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436" y="3650606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641206"/>
            <a:ext cx="7511473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7844969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7" y="3603566"/>
            <a:ext cx="7512338" cy="14688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015" y="5072366"/>
            <a:ext cx="7512339" cy="102969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66740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83818" y="75385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87556" y="287949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942" y="596018"/>
            <a:ext cx="6974115" cy="2844369"/>
          </a:xfrm>
        </p:spPr>
        <p:txBody>
          <a:bodyPr anchor="ctr">
            <a:normAutofit/>
          </a:bodyPr>
          <a:lstStyle>
            <a:lvl1pPr algn="l">
              <a:defRPr sz="28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7" y="3886200"/>
            <a:ext cx="7512338" cy="105366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0" scaled="1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939862"/>
            <a:ext cx="7512338" cy="1162198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774530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346" y="596018"/>
            <a:ext cx="7511473" cy="275678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8346" y="3682941"/>
            <a:ext cx="7511473" cy="1049283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7" y="4732224"/>
            <a:ext cx="7511472" cy="1369836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5087224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9139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1708" y="596018"/>
            <a:ext cx="1778112" cy="550604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8347" y="596018"/>
            <a:ext cx="5624137" cy="5506042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992046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8347" y="596018"/>
            <a:ext cx="7511473" cy="1312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8348" y="2060898"/>
            <a:ext cx="7511472" cy="404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1708" y="6178260"/>
            <a:ext cx="12874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8347" y="6178260"/>
            <a:ext cx="56241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17202" y="617826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53017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3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1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40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://st-takla.org/Gallery/Bible/Illustrations/Bible-Slides/OT/Jeremiah.html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Primavera de 2014/Tema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 </a:t>
            </a:r>
            <a:r>
              <a:rPr lang="en-US" sz="4400" cap="small" dirty="0" err="1" smtClean="0">
                <a:latin typeface="+mj-lt"/>
              </a:rPr>
              <a:t>Preguntas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que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hizo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Jesús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</a:t>
            </a:r>
            <a:r>
              <a:rPr lang="es-PR" sz="4400" dirty="0" smtClean="0"/>
              <a:t>¿Interés a medias o compromiso total?</a:t>
            </a:r>
            <a:r>
              <a:rPr lang="es-PR" sz="4400" dirty="0" smtClean="0">
                <a:latin typeface="+mn-lt"/>
              </a:rPr>
              <a:t>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noProof="0" dirty="0" smtClean="0">
                <a:latin typeface="+mn-lt"/>
                <a:cs typeface="+mn-cs"/>
              </a:rPr>
              <a:t>30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marzo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2014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lang="es-PR" sz="2800" noProof="0" dirty="0" smtClean="0"/>
              <a:t>Lucas </a:t>
            </a:r>
            <a:r>
              <a:rPr lang="es-PR" sz="2800" dirty="0" smtClean="0"/>
              <a:t>9:20-26, 57-62)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8458200" cy="4419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</a:t>
            </a:r>
            <a:r>
              <a:rPr lang="es-ES" dirty="0">
                <a:solidFill>
                  <a:srgbClr val="FF0000"/>
                </a:solidFill>
              </a:rPr>
              <a:t>Porque todo el que quiera salvar su vida, la perderá; y todo el que pierda su vida por causa de mí, éste la salvará. Pues ¿qué aprovecha al hombre, si gana todo el mundo, y se destruye o se pierde a sí mismo? Porque el que se avergonzare de mí y de mis palabras, de éste se avergonzará el Hijo del Hombre cuando venga en su gloria, y en la del Padre, y de los santos ángeles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6705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Identifíquese con </a:t>
            </a:r>
            <a:r>
              <a:rPr lang="es-ES" sz="4000" dirty="0" smtClean="0"/>
              <a:t>Jesús </a:t>
            </a:r>
            <a:r>
              <a:rPr lang="es-ES" sz="4000" dirty="0"/>
              <a:t>(Lucas 9:24-26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xmlns="" val="42254413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12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Rechace todas las </a:t>
            </a:r>
            <a:r>
              <a:rPr lang="es-ES" sz="4000" dirty="0" smtClean="0"/>
              <a:t>excusas </a:t>
            </a:r>
            <a:r>
              <a:rPr lang="es-ES" sz="4000" dirty="0"/>
              <a:t>(Lucas 9.57-62)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600" y="1981200"/>
            <a:ext cx="6477000" cy="4682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4590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7358"/>
            <a:ext cx="85344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“Yendo ellos, uno le dijo en el camino: Señor, te seguiré adondequiera que vayas. Y le dijo Jesús: </a:t>
            </a:r>
            <a:r>
              <a:rPr lang="es-ES" dirty="0">
                <a:solidFill>
                  <a:srgbClr val="FF0000"/>
                </a:solidFill>
              </a:rPr>
              <a:t>Las zorras tienen guaridas, y las aves de los cielos nidos; mas el Hijo del Hombre no tiene dónde recostar la cabeza. </a:t>
            </a:r>
            <a:r>
              <a:rPr lang="es-ES" dirty="0"/>
              <a:t>Y dijo a otro: </a:t>
            </a:r>
            <a:r>
              <a:rPr lang="es-ES" dirty="0">
                <a:solidFill>
                  <a:srgbClr val="FF0000"/>
                </a:solidFill>
              </a:rPr>
              <a:t>Sígueme.</a:t>
            </a:r>
            <a:r>
              <a:rPr lang="es-ES" dirty="0"/>
              <a:t> Él le dijo: Señor, déjame que primero vaya y entierre a mi padre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Rechace todas las </a:t>
            </a:r>
            <a:r>
              <a:rPr lang="es-ES" sz="4000" dirty="0" smtClean="0"/>
              <a:t>excusas </a:t>
            </a:r>
            <a:r>
              <a:rPr lang="es-ES" sz="4000" dirty="0"/>
              <a:t>(Lucas 9.57-62)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2693682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177358"/>
            <a:ext cx="8534400" cy="4375842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“...Jesús </a:t>
            </a:r>
            <a:r>
              <a:rPr lang="es-ES" dirty="0"/>
              <a:t>le dijo: </a:t>
            </a:r>
            <a:r>
              <a:rPr lang="es-ES" dirty="0">
                <a:solidFill>
                  <a:srgbClr val="FF0000"/>
                </a:solidFill>
              </a:rPr>
              <a:t>Deja que los muertos entierren a sus muertos; y tú ve, y anuncia el reino de Dios. </a:t>
            </a:r>
            <a:r>
              <a:rPr lang="es-ES" dirty="0"/>
              <a:t>Entonces también dijo otro: Te seguiré, Señor; pero déjame que me despida primero de los que están en mi casa. Y Jesús le dijo: </a:t>
            </a:r>
            <a:r>
              <a:rPr lang="es-ES" dirty="0">
                <a:solidFill>
                  <a:srgbClr val="FF0000"/>
                </a:solidFill>
              </a:rPr>
              <a:t>Ninguno que poniendo su mano en el arado mira hacia atrás, es apto para el reino de Dios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47800" y="214313"/>
            <a:ext cx="76200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3"/>
            </a:pPr>
            <a:r>
              <a:rPr lang="es-ES" sz="4000" dirty="0"/>
              <a:t>Rechace todas las </a:t>
            </a:r>
            <a:r>
              <a:rPr lang="es-ES" sz="4000" dirty="0" smtClean="0"/>
              <a:t>excusas </a:t>
            </a:r>
            <a:r>
              <a:rPr lang="es-ES" sz="4000" dirty="0"/>
              <a:t>(Lucas 9.57-62)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31685187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534400" cy="4114800"/>
          </a:xfrm>
        </p:spPr>
        <p:txBody>
          <a:bodyPr/>
          <a:lstStyle/>
          <a:p>
            <a:r>
              <a:rPr lang="es-ES" dirty="0"/>
              <a:t>Jesús es el Cristo, el Hijo de Dios, no solo un maestro, ni un milagrero, ni un profeta.</a:t>
            </a:r>
          </a:p>
          <a:p>
            <a:r>
              <a:rPr lang="es-ES" dirty="0"/>
              <a:t>Jesús llama a Sus discípulos a estar dispuestos a vivir y morir por Él.</a:t>
            </a:r>
          </a:p>
          <a:p>
            <a:r>
              <a:rPr lang="es-ES" dirty="0" smtClean="0"/>
              <a:t>Todo </a:t>
            </a:r>
            <a:r>
              <a:rPr lang="es-ES" dirty="0"/>
              <a:t>lo que una persona pueda adquirir en esta vida no significa nada si pierde su vida eterna.</a:t>
            </a:r>
          </a:p>
          <a:p>
            <a:r>
              <a:rPr lang="es-ES" dirty="0"/>
              <a:t>El día del juicio Jesús rechazará a quienes lo hayan rechazado a Él en esta vida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smtClean="0"/>
              <a:t>Carson</a:t>
            </a:r>
            <a:r>
              <a:rPr lang="es-ES" sz="1600" dirty="0"/>
              <a:t>, D.A. et al. </a:t>
            </a:r>
            <a:r>
              <a:rPr lang="es-ES" sz="1600" i="1" dirty="0"/>
              <a:t>Nuevo comentario </a:t>
            </a:r>
            <a:r>
              <a:rPr lang="es-ES" sz="1600" i="1" dirty="0" err="1"/>
              <a:t>Bı́blico</a:t>
            </a:r>
            <a:r>
              <a:rPr lang="es-ES" sz="1600" i="1" dirty="0"/>
              <a:t>: Siglo veintiuno</a:t>
            </a:r>
            <a:r>
              <a:rPr lang="es-ES" sz="1600" dirty="0"/>
              <a:t>. </a:t>
            </a:r>
            <a:r>
              <a:rPr lang="es-ES" sz="1600" dirty="0" err="1"/>
              <a:t>electronic</a:t>
            </a:r>
            <a:r>
              <a:rPr lang="es-ES" sz="1600" dirty="0"/>
              <a:t> ed. Miami: Sociedades </a:t>
            </a:r>
            <a:r>
              <a:rPr lang="es-ES" sz="1600" dirty="0" err="1"/>
              <a:t>Bı́blicas</a:t>
            </a:r>
            <a:r>
              <a:rPr lang="es-ES" sz="1600" dirty="0"/>
              <a:t> Unidas, 2000</a:t>
            </a:r>
            <a:r>
              <a:rPr lang="es-ES" sz="1600" dirty="0" smtClean="0"/>
              <a:t>.</a:t>
            </a:r>
            <a:endParaRPr lang="es-ES" sz="1600" dirty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Fernández, Óscar J. et al. Eds. </a:t>
            </a:r>
            <a:r>
              <a:rPr lang="es-PR" sz="1600" i="1" dirty="0" smtClean="0"/>
              <a:t>Estudios Bíblicos </a:t>
            </a:r>
            <a:r>
              <a:rPr lang="es-PR" sz="1600" i="1" dirty="0" err="1" smtClean="0"/>
              <a:t>Lifeway</a:t>
            </a:r>
            <a:r>
              <a:rPr lang="es-PR" sz="1600" i="1" dirty="0" smtClean="0"/>
              <a:t> para Adultos. </a:t>
            </a:r>
            <a:r>
              <a:rPr lang="es-PR" sz="1600" dirty="0" smtClean="0"/>
              <a:t>Vol. 13, Núm. 3.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2013. 53-62.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/>
              <a:t>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Henry.</a:t>
            </a:r>
            <a:r>
              <a:rPr lang="en-US" sz="1600" dirty="0"/>
              <a:t> </a:t>
            </a:r>
            <a:r>
              <a:rPr lang="en-US" sz="1600" dirty="0" smtClean="0"/>
              <a:t>Barcelona: </a:t>
            </a:r>
            <a:r>
              <a:rPr lang="en-US" sz="1600" dirty="0"/>
              <a:t>Editorial CLIE, 1999</a:t>
            </a:r>
            <a:r>
              <a:rPr lang="en-US" sz="1600" dirty="0" smtClean="0"/>
              <a:t>.</a:t>
            </a:r>
            <a:endParaRPr lang="en-US" sz="1600" dirty="0"/>
          </a:p>
          <a:p>
            <a:pPr marL="342900" lvl="1" indent="-342900">
              <a:lnSpc>
                <a:spcPct val="9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MacDonald, William. </a:t>
            </a:r>
            <a:r>
              <a:rPr lang="en-US" sz="1600" dirty="0" err="1"/>
              <a:t>Comentario</a:t>
            </a:r>
            <a:r>
              <a:rPr lang="en-US" sz="1600" dirty="0"/>
              <a:t> B</a:t>
            </a:r>
            <a:r>
              <a:rPr lang="el-GR" sz="1600" dirty="0"/>
              <a:t>φ</a:t>
            </a:r>
            <a:r>
              <a:rPr lang="en-US" sz="1600" dirty="0" err="1"/>
              <a:t>blico</a:t>
            </a:r>
            <a:r>
              <a:rPr lang="en-US" sz="1600" dirty="0"/>
              <a:t> 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/>
              <a:t>Espa±a</a:t>
            </a:r>
            <a:r>
              <a:rPr lang="en-US" sz="1600" dirty="0"/>
              <a:t>: Editorial CLIE, 2004.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2"/>
              </a:rPr>
              <a:t>http://blog.lifeway.com/eblifewayadultos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600" dirty="0" smtClean="0">
                <a:hlinkClick r:id="rId3"/>
              </a:rPr>
              <a:t>http://www.dsmedia.org/resources/illustrations/sweet-publishing/</a:t>
            </a:r>
            <a:r>
              <a:rPr lang="es-ES" sz="16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 smtClean="0">
                <a:hlinkClick r:id="rId4"/>
              </a:rPr>
              <a:t>http://st-takla.org/Gallery/Bible/Illustrations/Bible-Slides/OT/Jeremiah.html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925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2151" b="1075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42808" y="571500"/>
            <a:ext cx="7705531" cy="571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42807" y="1143000"/>
            <a:ext cx="7705531" cy="51435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Primavera de 2014/Tema 2: </a:t>
            </a:r>
            <a:r>
              <a:rPr lang="es-PR" sz="4400" cap="small" dirty="0" smtClean="0">
                <a:solidFill>
                  <a:schemeClr val="bg1"/>
                </a:solidFill>
              </a:rPr>
              <a:t>Preguntas que hizo Jesús</a:t>
            </a:r>
            <a:endParaRPr lang="es-PR" sz="4400" cap="small" dirty="0">
              <a:solidFill>
                <a:schemeClr val="bg1"/>
              </a:solidFill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“¿Indiferencia o acción compasiva?”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6 de abril de 2014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</a:t>
            </a:r>
            <a:r>
              <a:rPr lang="en-US" dirty="0" smtClean="0">
                <a:solidFill>
                  <a:schemeClr val="bg1"/>
                </a:solidFill>
              </a:rPr>
              <a:t>Luc</a:t>
            </a:r>
            <a:r>
              <a:rPr lang="es-PR" dirty="0" smtClean="0">
                <a:solidFill>
                  <a:schemeClr val="bg1"/>
                </a:solidFill>
              </a:rPr>
              <a:t>as</a:t>
            </a:r>
            <a:r>
              <a:rPr lang="en-US" dirty="0" smtClean="0">
                <a:solidFill>
                  <a:schemeClr val="bg1"/>
                </a:solidFill>
              </a:rPr>
              <a:t> 10:25-37</a:t>
            </a:r>
            <a:r>
              <a:rPr lang="es-PR" dirty="0" smtClean="0">
                <a:solidFill>
                  <a:schemeClr val="bg1"/>
                </a:solidFill>
              </a:rPr>
              <a:t>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14400" y="304800"/>
            <a:ext cx="7391400" cy="618989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7000">
              <a:srgbClr val="2A2A2A"/>
            </a:gs>
            <a:gs pos="43000">
              <a:schemeClr val="bg1"/>
            </a:gs>
            <a:gs pos="15000">
              <a:schemeClr val="accent1">
                <a:lumMod val="7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1207" y="0"/>
            <a:ext cx="7961586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5800" y="4572000"/>
            <a:ext cx="2590800" cy="2057400"/>
          </a:xfrm>
          <a:prstGeom prst="rect">
            <a:avLst/>
          </a:prstGeom>
          <a:noFill/>
          <a:ln w="5715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61804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0574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Hoy muchas personas tienen interés en Jesús, pero no tienen un compromiso real con Él. 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99" y="2209800"/>
            <a:ext cx="8229601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Asuma un compromiso total                   (</a:t>
            </a:r>
            <a:r>
              <a:rPr lang="es-ES" sz="3600" dirty="0" smtClean="0">
                <a:solidFill>
                  <a:schemeClr val="tx2"/>
                </a:solidFill>
              </a:rPr>
              <a:t>Lucas 9:20-23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Identifíquese con Jesús                  (</a:t>
            </a:r>
            <a:r>
              <a:rPr lang="es-ES" sz="3600" dirty="0" smtClean="0">
                <a:solidFill>
                  <a:schemeClr val="tx2"/>
                </a:solidFill>
              </a:rPr>
              <a:t>Lucas 9:24-26</a:t>
            </a:r>
            <a:r>
              <a:rPr lang="es-ES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3600" dirty="0" smtClean="0"/>
              <a:t>Rechace todas las excusas                   (</a:t>
            </a:r>
            <a:r>
              <a:rPr lang="es-ES" sz="3600" dirty="0" smtClean="0">
                <a:solidFill>
                  <a:schemeClr val="tx2"/>
                </a:solidFill>
              </a:rPr>
              <a:t>Lucas 9.57-62</a:t>
            </a:r>
            <a:r>
              <a:rPr lang="es-ES" sz="3600" dirty="0" smtClean="0"/>
              <a:t>)</a:t>
            </a:r>
            <a:endParaRPr lang="es-PR" sz="36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4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28600" y="2514600"/>
            <a:ext cx="9525000" cy="25908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078018"/>
            <a:ext cx="8229600" cy="1570182"/>
          </a:xfrm>
          <a:noFill/>
          <a:ln/>
        </p:spPr>
        <p:txBody>
          <a:bodyPr/>
          <a:lstStyle/>
          <a:p>
            <a:pPr marL="0" indent="0">
              <a:buNone/>
            </a:pPr>
            <a:r>
              <a:rPr lang="es-ES" dirty="0">
                <a:latin typeface="Papyrus" panose="03070502060502030205" pitchFamily="66" charset="0"/>
              </a:rPr>
              <a:t>“</a:t>
            </a:r>
            <a:r>
              <a:rPr lang="es-ES" i="1" dirty="0">
                <a:latin typeface="Papyrus" panose="03070502060502030205" pitchFamily="66" charset="0"/>
              </a:rPr>
              <a:t>Y decía a todos: Si alguno quiere venir en pos de mí, niéguese a sí mismo, tome su cruz cada día, y sígame.</a:t>
            </a:r>
            <a:r>
              <a:rPr lang="es-ES" dirty="0">
                <a:latin typeface="Papyrus" panose="03070502060502030205" pitchFamily="66" charset="0"/>
              </a:rPr>
              <a:t>” (Lucas 9.23, RVR60) </a:t>
            </a:r>
            <a:r>
              <a:rPr lang="es-ES" dirty="0" smtClean="0">
                <a:latin typeface="Papyrus" panose="03070502060502030205" pitchFamily="66" charset="0"/>
              </a:rPr>
              <a:t> </a:t>
            </a:r>
            <a:endParaRPr lang="es-ES" dirty="0">
              <a:latin typeface="Papyrus" panose="03070502060502030205" pitchFamily="66" charset="0"/>
            </a:endParaRP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905000" y="671512"/>
            <a:ext cx="6248400" cy="1004888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4000" dirty="0"/>
              <a:t>Asuma un compromiso </a:t>
            </a:r>
            <a:r>
              <a:rPr lang="es-ES" sz="4000" dirty="0" smtClean="0"/>
              <a:t>total </a:t>
            </a:r>
            <a:r>
              <a:rPr lang="es-ES" sz="4000" dirty="0"/>
              <a:t>(Lucas 9:20-23</a:t>
            </a:r>
            <a:r>
              <a:rPr lang="es-ES" sz="4000" dirty="0" smtClean="0"/>
              <a:t>)</a:t>
            </a:r>
            <a:endParaRPr lang="es-PR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95400" y="2057400"/>
            <a:ext cx="6400800" cy="462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72187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“Él les dijo: </a:t>
            </a:r>
            <a:r>
              <a:rPr lang="es-ES" dirty="0">
                <a:solidFill>
                  <a:srgbClr val="FF0000"/>
                </a:solidFill>
              </a:rPr>
              <a:t>¿Y vosotros, quién decís que soy?</a:t>
            </a:r>
            <a:r>
              <a:rPr lang="es-ES" dirty="0"/>
              <a:t> Entonces respondiendo Pedro, dijo: El Cristo de Dios. Pero él les mandó que a nadie dijesen esto, encargándoselo rigurosamente, y diciendo:</a:t>
            </a:r>
            <a:r>
              <a:rPr lang="es-ES" dirty="0">
                <a:solidFill>
                  <a:srgbClr val="FF0000"/>
                </a:solidFill>
              </a:rPr>
              <a:t> Es necesario que el Hijo del Hombre padezca muchas cosas, y sea desechado por los ancianos, por los principales sacerdotes y por los escribas, y que sea muerto, y resucite al tercer día</a:t>
            </a:r>
            <a:r>
              <a:rPr lang="es-ES" dirty="0" smtClean="0"/>
              <a:t>...”</a:t>
            </a:r>
            <a:endParaRPr lang="es-ES" b="1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905000" y="671512"/>
            <a:ext cx="6248400" cy="1004888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4000" dirty="0"/>
              <a:t>Asuma un compromiso </a:t>
            </a:r>
            <a:r>
              <a:rPr lang="es-ES" sz="4000" dirty="0" smtClean="0"/>
              <a:t>total </a:t>
            </a:r>
            <a:r>
              <a:rPr lang="es-ES" sz="4000" dirty="0"/>
              <a:t>(Lucas 9:20-23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3346137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458200" cy="36576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decía a todos: </a:t>
            </a:r>
            <a:r>
              <a:rPr lang="es-ES" dirty="0">
                <a:solidFill>
                  <a:srgbClr val="FF0000"/>
                </a:solidFill>
              </a:rPr>
              <a:t>Si alguno quiere venir en pos de mí, niéguese a sí mismo, tome su cruz cada día, y sígame</a:t>
            </a:r>
            <a:r>
              <a:rPr lang="es-ES" dirty="0" smtClean="0">
                <a:solidFill>
                  <a:srgbClr val="FF0000"/>
                </a:solidFill>
              </a:rPr>
              <a:t>.</a:t>
            </a:r>
            <a:r>
              <a:rPr lang="es-ES" dirty="0" smtClean="0"/>
              <a:t>”</a:t>
            </a:r>
            <a:endParaRPr lang="es-ES" b="1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905000" y="671512"/>
            <a:ext cx="6248400" cy="1004888"/>
          </a:xfrm>
        </p:spPr>
        <p:txBody>
          <a:bodyPr/>
          <a:lstStyle/>
          <a:p>
            <a:pPr marL="512763" indent="-512763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ES" sz="4000" dirty="0"/>
              <a:t>Asuma un compromiso </a:t>
            </a:r>
            <a:r>
              <a:rPr lang="es-ES" sz="4000" dirty="0" smtClean="0"/>
              <a:t>total </a:t>
            </a:r>
            <a:r>
              <a:rPr lang="es-ES" sz="4000" dirty="0"/>
              <a:t>(Lucas 9:20-23</a:t>
            </a:r>
            <a:r>
              <a:rPr lang="es-ES" sz="4000" dirty="0" smtClean="0"/>
              <a:t>)</a:t>
            </a:r>
            <a:endParaRPr lang="es-PR" sz="4000" dirty="0"/>
          </a:p>
        </p:txBody>
      </p:sp>
    </p:spTree>
    <p:extLst>
      <p:ext uri="{BB962C8B-B14F-4D97-AF65-F5344CB8AC3E}">
        <p14:creationId xmlns:p14="http://schemas.microsoft.com/office/powerpoint/2010/main" xmlns="" val="23492080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447800" y="762000"/>
            <a:ext cx="6705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ES" sz="4000" dirty="0"/>
              <a:t>Identifíquese con </a:t>
            </a:r>
            <a:r>
              <a:rPr lang="es-ES" sz="4000" dirty="0" smtClean="0"/>
              <a:t>Jesús </a:t>
            </a:r>
            <a:r>
              <a:rPr lang="es-ES" sz="4000" dirty="0"/>
              <a:t>(Lucas 9:24-26</a:t>
            </a:r>
            <a:r>
              <a:rPr lang="es-ES" sz="4000" dirty="0" smtClean="0"/>
              <a:t>)</a:t>
            </a:r>
            <a:endParaRPr lang="es-PR" sz="4000" kern="0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71600" y="2077822"/>
            <a:ext cx="6400800" cy="462777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Mesh" id="{789EC3FE-34FD-429C-9918-760025E6C145}" vid="{B8BE45C0-8141-4D58-8C71-A009BC26FBBB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89489</TotalTime>
  <Words>798</Words>
  <Application>Microsoft Office PowerPoint</Application>
  <PresentationFormat>On-screen Show (4:3)</PresentationFormat>
  <Paragraphs>66</Paragraphs>
  <Slides>17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Blends</vt:lpstr>
      <vt:lpstr>1_Office Theme</vt:lpstr>
      <vt:lpstr>Mesh</vt:lpstr>
      <vt:lpstr>Slide 1</vt:lpstr>
      <vt:lpstr>Slide 2</vt:lpstr>
      <vt:lpstr>Tema General</vt:lpstr>
      <vt:lpstr>Bosquejo de Estudio</vt:lpstr>
      <vt:lpstr>Texto Clave</vt:lpstr>
      <vt:lpstr>Asuma un compromiso total (Lucas 9:20-23)</vt:lpstr>
      <vt:lpstr>Asuma un compromiso total (Lucas 9:20-23)</vt:lpstr>
      <vt:lpstr>Asuma un compromiso total (Lucas 9:20-23)</vt:lpstr>
      <vt:lpstr>Slide 9</vt:lpstr>
      <vt:lpstr>Slide 10</vt:lpstr>
      <vt:lpstr>Rechace todas las excusas (Lucas 9.57-62)</vt:lpstr>
      <vt:lpstr>Rechace todas las excusas (Lucas 9.57-62)</vt:lpstr>
      <vt:lpstr>Rechace todas las excusas (Lucas 9.57-62)</vt:lpstr>
      <vt:lpstr>Aplicaciones</vt:lpstr>
      <vt:lpstr>Recursos</vt:lpstr>
      <vt:lpstr>Próximo Estudio Dominical</vt:lpstr>
      <vt:lpstr>Slide 17</vt:lpstr>
    </vt:vector>
  </TitlesOfParts>
  <Company>UIPR-Aguadilla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3: Las Condiciones para el Discipulado Cristiano Estudio 9: Confiar en la Victoria de Dios</dc:title>
  <dc:creator>JRIVERA</dc:creator>
  <cp:lastModifiedBy>Lori Ann</cp:lastModifiedBy>
  <cp:revision>4076</cp:revision>
  <dcterms:created xsi:type="dcterms:W3CDTF">2007-01-24T21:53:34Z</dcterms:created>
  <dcterms:modified xsi:type="dcterms:W3CDTF">2014-03-30T19:42:56Z</dcterms:modified>
</cp:coreProperties>
</file>