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  <p:sldMasterId id="2147483784" r:id="rId3"/>
  </p:sldMasterIdLst>
  <p:notesMasterIdLst>
    <p:notesMasterId r:id="rId24"/>
  </p:notesMasterIdLst>
  <p:handoutMasterIdLst>
    <p:handoutMasterId r:id="rId25"/>
  </p:handoutMasterIdLst>
  <p:sldIdLst>
    <p:sldId id="794" r:id="rId4"/>
    <p:sldId id="1228" r:id="rId5"/>
    <p:sldId id="804" r:id="rId6"/>
    <p:sldId id="416" r:id="rId7"/>
    <p:sldId id="287" r:id="rId8"/>
    <p:sldId id="1237" r:id="rId9"/>
    <p:sldId id="1251" r:id="rId10"/>
    <p:sldId id="1256" r:id="rId11"/>
    <p:sldId id="1084" r:id="rId12"/>
    <p:sldId id="1254" r:id="rId13"/>
    <p:sldId id="1257" r:id="rId14"/>
    <p:sldId id="1258" r:id="rId15"/>
    <p:sldId id="1249" r:id="rId16"/>
    <p:sldId id="1255" r:id="rId17"/>
    <p:sldId id="1259" r:id="rId18"/>
    <p:sldId id="1260" r:id="rId19"/>
    <p:sldId id="1155" r:id="rId20"/>
    <p:sldId id="561" r:id="rId21"/>
    <p:sldId id="1133" r:id="rId22"/>
    <p:sldId id="908" r:id="rId2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D1"/>
    <a:srgbClr val="A6925A"/>
    <a:srgbClr val="285633"/>
    <a:srgbClr val="CC9900"/>
    <a:srgbClr val="CB7935"/>
    <a:srgbClr val="303030"/>
    <a:srgbClr val="663300"/>
    <a:srgbClr val="993B07"/>
    <a:srgbClr val="996633"/>
    <a:srgbClr val="3399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15" autoAdjust="0"/>
    <p:restoredTop sz="96709" autoAdjust="0"/>
  </p:normalViewPr>
  <p:slideViewPr>
    <p:cSldViewPr>
      <p:cViewPr varScale="1">
        <p:scale>
          <a:sx n="88" d="100"/>
          <a:sy n="88" d="100"/>
        </p:scale>
        <p:origin x="-96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4/6/2014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28213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xmlns="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789471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38188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20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12194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9314" y="596019"/>
            <a:ext cx="7510506" cy="3213982"/>
          </a:xfrm>
        </p:spPr>
        <p:txBody>
          <a:bodyPr anchor="b">
            <a:normAutofit/>
          </a:bodyPr>
          <a:lstStyle>
            <a:lvl1pPr algn="ctr">
              <a:defRPr sz="40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9314" y="3886200"/>
            <a:ext cx="7510506" cy="2219108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988299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103854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9314" y="3270698"/>
            <a:ext cx="7510506" cy="1823305"/>
          </a:xfrm>
        </p:spPr>
        <p:txBody>
          <a:bodyPr anchor="b">
            <a:normAutofit/>
          </a:bodyPr>
          <a:lstStyle>
            <a:lvl1pPr algn="r">
              <a:defRPr sz="2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9314" y="5103810"/>
            <a:ext cx="7510506" cy="99825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814150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347" y="2060898"/>
            <a:ext cx="3685073" cy="4031331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0" y="2060898"/>
            <a:ext cx="3689239" cy="403133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310623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6306" y="2060898"/>
            <a:ext cx="3397113" cy="733596"/>
          </a:xfrm>
        </p:spPr>
        <p:txBody>
          <a:bodyPr anchor="b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347" y="2786027"/>
            <a:ext cx="3685073" cy="3316033"/>
          </a:xfrm>
        </p:spPr>
        <p:txBody>
          <a:bodyPr anchor="t"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150" y="2060898"/>
            <a:ext cx="3419670" cy="725129"/>
          </a:xfrm>
        </p:spPr>
        <p:txBody>
          <a:bodyPr anchor="b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65" y="2786027"/>
            <a:ext cx="3701520" cy="3316033"/>
          </a:xfrm>
        </p:spPr>
        <p:txBody>
          <a:bodyPr anchor="t"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009941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49718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856902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1754928"/>
            <a:ext cx="2729523" cy="1371600"/>
          </a:xfrm>
        </p:spPr>
        <p:txBody>
          <a:bodyPr anchor="b">
            <a:normAutofit/>
          </a:bodyPr>
          <a:lstStyle>
            <a:lvl1pPr algn="l">
              <a:defRPr sz="2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8856" y="596018"/>
            <a:ext cx="4500964" cy="5506041"/>
          </a:xfrm>
        </p:spPr>
        <p:txBody>
          <a:bodyPr anchor="ctr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8347" y="3126528"/>
            <a:ext cx="2729523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116251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1898269"/>
            <a:ext cx="4423803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15442" y="-18288"/>
            <a:ext cx="2500062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7318" y="3269869"/>
            <a:ext cx="4423803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23649" y="6181344"/>
            <a:ext cx="71850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18348" y="6181344"/>
            <a:ext cx="37053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24262" y="6181344"/>
            <a:ext cx="305186" cy="329250"/>
          </a:xfrm>
        </p:spPr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94013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677" y="4377485"/>
            <a:ext cx="7413007" cy="907505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7678" y="996188"/>
            <a:ext cx="7301427" cy="298112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677" y="5284990"/>
            <a:ext cx="7413007" cy="81707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7678" y="6181344"/>
            <a:ext cx="533727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6424402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4" cy="3137782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343400"/>
            <a:ext cx="7511474" cy="175866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6917611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583818" y="86027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88822" y="29859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942" y="596018"/>
            <a:ext cx="6974115" cy="3044079"/>
          </a:xfrm>
        </p:spPr>
        <p:txBody>
          <a:bodyPr anchor="ctr">
            <a:normAutofit/>
          </a:bodyPr>
          <a:lstStyle>
            <a:lvl1pPr algn="l">
              <a:defRPr sz="28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56436" y="3650606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641206"/>
            <a:ext cx="7511473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7844969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3603566"/>
            <a:ext cx="7512338" cy="14688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015" y="5072366"/>
            <a:ext cx="7512339" cy="102969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6674009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583818" y="75385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87556" y="287949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942" y="596018"/>
            <a:ext cx="6974115" cy="2844369"/>
          </a:xfrm>
        </p:spPr>
        <p:txBody>
          <a:bodyPr anchor="ctr">
            <a:normAutofit/>
          </a:bodyPr>
          <a:lstStyle>
            <a:lvl1pPr algn="l">
              <a:defRPr sz="28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8347" y="3886200"/>
            <a:ext cx="7512338" cy="105366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939862"/>
            <a:ext cx="7512338" cy="1162198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3774530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6" y="596018"/>
            <a:ext cx="7511473" cy="275678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8346" y="3682941"/>
            <a:ext cx="7511473" cy="1049283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732224"/>
            <a:ext cx="7511472" cy="1369836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5087224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3" cy="131248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091394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1708" y="596018"/>
            <a:ext cx="1778112" cy="550604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8347" y="596018"/>
            <a:ext cx="5624137" cy="5506042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992046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3" cy="13124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8" y="2060898"/>
            <a:ext cx="7511472" cy="4041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1708" y="6178260"/>
            <a:ext cx="12874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8347" y="6178260"/>
            <a:ext cx="56241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17202" y="617826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53017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  <p:sldLayoutId id="2147483797" r:id="rId13"/>
    <p:sldLayoutId id="2147483798" r:id="rId14"/>
    <p:sldLayoutId id="2147483799" r:id="rId15"/>
    <p:sldLayoutId id="2147483800" r:id="rId16"/>
    <p:sldLayoutId id="2147483801" r:id="rId17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28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.jpe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" TargetMode="External"/><Relationship Id="rId2" Type="http://schemas.openxmlformats.org/officeDocument/2006/relationships/hyperlink" Target="http://blog.lifeway.com/eblifewayadultos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hyperlink" Target="http://st-takla.org/Gallery/Bible/Illustrations/Bible-Slides/OT/Jeremiah.html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t="2151" b="1075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685800"/>
            <a:ext cx="7937951" cy="20574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Primavera de 2014/Tema </a:t>
            </a:r>
            <a:r>
              <a:rPr lang="es-PR" sz="4400" noProof="0" dirty="0" smtClean="0">
                <a:latin typeface="+mj-lt"/>
              </a:rPr>
              <a:t>2</a:t>
            </a:r>
            <a:r>
              <a:rPr lang="es-PR" sz="4400" dirty="0" smtClean="0">
                <a:latin typeface="+mj-lt"/>
              </a:rPr>
              <a:t>:                </a:t>
            </a:r>
            <a:r>
              <a:rPr lang="en-US" sz="4400" cap="small" dirty="0" err="1" smtClean="0">
                <a:latin typeface="+mj-lt"/>
              </a:rPr>
              <a:t>Preguntas</a:t>
            </a:r>
            <a:r>
              <a:rPr lang="en-US" sz="4400" cap="small" dirty="0" smtClean="0">
                <a:latin typeface="+mj-lt"/>
              </a:rPr>
              <a:t> </a:t>
            </a:r>
            <a:r>
              <a:rPr lang="en-US" sz="4400" cap="small" dirty="0" err="1" smtClean="0">
                <a:latin typeface="+mj-lt"/>
              </a:rPr>
              <a:t>que</a:t>
            </a:r>
            <a:r>
              <a:rPr lang="en-US" sz="4400" cap="small" dirty="0" smtClean="0">
                <a:latin typeface="+mj-lt"/>
              </a:rPr>
              <a:t> </a:t>
            </a:r>
            <a:r>
              <a:rPr lang="en-US" sz="4400" cap="small" dirty="0" err="1" smtClean="0">
                <a:latin typeface="+mj-lt"/>
              </a:rPr>
              <a:t>hizo</a:t>
            </a:r>
            <a:r>
              <a:rPr lang="en-US" sz="4400" cap="small" dirty="0" smtClean="0">
                <a:latin typeface="+mj-lt"/>
              </a:rPr>
              <a:t> </a:t>
            </a:r>
            <a:r>
              <a:rPr lang="en-US" sz="4400" cap="small" dirty="0" err="1" smtClean="0">
                <a:latin typeface="+mj-lt"/>
              </a:rPr>
              <a:t>Jesús</a:t>
            </a:r>
            <a:endParaRPr kumimoji="0" lang="es-PR" sz="44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2895600"/>
            <a:ext cx="7937951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dirty="0" smtClean="0">
                <a:latin typeface="+mn-lt"/>
              </a:rPr>
              <a:t>“</a:t>
            </a:r>
            <a:r>
              <a:rPr lang="es-PR" sz="4400" dirty="0" smtClean="0"/>
              <a:t>¿Indiferencia o acción</a:t>
            </a:r>
            <a:r>
              <a:rPr lang="en-US" sz="4400" dirty="0" smtClean="0"/>
              <a:t> </a:t>
            </a:r>
            <a:r>
              <a:rPr lang="es-PR" sz="4400" dirty="0" smtClean="0"/>
              <a:t>compasiva?</a:t>
            </a:r>
            <a:r>
              <a:rPr lang="es-PR" sz="4400" dirty="0" smtClean="0">
                <a:latin typeface="+mn-lt"/>
              </a:rPr>
              <a:t>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noProof="0" dirty="0" smtClean="0">
                <a:latin typeface="+mn-lt"/>
                <a:cs typeface="+mn-cs"/>
              </a:rPr>
              <a:t>6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s-PR" sz="3600" dirty="0" smtClean="0">
                <a:latin typeface="+mn-lt"/>
                <a:cs typeface="+mn-cs"/>
              </a:rPr>
              <a:t>abril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2014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lang="es-PR" sz="2800" noProof="0" dirty="0" smtClean="0"/>
              <a:t>Lucas 1</a:t>
            </a:r>
            <a:r>
              <a:rPr lang="es-PR" sz="2800" dirty="0" smtClean="0"/>
              <a:t>0:25-37)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4419600" cy="44196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“Respondiendo Jesús, dijo: </a:t>
            </a:r>
            <a:r>
              <a:rPr lang="es-ES" dirty="0">
                <a:solidFill>
                  <a:srgbClr val="FF0000"/>
                </a:solidFill>
              </a:rPr>
              <a:t>Un hombre descendía de Jerusalén a Jericó, y cayó en manos de ladrones, los cuales le despojaron; e hiriéndole, se fueron, dejándole medio muerto</a:t>
            </a:r>
            <a:r>
              <a:rPr lang="es-ES" dirty="0" smtClean="0">
                <a:solidFill>
                  <a:srgbClr val="FF0000"/>
                </a:solidFill>
              </a:rPr>
              <a:t>...</a:t>
            </a:r>
            <a:r>
              <a:rPr lang="es-ES" dirty="0" smtClean="0"/>
              <a:t>”</a:t>
            </a:r>
            <a:endParaRPr lang="es-ES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447800" y="762000"/>
            <a:ext cx="7315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ES" sz="4000" dirty="0"/>
              <a:t>Descubra la necesidad de la </a:t>
            </a:r>
            <a:r>
              <a:rPr lang="es-ES" sz="4000" dirty="0" smtClean="0"/>
              <a:t>persona  </a:t>
            </a:r>
            <a:r>
              <a:rPr lang="es-ES" sz="4000" dirty="0"/>
              <a:t>(Lucas 10:30-32</a:t>
            </a:r>
            <a:r>
              <a:rPr lang="es-ES" sz="4000" dirty="0" smtClean="0"/>
              <a:t>)</a:t>
            </a:r>
            <a:endParaRPr lang="es-PR" sz="4000" kern="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237" r="18379"/>
          <a:stretch/>
        </p:blipFill>
        <p:spPr>
          <a:xfrm>
            <a:off x="5029200" y="2220323"/>
            <a:ext cx="3581400" cy="4021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254413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4419600" cy="44196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 smtClean="0">
                <a:solidFill>
                  <a:srgbClr val="FF0000"/>
                </a:solidFill>
              </a:rPr>
              <a:t>...Aconteció </a:t>
            </a:r>
            <a:r>
              <a:rPr lang="es-ES" dirty="0">
                <a:solidFill>
                  <a:srgbClr val="FF0000"/>
                </a:solidFill>
              </a:rPr>
              <a:t>que descendió un sacerdote por aquel camino, y viéndole, pasó de largo. Asimismo un levita, llegando cerca de aquel lugar, y viéndole, pasó de largo</a:t>
            </a:r>
            <a:r>
              <a:rPr lang="es-ES" dirty="0" smtClean="0">
                <a:solidFill>
                  <a:srgbClr val="FF0000"/>
                </a:solidFill>
              </a:rPr>
              <a:t>.</a:t>
            </a:r>
            <a:r>
              <a:rPr lang="es-ES" dirty="0" smtClean="0"/>
              <a:t>”</a:t>
            </a:r>
            <a:endParaRPr lang="es-ES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447800" y="762000"/>
            <a:ext cx="7315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ES" sz="4000" dirty="0"/>
              <a:t>Descubra la necesidad de la </a:t>
            </a:r>
            <a:r>
              <a:rPr lang="es-ES" sz="4000" dirty="0" smtClean="0"/>
              <a:t>persona  </a:t>
            </a:r>
            <a:r>
              <a:rPr lang="es-ES" sz="4000" dirty="0"/>
              <a:t>(Lucas 10:30-32</a:t>
            </a:r>
            <a:r>
              <a:rPr lang="es-ES" sz="4000" dirty="0" smtClean="0"/>
              <a:t>)</a:t>
            </a:r>
            <a:endParaRPr lang="es-PR" sz="4000" kern="0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898" r="13878"/>
          <a:stretch/>
        </p:blipFill>
        <p:spPr>
          <a:xfrm>
            <a:off x="5029200" y="2272178"/>
            <a:ext cx="3581400" cy="3969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48923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551" r="19383"/>
          <a:stretch/>
        </p:blipFill>
        <p:spPr>
          <a:xfrm>
            <a:off x="5029200" y="2268856"/>
            <a:ext cx="3581400" cy="3979544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4419600" cy="44196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 smtClean="0">
                <a:solidFill>
                  <a:srgbClr val="FF0000"/>
                </a:solidFill>
              </a:rPr>
              <a:t>...Aconteció </a:t>
            </a:r>
            <a:r>
              <a:rPr lang="es-ES" dirty="0">
                <a:solidFill>
                  <a:srgbClr val="FF0000"/>
                </a:solidFill>
              </a:rPr>
              <a:t>que descendió un sacerdote por aquel camino, y viéndole, pasó de largo. Asimismo un levita, llegando cerca de aquel lugar, y viéndole, pasó de largo</a:t>
            </a:r>
            <a:r>
              <a:rPr lang="es-ES" dirty="0" smtClean="0">
                <a:solidFill>
                  <a:srgbClr val="FF0000"/>
                </a:solidFill>
              </a:rPr>
              <a:t>.</a:t>
            </a:r>
            <a:r>
              <a:rPr lang="es-ES" dirty="0" smtClean="0"/>
              <a:t>”</a:t>
            </a:r>
            <a:endParaRPr lang="es-ES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447800" y="762000"/>
            <a:ext cx="7315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ES" sz="4000" dirty="0"/>
              <a:t>Descubra la necesidad de la </a:t>
            </a:r>
            <a:r>
              <a:rPr lang="es-ES" sz="4000" dirty="0" smtClean="0"/>
              <a:t>persona  </a:t>
            </a:r>
            <a:r>
              <a:rPr lang="es-ES" sz="4000" dirty="0"/>
              <a:t>(Lucas 10:30-32</a:t>
            </a:r>
            <a:r>
              <a:rPr lang="es-ES" sz="4000" dirty="0" smtClean="0"/>
              <a:t>)</a:t>
            </a:r>
            <a:endParaRPr lang="es-PR" sz="4000" kern="0" dirty="0" smtClean="0"/>
          </a:p>
        </p:txBody>
      </p:sp>
    </p:spTree>
    <p:extLst>
      <p:ext uri="{BB962C8B-B14F-4D97-AF65-F5344CB8AC3E}">
        <p14:creationId xmlns:p14="http://schemas.microsoft.com/office/powerpoint/2010/main" xmlns="" val="28394361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12" name="Title 5"/>
          <p:cNvSpPr>
            <a:spLocks noGrp="1"/>
          </p:cNvSpPr>
          <p:nvPr>
            <p:ph type="title"/>
          </p:nvPr>
        </p:nvSpPr>
        <p:spPr>
          <a:xfrm>
            <a:off x="1447800" y="214313"/>
            <a:ext cx="7620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ES" sz="4000" dirty="0"/>
              <a:t>Responda como Dios </a:t>
            </a:r>
            <a:r>
              <a:rPr lang="es-ES" sz="4000" dirty="0" smtClean="0"/>
              <a:t>desea (</a:t>
            </a:r>
            <a:r>
              <a:rPr lang="es-ES" sz="4000" dirty="0"/>
              <a:t>Lucas 10:33-37)</a:t>
            </a:r>
            <a:endParaRPr lang="es-PR" sz="4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447800" y="1981200"/>
            <a:ext cx="6324600" cy="473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745901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169" r="6493"/>
          <a:stretch/>
        </p:blipFill>
        <p:spPr>
          <a:xfrm>
            <a:off x="5257800" y="2133218"/>
            <a:ext cx="3657600" cy="4312539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024958"/>
            <a:ext cx="4953000" cy="4375842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</a:t>
            </a:r>
            <a:r>
              <a:rPr lang="es-ES" dirty="0">
                <a:solidFill>
                  <a:srgbClr val="FF0000"/>
                </a:solidFill>
              </a:rPr>
              <a:t>Pero un samaritano, que iba de camino, vino cerca de él, y viéndole, fue movido a misericordia; y acercándose, vendó sus heridas, echándoles aceite y vino; y poniéndole en su cabalgadura, lo llevó al mesón, y cuidó de él</a:t>
            </a:r>
            <a:r>
              <a:rPr lang="es-ES" dirty="0" smtClean="0">
                <a:solidFill>
                  <a:srgbClr val="FF0000"/>
                </a:solidFill>
              </a:rPr>
              <a:t>...</a:t>
            </a:r>
            <a:r>
              <a:rPr lang="es-ES" dirty="0" smtClean="0"/>
              <a:t>”</a:t>
            </a:r>
            <a:endParaRPr lang="es-ES" dirty="0"/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1447800" y="214313"/>
            <a:ext cx="7620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ES" sz="4000" dirty="0"/>
              <a:t>Responda como Dios </a:t>
            </a:r>
            <a:r>
              <a:rPr lang="es-ES" sz="4000" dirty="0" smtClean="0"/>
              <a:t>desea (</a:t>
            </a:r>
            <a:r>
              <a:rPr lang="es-ES" sz="4000" dirty="0"/>
              <a:t>Lucas 10:33-37)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xmlns="" val="2693682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024958"/>
            <a:ext cx="4953000" cy="4375842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 smtClean="0">
                <a:solidFill>
                  <a:srgbClr val="FF0000"/>
                </a:solidFill>
              </a:rPr>
              <a:t>...Otro </a:t>
            </a:r>
            <a:r>
              <a:rPr lang="es-ES" dirty="0">
                <a:solidFill>
                  <a:srgbClr val="FF0000"/>
                </a:solidFill>
              </a:rPr>
              <a:t>día al partir, sacó dos denarios, y los dio al mesonero, y le dijo: Cuídamele; y todo lo que gastes de más, yo te lo pagaré cuando regrese</a:t>
            </a:r>
            <a:r>
              <a:rPr lang="es-ES" dirty="0" smtClean="0">
                <a:solidFill>
                  <a:srgbClr val="FF0000"/>
                </a:solidFill>
              </a:rPr>
              <a:t>...</a:t>
            </a:r>
            <a:r>
              <a:rPr lang="es-ES" dirty="0" smtClean="0"/>
              <a:t>”</a:t>
            </a:r>
            <a:endParaRPr lang="es-ES" dirty="0"/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1447800" y="214313"/>
            <a:ext cx="7620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ES" sz="4000" dirty="0"/>
              <a:t>Responda como Dios </a:t>
            </a:r>
            <a:r>
              <a:rPr lang="es-ES" sz="4000" dirty="0" smtClean="0"/>
              <a:t>desea (</a:t>
            </a:r>
            <a:r>
              <a:rPr lang="es-ES" sz="4000" dirty="0"/>
              <a:t>Lucas 10:33-37)</a:t>
            </a:r>
            <a:endParaRPr lang="es-PR" sz="4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424" r="10796"/>
          <a:stretch/>
        </p:blipFill>
        <p:spPr>
          <a:xfrm>
            <a:off x="5257800" y="2253652"/>
            <a:ext cx="3657600" cy="414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102655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024958"/>
            <a:ext cx="4953000" cy="4375842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 smtClean="0">
                <a:solidFill>
                  <a:srgbClr val="FF0000"/>
                </a:solidFill>
              </a:rPr>
              <a:t>…¿</a:t>
            </a:r>
            <a:r>
              <a:rPr lang="es-ES" dirty="0">
                <a:solidFill>
                  <a:srgbClr val="FF0000"/>
                </a:solidFill>
              </a:rPr>
              <a:t>Quién, pues, de estos tres te parece que fue el prójimo del que cayó en manos de los ladrones? </a:t>
            </a:r>
            <a:r>
              <a:rPr lang="es-ES" dirty="0"/>
              <a:t>Él dijo: El que usó de misericordia con él. Entonces Jesús le dijo: </a:t>
            </a:r>
            <a:r>
              <a:rPr lang="es-ES" dirty="0">
                <a:solidFill>
                  <a:srgbClr val="FF0000"/>
                </a:solidFill>
              </a:rPr>
              <a:t>Ve, y haz tú lo mismo</a:t>
            </a:r>
            <a:r>
              <a:rPr lang="es-ES" dirty="0" smtClean="0">
                <a:solidFill>
                  <a:srgbClr val="FF0000"/>
                </a:solidFill>
              </a:rPr>
              <a:t>.</a:t>
            </a:r>
            <a:r>
              <a:rPr lang="es-ES" dirty="0" smtClean="0"/>
              <a:t>”</a:t>
            </a:r>
            <a:endParaRPr lang="es-ES" dirty="0"/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1447800" y="214313"/>
            <a:ext cx="7620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ES" sz="4000" dirty="0"/>
              <a:t>Responda como Dios </a:t>
            </a:r>
            <a:r>
              <a:rPr lang="es-ES" sz="4000" dirty="0" smtClean="0"/>
              <a:t>desea (</a:t>
            </a:r>
            <a:r>
              <a:rPr lang="es-ES" sz="4000" dirty="0"/>
              <a:t>Lucas 10:33-37)</a:t>
            </a:r>
            <a:endParaRPr lang="es-PR" sz="4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23999" r="12001"/>
          <a:stretch/>
        </p:blipFill>
        <p:spPr>
          <a:xfrm>
            <a:off x="5257800" y="2268854"/>
            <a:ext cx="3657600" cy="4131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423820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09800"/>
            <a:ext cx="8534400" cy="4114800"/>
          </a:xfrm>
        </p:spPr>
        <p:txBody>
          <a:bodyPr/>
          <a:lstStyle/>
          <a:p>
            <a:r>
              <a:rPr lang="es-ES" dirty="0" smtClean="0"/>
              <a:t>Necesitamos </a:t>
            </a:r>
            <a:r>
              <a:rPr lang="es-ES" dirty="0"/>
              <a:t>buscar en las Escrituras lo que Dios quiere que hagamos</a:t>
            </a:r>
            <a:r>
              <a:rPr lang="es-ES" dirty="0" smtClean="0"/>
              <a:t>.</a:t>
            </a:r>
          </a:p>
          <a:p>
            <a:r>
              <a:rPr lang="es-ES" dirty="0"/>
              <a:t>Aún hoy, Dios exige que Sus hijos lo amen a Él más que a nadie y que también amen a los </a:t>
            </a:r>
            <a:r>
              <a:rPr lang="es-ES" dirty="0" smtClean="0"/>
              <a:t>demás.</a:t>
            </a:r>
            <a:endParaRPr lang="es-ES" dirty="0"/>
          </a:p>
          <a:p>
            <a:r>
              <a:rPr lang="es-ES" dirty="0" smtClean="0"/>
              <a:t>Como </a:t>
            </a:r>
            <a:r>
              <a:rPr lang="es-ES" dirty="0"/>
              <a:t>cristianos, debemos tratar con compasión a quienes lo necesitan, aunque sean nuestros enemigos.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18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133600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smtClean="0"/>
              <a:t>Carson</a:t>
            </a:r>
            <a:r>
              <a:rPr lang="es-ES" sz="1600" dirty="0"/>
              <a:t>, D.A. et al. </a:t>
            </a:r>
            <a:r>
              <a:rPr lang="es-ES" sz="1600" i="1" dirty="0"/>
              <a:t>Nuevo comentario </a:t>
            </a:r>
            <a:r>
              <a:rPr lang="es-ES" sz="1600" i="1" dirty="0" err="1"/>
              <a:t>Bı́blico</a:t>
            </a:r>
            <a:r>
              <a:rPr lang="es-ES" sz="1600" i="1" dirty="0"/>
              <a:t>: Siglo veintiuno</a:t>
            </a:r>
            <a:r>
              <a:rPr lang="es-ES" sz="1600" dirty="0"/>
              <a:t>. </a:t>
            </a:r>
            <a:r>
              <a:rPr lang="es-ES" sz="1600" dirty="0" err="1"/>
              <a:t>electronic</a:t>
            </a:r>
            <a:r>
              <a:rPr lang="es-ES" sz="1600" dirty="0"/>
              <a:t> ed. Miami: Sociedades </a:t>
            </a:r>
            <a:r>
              <a:rPr lang="es-ES" sz="1600" dirty="0" err="1"/>
              <a:t>Bı́blicas</a:t>
            </a:r>
            <a:r>
              <a:rPr lang="es-ES" sz="1600" dirty="0"/>
              <a:t> Unidas, 2000</a:t>
            </a:r>
            <a:r>
              <a:rPr lang="es-ES" sz="1600" dirty="0" smtClean="0"/>
              <a:t>.</a:t>
            </a:r>
            <a:endParaRPr lang="es-ES" sz="1600" dirty="0"/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Fernández, Óscar J. et al. Eds. </a:t>
            </a:r>
            <a:r>
              <a:rPr lang="es-PR" sz="1600" i="1" dirty="0" smtClean="0"/>
              <a:t>Estudios Bíblicos </a:t>
            </a:r>
            <a:r>
              <a:rPr lang="es-PR" sz="1600" i="1" dirty="0" err="1" smtClean="0"/>
              <a:t>Lifeway</a:t>
            </a:r>
            <a:r>
              <a:rPr lang="es-PR" sz="1600" i="1" dirty="0" smtClean="0"/>
              <a:t> para Adultos. </a:t>
            </a:r>
            <a:r>
              <a:rPr lang="es-PR" sz="1600" dirty="0" smtClean="0"/>
              <a:t>Vol. 13, Núm. 3.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2013. 63-72.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/>
              <a:t>Henry, Matthew, y Francisco </a:t>
            </a:r>
            <a:r>
              <a:rPr lang="en-US" sz="1600" dirty="0" err="1"/>
              <a:t>Lacueva</a:t>
            </a:r>
            <a:r>
              <a:rPr lang="en-US" sz="1600" dirty="0"/>
              <a:t>. </a:t>
            </a:r>
            <a:r>
              <a:rPr lang="en-US" sz="1600" i="1" dirty="0" err="1"/>
              <a:t>Comentario</a:t>
            </a:r>
            <a:r>
              <a:rPr lang="en-US" sz="1600" i="1" dirty="0"/>
              <a:t> </a:t>
            </a:r>
            <a:r>
              <a:rPr lang="en-US" sz="1600" i="1" dirty="0" err="1"/>
              <a:t>Bı́blico</a:t>
            </a:r>
            <a:r>
              <a:rPr lang="en-US" sz="1600" i="1" dirty="0"/>
              <a:t> de Matthew Henry.</a:t>
            </a:r>
            <a:r>
              <a:rPr lang="en-US" sz="1600" dirty="0"/>
              <a:t> </a:t>
            </a:r>
            <a:r>
              <a:rPr lang="en-US" sz="1600" dirty="0" smtClean="0"/>
              <a:t>Barcelona: </a:t>
            </a:r>
            <a:r>
              <a:rPr lang="en-US" sz="1600" dirty="0"/>
              <a:t>Editorial CLIE, 1999</a:t>
            </a:r>
            <a:r>
              <a:rPr lang="en-US" sz="1600" dirty="0" smtClean="0"/>
              <a:t>.</a:t>
            </a:r>
            <a:endParaRPr lang="en-US" sz="1600" dirty="0"/>
          </a:p>
          <a:p>
            <a:pPr marL="342900" lvl="1" indent="-342900">
              <a:lnSpc>
                <a:spcPct val="9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n-US" sz="1600" dirty="0"/>
              <a:t>MacDonald, William. </a:t>
            </a:r>
            <a:r>
              <a:rPr lang="en-US" sz="1600" dirty="0" err="1"/>
              <a:t>Comentario</a:t>
            </a:r>
            <a:r>
              <a:rPr lang="en-US" sz="1600" dirty="0"/>
              <a:t> B</a:t>
            </a:r>
            <a:r>
              <a:rPr lang="el-GR" sz="1600" dirty="0"/>
              <a:t>φ</a:t>
            </a:r>
            <a:r>
              <a:rPr lang="en-US" sz="1600" dirty="0" err="1"/>
              <a:t>blico</a:t>
            </a:r>
            <a:r>
              <a:rPr lang="en-US" sz="1600" dirty="0"/>
              <a:t> de William MacDonald: </a:t>
            </a:r>
            <a:r>
              <a:rPr lang="en-US" sz="1600" dirty="0" err="1"/>
              <a:t>Antiguo</a:t>
            </a:r>
            <a:r>
              <a:rPr lang="en-US" sz="1600" dirty="0"/>
              <a:t> </a:t>
            </a:r>
            <a:r>
              <a:rPr lang="en-US" sz="1600" dirty="0" err="1"/>
              <a:t>Testamento</a:t>
            </a:r>
            <a:r>
              <a:rPr lang="en-US" sz="1600" dirty="0"/>
              <a:t> y Nuevo </a:t>
            </a:r>
            <a:r>
              <a:rPr lang="en-US" sz="1600" dirty="0" err="1"/>
              <a:t>Testamento</a:t>
            </a:r>
            <a:r>
              <a:rPr lang="en-US" sz="1600" dirty="0"/>
              <a:t>. </a:t>
            </a:r>
            <a:r>
              <a:rPr lang="en-US" sz="1600" dirty="0" err="1"/>
              <a:t>Viladecavalls</a:t>
            </a:r>
            <a:r>
              <a:rPr lang="en-US" sz="1600" dirty="0"/>
              <a:t> (Barcelona), </a:t>
            </a:r>
            <a:r>
              <a:rPr lang="en-US" sz="1600" dirty="0" err="1"/>
              <a:t>Espa±a</a:t>
            </a:r>
            <a:r>
              <a:rPr lang="en-US" sz="1600" dirty="0"/>
              <a:t>: Editorial CLIE, 2004.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/>
              <a:t>Reina Valera Revisada (1960). Miami: Sociedades Bíblicas Unidas, 1998.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>
                <a:hlinkClick r:id="rId2"/>
              </a:rPr>
              <a:t>http://blog.lifeway.com/eblifewayadultos</a:t>
            </a:r>
            <a:r>
              <a:rPr lang="es-PR" sz="1600" dirty="0" smtClean="0">
                <a:hlinkClick r:id="rId2"/>
              </a:rPr>
              <a:t>/</a:t>
            </a: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ES" sz="1600" dirty="0" smtClean="0">
                <a:hlinkClick r:id="rId3"/>
              </a:rPr>
              <a:t>http://www.dsmedia.org/resources/illustrations/sweet-publishing/</a:t>
            </a:r>
            <a:r>
              <a:rPr lang="es-ES" sz="1600" dirty="0" smtClean="0"/>
              <a:t>  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 smtClean="0">
                <a:hlinkClick r:id="rId4"/>
              </a:rPr>
              <a:t>http://st-takla.org/Gallery/Bible/Illustrations/Bible-Slides/OT/Jeremiah.html</a:t>
            </a:r>
            <a:r>
              <a:rPr lang="en-US" sz="1600" dirty="0" smtClean="0"/>
              <a:t> </a:t>
            </a:r>
            <a:r>
              <a:rPr lang="es-ES" sz="1600" dirty="0" smtClean="0">
                <a:latin typeface="+mj-lt"/>
              </a:rPr>
              <a:t>(imágenes bíblicas).</a:t>
            </a:r>
            <a:endParaRPr lang="en-US" sz="1600" dirty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/>
          <a:srcRect l="3600" r="2351" b="2222"/>
          <a:stretch/>
        </p:blipFill>
        <p:spPr>
          <a:xfrm>
            <a:off x="0" y="0"/>
            <a:ext cx="9144000" cy="6873240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742808" y="571500"/>
            <a:ext cx="7705531" cy="5715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bg1"/>
                </a:solidFill>
              </a:rPr>
              <a:t>Próximo Estudio Dominical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742807" y="1143000"/>
            <a:ext cx="7705531" cy="51435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166688" lvl="0" indent="0" algn="ctr" fontAlgn="auto">
              <a:spcAft>
                <a:spcPts val="1200"/>
              </a:spcAft>
              <a:buNone/>
              <a:defRPr/>
            </a:pPr>
            <a:r>
              <a:rPr lang="es-PR" sz="4400" dirty="0" smtClean="0">
                <a:solidFill>
                  <a:schemeClr val="bg1"/>
                </a:solidFill>
              </a:rPr>
              <a:t>Primavera de 2014/Tema 2: </a:t>
            </a:r>
            <a:r>
              <a:rPr lang="es-PR" sz="4400" cap="small" dirty="0" smtClean="0">
                <a:solidFill>
                  <a:schemeClr val="bg1"/>
                </a:solidFill>
              </a:rPr>
              <a:t>Preguntas que hizo Jesús</a:t>
            </a:r>
            <a:endParaRPr lang="es-PR" sz="4400" cap="small" dirty="0">
              <a:solidFill>
                <a:schemeClr val="bg1"/>
              </a:solidFill>
            </a:endParaRP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dirty="0" smtClean="0">
                <a:solidFill>
                  <a:schemeClr val="bg1"/>
                </a:solidFill>
              </a:rPr>
              <a:t>“¿Ser servido o servir?”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dirty="0">
                <a:solidFill>
                  <a:schemeClr val="bg1"/>
                </a:solidFill>
              </a:rPr>
              <a:t>13 </a:t>
            </a:r>
            <a:r>
              <a:rPr lang="es-PR" dirty="0" smtClean="0">
                <a:solidFill>
                  <a:schemeClr val="bg1"/>
                </a:solidFill>
              </a:rPr>
              <a:t>de abril de 2014</a:t>
            </a:r>
            <a:endParaRPr lang="es-PR" sz="2800" dirty="0" smtClean="0">
              <a:solidFill>
                <a:schemeClr val="bg1"/>
              </a:solidFill>
            </a:endParaRP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Leer </a:t>
            </a:r>
            <a:r>
              <a:rPr lang="es-PR" dirty="0">
                <a:solidFill>
                  <a:schemeClr val="bg1"/>
                </a:solidFill>
              </a:rPr>
              <a:t>y meditar en</a:t>
            </a:r>
            <a:r>
              <a:rPr lang="es-PR" dirty="0" smtClean="0">
                <a:solidFill>
                  <a:schemeClr val="bg1"/>
                </a:solidFill>
              </a:rPr>
              <a:t>:</a:t>
            </a: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(</a:t>
            </a:r>
            <a:r>
              <a:rPr lang="en-US" dirty="0" smtClean="0">
                <a:solidFill>
                  <a:schemeClr val="bg1"/>
                </a:solidFill>
              </a:rPr>
              <a:t>Luc</a:t>
            </a:r>
            <a:r>
              <a:rPr lang="es-PR" dirty="0" smtClean="0">
                <a:solidFill>
                  <a:schemeClr val="bg1"/>
                </a:solidFill>
              </a:rPr>
              <a:t>as</a:t>
            </a:r>
            <a:r>
              <a:rPr lang="en-US" dirty="0" smtClean="0">
                <a:solidFill>
                  <a:schemeClr val="bg1"/>
                </a:solidFill>
              </a:rPr>
              <a:t> 22:19-30</a:t>
            </a:r>
            <a:r>
              <a:rPr lang="es-PR" dirty="0" smtClean="0">
                <a:solidFill>
                  <a:schemeClr val="bg1"/>
                </a:solidFill>
              </a:rPr>
              <a:t>)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7000">
              <a:srgbClr val="2A2A2A"/>
            </a:gs>
            <a:gs pos="43000">
              <a:schemeClr val="bg1"/>
            </a:gs>
            <a:gs pos="15000">
              <a:schemeClr val="accent1">
                <a:lumMod val="7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91207" y="0"/>
            <a:ext cx="7961586" cy="68580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2" name="Oval 1"/>
          <p:cNvSpPr/>
          <p:nvPr/>
        </p:nvSpPr>
        <p:spPr>
          <a:xfrm>
            <a:off x="6172200" y="381000"/>
            <a:ext cx="2133600" cy="160020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761804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20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066800" y="381000"/>
            <a:ext cx="7391400" cy="618989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791200" y="2212848"/>
            <a:ext cx="2615481" cy="3921307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Tema General</a:t>
            </a:r>
            <a:endParaRPr lang="en-US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2138362"/>
            <a:ext cx="48006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 smtClean="0"/>
              <a:t>La </a:t>
            </a:r>
            <a:r>
              <a:rPr lang="es-ES" sz="3600" dirty="0"/>
              <a:t>falta de amor nunca puede justificarse. El amor se muestra por medio de nuestros actos.</a:t>
            </a:r>
            <a:endParaRPr lang="es-PR" sz="36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399" y="2209800"/>
            <a:ext cx="8229601" cy="4191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ES" sz="3600" dirty="0" smtClean="0"/>
              <a:t>Haga las preguntas correctas                   (</a:t>
            </a:r>
            <a:r>
              <a:rPr lang="es-ES" sz="3600" dirty="0" smtClean="0">
                <a:solidFill>
                  <a:schemeClr val="tx2"/>
                </a:solidFill>
              </a:rPr>
              <a:t>Lucas 10:25-29</a:t>
            </a:r>
            <a:r>
              <a:rPr lang="es-ES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ES" sz="3600" dirty="0" smtClean="0"/>
              <a:t>Descubra la necesidad de la persona          (</a:t>
            </a:r>
            <a:r>
              <a:rPr lang="es-ES" sz="3600" dirty="0" smtClean="0">
                <a:solidFill>
                  <a:schemeClr val="tx2"/>
                </a:solidFill>
              </a:rPr>
              <a:t>Lucas 10:30-32</a:t>
            </a:r>
            <a:r>
              <a:rPr lang="es-ES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ES" sz="3600" dirty="0" smtClean="0"/>
              <a:t>Responda como Dios desea                   (</a:t>
            </a:r>
            <a:r>
              <a:rPr lang="es-ES" sz="3600" dirty="0" smtClean="0">
                <a:solidFill>
                  <a:schemeClr val="tx2"/>
                </a:solidFill>
              </a:rPr>
              <a:t>Lucas 10:33-37</a:t>
            </a:r>
            <a:r>
              <a:rPr lang="es-ES" sz="3600" dirty="0" smtClean="0"/>
              <a:t>)</a:t>
            </a:r>
            <a:endParaRPr lang="es-PR" sz="3600" dirty="0" smtClean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/>
              <a:pPr/>
              <a:t>4</a:t>
            </a:fld>
            <a:endParaRPr lang="en-US"/>
          </a:p>
        </p:txBody>
      </p:sp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914400"/>
            <a:ext cx="5478463" cy="762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r>
              <a:rPr lang="es-PR" dirty="0"/>
              <a:t>Bosquejo de Estudio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oll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28600" y="2286000"/>
            <a:ext cx="9525000" cy="2971800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819400"/>
            <a:ext cx="8229600" cy="1570182"/>
          </a:xfrm>
          <a:noFill/>
          <a:ln/>
        </p:spPr>
        <p:txBody>
          <a:bodyPr/>
          <a:lstStyle/>
          <a:p>
            <a:pPr marL="0" indent="0">
              <a:buNone/>
            </a:pPr>
            <a:r>
              <a:rPr lang="es-ES" dirty="0" smtClean="0">
                <a:latin typeface="Papyrus" panose="03070502060502030205" pitchFamily="66" charset="0"/>
              </a:rPr>
              <a:t>“Amarás </a:t>
            </a:r>
            <a:r>
              <a:rPr lang="es-ES" dirty="0">
                <a:latin typeface="Papyrus" panose="03070502060502030205" pitchFamily="66" charset="0"/>
              </a:rPr>
              <a:t>al Señor tu Dios con todo tu corazón, y con toda tu alma, y con todas tus fuerzas, y con toda tu mente; y a tu prójimo como a ti mismo.” (Lucas </a:t>
            </a:r>
            <a:r>
              <a:rPr lang="es-ES" dirty="0" smtClean="0">
                <a:latin typeface="Papyrus" panose="03070502060502030205" pitchFamily="66" charset="0"/>
              </a:rPr>
              <a:t>10.27b, </a:t>
            </a:r>
            <a:r>
              <a:rPr lang="es-ES" dirty="0">
                <a:latin typeface="Papyrus" panose="03070502060502030205" pitchFamily="66" charset="0"/>
              </a:rPr>
              <a:t>RVR60) </a:t>
            </a:r>
          </a:p>
          <a:p>
            <a:pPr marL="0" indent="0">
              <a:buNone/>
            </a:pPr>
            <a:endParaRPr lang="es-ES" dirty="0">
              <a:latin typeface="Papyrus" panose="03070502060502030205" pitchFamily="66" charset="0"/>
            </a:endParaRP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Texto </a:t>
            </a:r>
            <a:r>
              <a:rPr lang="es-PR" dirty="0" smtClean="0"/>
              <a:t>Clave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905000" y="671512"/>
            <a:ext cx="6781800" cy="1004888"/>
          </a:xfrm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ES" sz="4000" dirty="0"/>
              <a:t>Haga las preguntas </a:t>
            </a:r>
            <a:r>
              <a:rPr lang="es-ES" sz="4000" dirty="0" smtClean="0"/>
              <a:t>correctas </a:t>
            </a:r>
            <a:r>
              <a:rPr lang="es-ES" sz="4000" dirty="0"/>
              <a:t>(Lucas 10:25-29</a:t>
            </a:r>
            <a:r>
              <a:rPr lang="es-ES" sz="4000" dirty="0" smtClean="0"/>
              <a:t>)</a:t>
            </a:r>
            <a:endParaRPr lang="es-PR" sz="4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2564"/>
          <a:stretch/>
        </p:blipFill>
        <p:spPr>
          <a:xfrm>
            <a:off x="1676400" y="2179777"/>
            <a:ext cx="5791200" cy="4297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372187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458200" cy="36576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“Y he aquí un intérprete de la ley se levantó y dijo, para probarle: Maestro, ¿haciendo qué cosa heredaré la vida eterna</a:t>
            </a:r>
            <a:r>
              <a:rPr lang="es-ES" dirty="0" smtClean="0"/>
              <a:t>? Él </a:t>
            </a:r>
            <a:r>
              <a:rPr lang="es-ES" dirty="0"/>
              <a:t>le dijo: </a:t>
            </a:r>
            <a:r>
              <a:rPr lang="es-ES" dirty="0">
                <a:solidFill>
                  <a:srgbClr val="FF0000"/>
                </a:solidFill>
              </a:rPr>
              <a:t>¿Qué está escrito en la ley? ¿Cómo lees</a:t>
            </a:r>
            <a:r>
              <a:rPr lang="es-ES" dirty="0" smtClean="0">
                <a:solidFill>
                  <a:srgbClr val="FF0000"/>
                </a:solidFill>
              </a:rPr>
              <a:t>?</a:t>
            </a:r>
            <a:r>
              <a:rPr lang="es-ES" dirty="0" smtClean="0"/>
              <a:t> Aquél</a:t>
            </a:r>
            <a:r>
              <a:rPr lang="es-ES" dirty="0"/>
              <a:t>, respondiendo, dijo: Amarás al Señor tu Dios con todo tu corazón, y con toda tu alma, y con todas tus fuerzas, y con toda tu mente; y a tu prójimo como a ti </a:t>
            </a:r>
            <a:r>
              <a:rPr lang="es-ES" dirty="0" smtClean="0"/>
              <a:t>mismo...”</a:t>
            </a:r>
            <a:endParaRPr lang="es-ES" b="1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905000" y="671512"/>
            <a:ext cx="6781800" cy="1004888"/>
          </a:xfrm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ES" sz="4000" dirty="0"/>
              <a:t>Haga las preguntas </a:t>
            </a:r>
            <a:r>
              <a:rPr lang="es-ES" sz="4000" dirty="0" smtClean="0"/>
              <a:t>correctas </a:t>
            </a:r>
            <a:r>
              <a:rPr lang="es-ES" sz="4000" dirty="0"/>
              <a:t>(Lucas 10:25-29</a:t>
            </a:r>
            <a:r>
              <a:rPr lang="es-ES" sz="4000" dirty="0" smtClean="0"/>
              <a:t>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xmlns="" val="33461374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458200" cy="36576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“...Y </a:t>
            </a:r>
            <a:r>
              <a:rPr lang="es-ES" dirty="0"/>
              <a:t>le dijo: </a:t>
            </a:r>
            <a:r>
              <a:rPr lang="es-ES" dirty="0">
                <a:solidFill>
                  <a:srgbClr val="FF0000"/>
                </a:solidFill>
              </a:rPr>
              <a:t>Bien has respondido; haz esto, y vivirás.</a:t>
            </a:r>
            <a:r>
              <a:rPr lang="es-ES" dirty="0"/>
              <a:t> Pero él, queriendo justificarse a sí mismo, dijo a Jesús: ¿Y quién es mi prójimo</a:t>
            </a:r>
            <a:r>
              <a:rPr lang="es-ES" dirty="0" smtClean="0"/>
              <a:t>?”</a:t>
            </a:r>
            <a:endParaRPr lang="es-ES" b="1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905000" y="671512"/>
            <a:ext cx="6781800" cy="1004888"/>
          </a:xfrm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ES" sz="4000" dirty="0"/>
              <a:t>Haga las preguntas </a:t>
            </a:r>
            <a:r>
              <a:rPr lang="es-ES" sz="4000" dirty="0" smtClean="0"/>
              <a:t>correctas </a:t>
            </a:r>
            <a:r>
              <a:rPr lang="es-ES" sz="4000" dirty="0"/>
              <a:t>(Lucas 10:25-29</a:t>
            </a:r>
            <a:r>
              <a:rPr lang="es-ES" sz="4000" dirty="0" smtClean="0"/>
              <a:t>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xmlns="" val="9620617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447800" y="762000"/>
            <a:ext cx="7315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ES" sz="4000" dirty="0"/>
              <a:t>Descubra la necesidad de la </a:t>
            </a:r>
            <a:r>
              <a:rPr lang="es-ES" sz="4000" dirty="0" smtClean="0"/>
              <a:t>persona  </a:t>
            </a:r>
            <a:r>
              <a:rPr lang="es-ES" sz="4000" dirty="0"/>
              <a:t>(Lucas 10:30-32</a:t>
            </a:r>
            <a:r>
              <a:rPr lang="es-ES" sz="4000" dirty="0" smtClean="0"/>
              <a:t>)</a:t>
            </a:r>
            <a:endParaRPr lang="es-PR" sz="4000" kern="0" dirty="0" smtClean="0"/>
          </a:p>
        </p:txBody>
      </p:sp>
      <p:pic>
        <p:nvPicPr>
          <p:cNvPr id="1026" name="Picture 2" descr="http://distantshores.org/images/rg/42/42_Lk_10_04_RG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89"/>
          <a:stretch/>
        </p:blipFill>
        <p:spPr bwMode="auto">
          <a:xfrm>
            <a:off x="1676400" y="2202734"/>
            <a:ext cx="5835649" cy="4274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Mesh" id="{789EC3FE-34FD-429C-9918-760025E6C145}" vid="{B8BE45C0-8141-4D58-8C71-A009BC26FBBB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89484</TotalTime>
  <Words>840</Words>
  <Application>Microsoft Office PowerPoint</Application>
  <PresentationFormat>On-screen Show (4:3)</PresentationFormat>
  <Paragraphs>74</Paragraphs>
  <Slides>20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Blends</vt:lpstr>
      <vt:lpstr>1_Office Theme</vt:lpstr>
      <vt:lpstr>Mesh</vt:lpstr>
      <vt:lpstr>Slide 1</vt:lpstr>
      <vt:lpstr>Slide 2</vt:lpstr>
      <vt:lpstr>Tema General</vt:lpstr>
      <vt:lpstr>Bosquejo de Estudio</vt:lpstr>
      <vt:lpstr>Texto Clave</vt:lpstr>
      <vt:lpstr>Haga las preguntas correctas (Lucas 10:25-29)</vt:lpstr>
      <vt:lpstr>Haga las preguntas correctas (Lucas 10:25-29)</vt:lpstr>
      <vt:lpstr>Haga las preguntas correctas (Lucas 10:25-29)</vt:lpstr>
      <vt:lpstr>Slide 9</vt:lpstr>
      <vt:lpstr>Slide 10</vt:lpstr>
      <vt:lpstr>Slide 11</vt:lpstr>
      <vt:lpstr>Slide 12</vt:lpstr>
      <vt:lpstr>Responda como Dios desea (Lucas 10:33-37)</vt:lpstr>
      <vt:lpstr>Responda como Dios desea (Lucas 10:33-37)</vt:lpstr>
      <vt:lpstr>Responda como Dios desea (Lucas 10:33-37)</vt:lpstr>
      <vt:lpstr>Responda como Dios desea (Lucas 10:33-37)</vt:lpstr>
      <vt:lpstr>Aplicaciones</vt:lpstr>
      <vt:lpstr>Recursos</vt:lpstr>
      <vt:lpstr>Próximo Estudio Dominical</vt:lpstr>
      <vt:lpstr>Slide 20</vt:lpstr>
    </vt:vector>
  </TitlesOfParts>
  <Company>UIPR-Aguadilla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indiferencia_o_accion_compasiva_040614</dc:title>
  <dc:creator>JRIVERA</dc:creator>
  <cp:lastModifiedBy>Lori Ann</cp:lastModifiedBy>
  <cp:revision>4090</cp:revision>
  <dcterms:created xsi:type="dcterms:W3CDTF">2007-01-24T21:53:34Z</dcterms:created>
  <dcterms:modified xsi:type="dcterms:W3CDTF">2014-04-06T22:45:56Z</dcterms:modified>
</cp:coreProperties>
</file>