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0" r:id="rId2"/>
  </p:sldMasterIdLst>
  <p:notesMasterIdLst>
    <p:notesMasterId r:id="rId39"/>
  </p:notesMasterIdLst>
  <p:handoutMasterIdLst>
    <p:handoutMasterId r:id="rId40"/>
  </p:handoutMasterIdLst>
  <p:sldIdLst>
    <p:sldId id="794" r:id="rId3"/>
    <p:sldId id="804" r:id="rId4"/>
    <p:sldId id="416" r:id="rId5"/>
    <p:sldId id="287" r:id="rId6"/>
    <p:sldId id="1237" r:id="rId7"/>
    <p:sldId id="1270" r:id="rId8"/>
    <p:sldId id="1280" r:id="rId9"/>
    <p:sldId id="1282" r:id="rId10"/>
    <p:sldId id="1281" r:id="rId11"/>
    <p:sldId id="1283" r:id="rId12"/>
    <p:sldId id="1284" r:id="rId13"/>
    <p:sldId id="1296" r:id="rId14"/>
    <p:sldId id="1084" r:id="rId15"/>
    <p:sldId id="1275" r:id="rId16"/>
    <p:sldId id="1278" r:id="rId17"/>
    <p:sldId id="1285" r:id="rId18"/>
    <p:sldId id="1286" r:id="rId19"/>
    <p:sldId id="1292" r:id="rId20"/>
    <p:sldId id="1293" r:id="rId21"/>
    <p:sldId id="1260" r:id="rId22"/>
    <p:sldId id="1261" r:id="rId23"/>
    <p:sldId id="1279" r:id="rId24"/>
    <p:sldId id="1291" r:id="rId25"/>
    <p:sldId id="1289" r:id="rId26"/>
    <p:sldId id="1295" r:id="rId27"/>
    <p:sldId id="1297" r:id="rId28"/>
    <p:sldId id="1290" r:id="rId29"/>
    <p:sldId id="1294" r:id="rId30"/>
    <p:sldId id="1298" r:id="rId31"/>
    <p:sldId id="1299" r:id="rId32"/>
    <p:sldId id="1300" r:id="rId33"/>
    <p:sldId id="1301" r:id="rId34"/>
    <p:sldId id="1155" r:id="rId35"/>
    <p:sldId id="561" r:id="rId36"/>
    <p:sldId id="1133" r:id="rId37"/>
    <p:sldId id="908" r:id="rId3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0000FF"/>
    <a:srgbClr val="FFFFD1"/>
    <a:srgbClr val="A6925A"/>
    <a:srgbClr val="285633"/>
    <a:srgbClr val="CC9900"/>
    <a:srgbClr val="CB7935"/>
    <a:srgbClr val="303030"/>
    <a:srgbClr val="663300"/>
    <a:srgbClr val="993B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6709" autoAdjust="0"/>
  </p:normalViewPr>
  <p:slideViewPr>
    <p:cSldViewPr>
      <p:cViewPr varScale="1">
        <p:scale>
          <a:sx n="76" d="100"/>
          <a:sy n="76" d="100"/>
        </p:scale>
        <p:origin x="1092" y="78"/>
      </p:cViewPr>
      <p:guideLst>
        <p:guide orient="horz" pos="2160"/>
        <p:guide pos="2880"/>
      </p:guideLst>
    </p:cSldViewPr>
  </p:slideViewPr>
  <p:outlineViewPr>
    <p:cViewPr>
      <p:scale>
        <a:sx n="33" d="100"/>
        <a:sy n="33" d="100"/>
      </p:scale>
      <p:origin x="48" y="2508"/>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CE3FCA5-A52A-443B-A5B1-7E194A08C435}" type="datetimeFigureOut">
              <a:rPr lang="en-US" smtClean="0"/>
              <a:pPr/>
              <a:t>8/31/2014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2255722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419452986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extLst>
      <p:ext uri="{BB962C8B-B14F-4D97-AF65-F5344CB8AC3E}">
        <p14:creationId xmlns:p14="http://schemas.microsoft.com/office/powerpoint/2010/main" val="1828213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2</a:t>
            </a:fld>
            <a:endParaRPr lang="en-US"/>
          </a:p>
        </p:txBody>
      </p:sp>
      <p:sp>
        <p:nvSpPr>
          <p:cNvPr id="316418" name="Rectangle 2"/>
          <p:cNvSpPr>
            <a:spLocks noGrp="1" noRot="1" noChangeAspect="1" noChangeArrowheads="1" noTextEdit="1"/>
          </p:cNvSpPr>
          <p:nvPr>
            <p:ph type="sldImg"/>
          </p:nvPr>
        </p:nvSpPr>
        <p:spPr>
          <a:xfrm>
            <a:off x="1143000" y="685800"/>
            <a:ext cx="4572000" cy="342900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401128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4</a:t>
            </a:fld>
            <a:endParaRPr lang="en-US"/>
          </a:p>
        </p:txBody>
      </p:sp>
    </p:spTree>
    <p:extLst>
      <p:ext uri="{BB962C8B-B14F-4D97-AF65-F5344CB8AC3E}">
        <p14:creationId xmlns:p14="http://schemas.microsoft.com/office/powerpoint/2010/main" val="1278947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35</a:t>
            </a:fld>
            <a:endParaRPr lang="en-US"/>
          </a:p>
        </p:txBody>
      </p:sp>
    </p:spTree>
    <p:extLst>
      <p:ext uri="{BB962C8B-B14F-4D97-AF65-F5344CB8AC3E}">
        <p14:creationId xmlns:p14="http://schemas.microsoft.com/office/powerpoint/2010/main" val="838188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36</a:t>
            </a:fld>
            <a:endParaRPr lang="en-US"/>
          </a:p>
        </p:txBody>
      </p:sp>
      <p:sp>
        <p:nvSpPr>
          <p:cNvPr id="18434" name="Rectangle 2"/>
          <p:cNvSpPr>
            <a:spLocks noGrp="1" noRot="1" noChangeAspect="1" noChangeArrowheads="1" noTextEdit="1"/>
          </p:cNvSpPr>
          <p:nvPr>
            <p:ph type="sldImg"/>
          </p:nvPr>
        </p:nvSpPr>
        <p:spPr>
          <a:xfrm>
            <a:off x="1143000" y="685800"/>
            <a:ext cx="4572000" cy="342900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121948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3.jpeg"/><Relationship Id="rId5" Type="http://schemas.openxmlformats.org/officeDocument/2006/relationships/image" Target="../media/image2.gi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www.dsmedia.org/resources/illustrations/sweet-publishing/" TargetMode="External"/><Relationship Id="rId2" Type="http://schemas.openxmlformats.org/officeDocument/2006/relationships/hyperlink" Target="http://blog.lifeway.com/eblifewayadultos/" TargetMode="Externa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hyperlink" Target="http://st-takla.org/Gallery/Bible/Illustrations/Bible-Slides/OT/Jeremiah.html"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7.wdp"/></Relationships>
</file>

<file path=ppt/slides/_rels/slide3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5000"/>
          </a:schemeClr>
        </a:solidFill>
        <a:effectLst/>
      </p:bgPr>
    </p:bg>
    <p:spTree>
      <p:nvGrpSpPr>
        <p:cNvPr id="1" name=""/>
        <p:cNvGrpSpPr/>
        <p:nvPr/>
      </p:nvGrpSpPr>
      <p:grpSpPr>
        <a:xfrm>
          <a:off x="0" y="0"/>
          <a:ext cx="0" cy="0"/>
          <a:chOff x="0" y="0"/>
          <a:chExt cx="0" cy="0"/>
        </a:xfrm>
      </p:grpSpPr>
      <p:pic>
        <p:nvPicPr>
          <p:cNvPr id="43010" name="Picture 2" descr="http://www.scenicreflections.com/files/Fire_Heart_Wallpaper_7gf05.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Lst>
          </a:blip>
          <a:srcRect/>
          <a:stretch>
            <a:fillRect/>
          </a:stretch>
        </p:blipFill>
        <p:spPr bwMode="auto">
          <a:xfrm>
            <a:off x="0" y="0"/>
            <a:ext cx="9144000" cy="6858000"/>
          </a:xfrm>
          <a:prstGeom prst="rect">
            <a:avLst/>
          </a:prstGeom>
          <a:noFill/>
        </p:spPr>
      </p:pic>
      <p:sp>
        <p:nvSpPr>
          <p:cNvPr id="6" name="Text Box 5"/>
          <p:cNvSpPr txBox="1">
            <a:spLocks noChangeArrowheads="1"/>
          </p:cNvSpPr>
          <p:nvPr/>
        </p:nvSpPr>
        <p:spPr bwMode="auto">
          <a:xfrm>
            <a:off x="7315200" y="6273225"/>
            <a:ext cx="18288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i="1" dirty="0" smtClean="0">
                <a:latin typeface="Arial" charset="0"/>
              </a:rPr>
              <a:t>Estudios Bíblicos </a:t>
            </a:r>
            <a:r>
              <a:rPr lang="es-PR" sz="1600" i="1" dirty="0" err="1" smtClean="0">
                <a:latin typeface="Arial" charset="0"/>
              </a:rPr>
              <a:t>Lifeway</a:t>
            </a:r>
            <a:r>
              <a:rPr lang="es-PR" sz="1600" i="1" dirty="0" smtClean="0">
                <a:latin typeface="Arial" charset="0"/>
              </a:rPr>
              <a:t> </a:t>
            </a:r>
            <a:r>
              <a:rPr lang="es-PR" sz="1600" dirty="0" smtClean="0">
                <a:latin typeface="Arial" charset="0"/>
              </a:rPr>
              <a:t>®</a:t>
            </a:r>
            <a:endParaRPr lang="es-PR" sz="1600" dirty="0">
              <a:latin typeface="Arial" charset="0"/>
            </a:endParaRPr>
          </a:p>
        </p:txBody>
      </p:sp>
      <p:sp>
        <p:nvSpPr>
          <p:cNvPr id="7" name="Rectangle 2"/>
          <p:cNvSpPr txBox="1">
            <a:spLocks noChangeArrowheads="1"/>
          </p:cNvSpPr>
          <p:nvPr/>
        </p:nvSpPr>
        <p:spPr>
          <a:xfrm>
            <a:off x="609600" y="685800"/>
            <a:ext cx="7937951" cy="2057400"/>
          </a:xfrm>
          <a:prstGeom prst="rect">
            <a:avLst/>
          </a:prstGeom>
          <a:solidFill>
            <a:schemeClr val="bg1">
              <a:lumMod val="95000"/>
              <a:lumOff val="5000"/>
              <a:alpha val="70000"/>
            </a:schemeClr>
          </a:solidFill>
          <a:ln/>
        </p:spPr>
        <p:txBody>
          <a:bodyPr vert="horz" lIns="91440" tIns="45720" rIns="91440" bIns="45720" rtlCol="0" anchor="ctr">
            <a:noAutofit/>
          </a:bodyPr>
          <a:lstStyle/>
          <a:p>
            <a:pPr marL="401638" lvl="0" indent="-234950" algn="ctr" fontAlgn="auto">
              <a:spcAft>
                <a:spcPts val="1200"/>
              </a:spcAft>
              <a:defRPr/>
            </a:pPr>
            <a:r>
              <a:rPr kumimoji="0" lang="es-PR" sz="4400" b="0" i="0" u="none" strike="noStrike" kern="1200" cap="none" spc="0" normalizeH="0" baseline="0" noProof="0" dirty="0" smtClean="0">
                <a:ln>
                  <a:noFill/>
                </a:ln>
                <a:effectLst/>
                <a:uLnTx/>
                <a:uFillTx/>
                <a:latin typeface="+mj-lt"/>
                <a:ea typeface="+mj-ea"/>
                <a:cs typeface="+mj-cs"/>
              </a:rPr>
              <a:t>  Verano de 2014/Tema </a:t>
            </a:r>
            <a:r>
              <a:rPr lang="es-PR" sz="4400" noProof="0" dirty="0" smtClean="0">
                <a:latin typeface="+mj-lt"/>
              </a:rPr>
              <a:t>4</a:t>
            </a:r>
            <a:r>
              <a:rPr lang="es-PR" sz="4400" dirty="0" smtClean="0">
                <a:latin typeface="+mj-lt"/>
              </a:rPr>
              <a:t>:           </a:t>
            </a:r>
            <a:r>
              <a:rPr lang="es-PR" sz="4400" cap="small" dirty="0" smtClean="0">
                <a:latin typeface="+mj-lt"/>
              </a:rPr>
              <a:t>La historia de Dios</a:t>
            </a:r>
            <a:endParaRPr kumimoji="0" lang="es-PR" sz="4400" b="0" i="0" u="none" strike="noStrike" kern="1200" cap="small" spc="0" normalizeH="0" dirty="0" smtClean="0">
              <a:ln>
                <a:noFill/>
              </a:ln>
              <a:effectLst/>
              <a:uLnTx/>
              <a:uFillTx/>
              <a:latin typeface="+mj-lt"/>
              <a:ea typeface="+mj-ea"/>
              <a:cs typeface="+mj-cs"/>
            </a:endParaRPr>
          </a:p>
        </p:txBody>
      </p:sp>
      <p:sp>
        <p:nvSpPr>
          <p:cNvPr id="8" name="Rectangle 3"/>
          <p:cNvSpPr txBox="1">
            <a:spLocks noChangeArrowheads="1"/>
          </p:cNvSpPr>
          <p:nvPr/>
        </p:nvSpPr>
        <p:spPr>
          <a:xfrm>
            <a:off x="609600" y="2895600"/>
            <a:ext cx="7937951" cy="2971800"/>
          </a:xfrm>
          <a:prstGeom prst="rect">
            <a:avLst/>
          </a:prstGeom>
          <a:solidFill>
            <a:schemeClr val="bg1">
              <a:lumMod val="95000"/>
              <a:lumOff val="5000"/>
              <a:alpha val="70000"/>
            </a:schemeClr>
          </a:solidFill>
          <a:ln/>
        </p:spPr>
        <p:txBody>
          <a:bodyPr vert="horz" lIns="91440" tIns="45720" rIns="91440" bIns="45720" rtlCol="0" anchor="ctr">
            <a:normAutofit/>
          </a:bodyPr>
          <a:lstStyle/>
          <a:p>
            <a:pPr marL="401638" indent="-234950" algn="ctr">
              <a:spcAft>
                <a:spcPts val="600"/>
              </a:spcAft>
              <a:buNone/>
            </a:pPr>
            <a:r>
              <a:rPr lang="es-PR" sz="4400" dirty="0" smtClean="0">
                <a:latin typeface="+mn-lt"/>
              </a:rPr>
              <a:t>“</a:t>
            </a:r>
            <a:r>
              <a:rPr lang="es-PR" sz="4400" dirty="0" smtClean="0"/>
              <a:t>La clave es el amor</a:t>
            </a:r>
            <a:r>
              <a:rPr lang="es-PR" sz="4400" dirty="0" smtClean="0">
                <a:latin typeface="+mn-lt"/>
              </a:rPr>
              <a:t>”</a:t>
            </a:r>
          </a:p>
          <a:p>
            <a:pPr marL="401638" indent="-234950" algn="ctr">
              <a:spcAft>
                <a:spcPts val="600"/>
              </a:spcAft>
              <a:buNone/>
            </a:pPr>
            <a:r>
              <a:rPr kumimoji="0" lang="es-PR" sz="3600" b="0" i="0" u="none" strike="noStrike" kern="1200" cap="none" spc="0" normalizeH="0" baseline="0" dirty="0" smtClean="0">
                <a:ln>
                  <a:noFill/>
                </a:ln>
                <a:effectLst/>
                <a:uLnTx/>
                <a:uFillTx/>
                <a:latin typeface="+mn-lt"/>
                <a:ea typeface="+mn-ea"/>
                <a:cs typeface="+mn-cs"/>
              </a:rPr>
              <a:t>31 de agosto de </a:t>
            </a:r>
            <a:r>
              <a:rPr kumimoji="0" lang="es-PR" sz="3600" b="0" i="0" u="none" strike="noStrike" kern="1200" cap="none" spc="0" normalizeH="0" baseline="0" noProof="0" dirty="0" smtClean="0">
                <a:ln>
                  <a:noFill/>
                </a:ln>
                <a:effectLst/>
                <a:uLnTx/>
                <a:uFillTx/>
                <a:latin typeface="+mn-lt"/>
                <a:ea typeface="+mn-ea"/>
                <a:cs typeface="+mn-cs"/>
              </a:rPr>
              <a:t>2014</a:t>
            </a:r>
            <a:endParaRPr kumimoji="0" lang="es-PR" sz="3200" b="0" i="0" u="none" strike="noStrike" kern="1200" cap="none" spc="0" normalizeH="0" baseline="0" noProof="0" dirty="0" smtClean="0">
              <a:ln>
                <a:noFill/>
              </a:ln>
              <a:effectLst/>
              <a:uLnTx/>
              <a:uFillTx/>
              <a:latin typeface="+mn-lt"/>
              <a:ea typeface="+mn-ea"/>
              <a:cs typeface="+mn-cs"/>
            </a:endParaRPr>
          </a:p>
          <a:p>
            <a:pPr marL="401638" lvl="0" indent="-234950" algn="ctr" fontAlgn="auto">
              <a:spcBef>
                <a:spcPct val="20000"/>
              </a:spcBef>
              <a:spcAft>
                <a:spcPts val="0"/>
              </a:spcAft>
              <a:defRPr/>
            </a:pPr>
            <a:r>
              <a:rPr kumimoji="0" lang="es-PR" sz="2800" b="0" i="0" u="none" strike="noStrike" kern="1200" cap="none" spc="0" normalizeH="0" baseline="0" noProof="0" dirty="0" smtClean="0">
                <a:ln>
                  <a:noFill/>
                </a:ln>
                <a:effectLst/>
                <a:uLnTx/>
                <a:uFillTx/>
                <a:latin typeface="+mn-lt"/>
                <a:ea typeface="+mn-ea"/>
                <a:cs typeface="+mn-cs"/>
              </a:rPr>
              <a:t>(</a:t>
            </a:r>
            <a:r>
              <a:rPr lang="en-US" sz="2800" dirty="0" smtClean="0"/>
              <a:t>Juan 3:16; 1 Juan 3;16-20; 4:15-18)</a:t>
            </a:r>
            <a:endParaRPr kumimoji="0" lang="es-PR" sz="2800" b="0" i="0" u="none" strike="noStrike" kern="1200" cap="none" spc="0" normalizeH="0" baseline="0" noProof="0" dirty="0">
              <a:ln>
                <a:noFill/>
              </a:ln>
              <a:effectLst/>
              <a:uLnTx/>
              <a:uFillTx/>
              <a:latin typeface="+mn-lt"/>
              <a:ea typeface="+mn-ea"/>
              <a:cs typeface="+mn-cs"/>
            </a:endParaRPr>
          </a:p>
        </p:txBody>
      </p:sp>
      <p:sp>
        <p:nvSpPr>
          <p:cNvPr id="9" name="Text Box 5"/>
          <p:cNvSpPr txBox="1">
            <a:spLocks noChangeArrowheads="1"/>
          </p:cNvSpPr>
          <p:nvPr/>
        </p:nvSpPr>
        <p:spPr bwMode="auto">
          <a:xfrm>
            <a:off x="0" y="6273225"/>
            <a:ext cx="24384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t>
            </a:r>
            <a:r>
              <a:rPr lang="es-PR" sz="1600" dirty="0" smtClean="0">
                <a:latin typeface="Arial" charset="0"/>
              </a:rPr>
              <a:t>Aguadilla</a:t>
            </a:r>
            <a:endParaRPr lang="es-PR" sz="1600" dirty="0">
              <a:latin typeface="Arial" charset="0"/>
            </a:endParaRPr>
          </a:p>
        </p:txBody>
      </p:sp>
      <p:pic>
        <p:nvPicPr>
          <p:cNvPr id="10" name="Picture 6" descr="jesus_fish_lg_clr"/>
          <p:cNvPicPr>
            <a:picLocks noChangeAspect="1" noChangeArrowheads="1"/>
          </p:cNvPicPr>
          <p:nvPr/>
        </p:nvPicPr>
        <p:blipFill>
          <a:blip r:embed="rId5"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6"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1. Dios me ama (Juan 3:16)</a:t>
            </a:r>
            <a:endParaRPr lang="es-PR" dirty="0"/>
          </a:p>
        </p:txBody>
      </p:sp>
      <p:sp>
        <p:nvSpPr>
          <p:cNvPr id="3" name="Content Placeholder 2"/>
          <p:cNvSpPr>
            <a:spLocks noGrp="1"/>
          </p:cNvSpPr>
          <p:nvPr>
            <p:ph idx="1"/>
          </p:nvPr>
        </p:nvSpPr>
        <p:spPr>
          <a:xfrm>
            <a:off x="228600" y="1963738"/>
            <a:ext cx="8305800" cy="4724400"/>
          </a:xfrm>
        </p:spPr>
        <p:txBody>
          <a:bodyPr/>
          <a:lstStyle/>
          <a:p>
            <a:r>
              <a:rPr lang="es-ES" dirty="0" smtClean="0"/>
              <a:t>Desde la creación, Dios ha estado efectuando su plan de redención, obrando a favor de la salvación de los quienes Él ama. </a:t>
            </a:r>
          </a:p>
          <a:p>
            <a:r>
              <a:rPr lang="es-ES" dirty="0" smtClean="0"/>
              <a:t>El amor de Dios nos debe mover a amar más a los demás; ya que no merecemos el amor de Dios, debemos estar agradecidos, amando como Dios ama. </a:t>
            </a:r>
            <a:endParaRPr lang="es-PR"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10</a:t>
            </a:fld>
            <a:endParaRPr lang="en-US"/>
          </a:p>
        </p:txBody>
      </p:sp>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1. Dios me ama (Juan 3:16)</a:t>
            </a:r>
            <a:endParaRPr lang="es-PR" dirty="0"/>
          </a:p>
        </p:txBody>
      </p:sp>
      <p:sp>
        <p:nvSpPr>
          <p:cNvPr id="3" name="Content Placeholder 2"/>
          <p:cNvSpPr>
            <a:spLocks noGrp="1"/>
          </p:cNvSpPr>
          <p:nvPr>
            <p:ph idx="1"/>
          </p:nvPr>
        </p:nvSpPr>
        <p:spPr>
          <a:xfrm>
            <a:off x="0" y="2057400"/>
            <a:ext cx="4572000" cy="4495800"/>
          </a:xfrm>
        </p:spPr>
        <p:txBody>
          <a:bodyPr/>
          <a:lstStyle/>
          <a:p>
            <a:r>
              <a:rPr lang="es-ES" i="1" dirty="0" smtClean="0"/>
              <a:t>“Y ante todo, tened entre vosotros ferviente amor; porque el amor cubrirá multitud de pecados.”</a:t>
            </a:r>
          </a:p>
          <a:p>
            <a:pPr>
              <a:buNone/>
            </a:pPr>
            <a:r>
              <a:rPr lang="es-ES" i="1" dirty="0" smtClean="0"/>
              <a:t>   				</a:t>
            </a:r>
            <a:r>
              <a:rPr lang="es-ES" dirty="0" smtClean="0"/>
              <a:t>	     </a:t>
            </a:r>
            <a:r>
              <a:rPr lang="es-ES" dirty="0" smtClean="0">
                <a:solidFill>
                  <a:srgbClr val="FF0000"/>
                </a:solidFill>
              </a:rPr>
              <a:t>(1 Pedro 4:8)</a:t>
            </a:r>
            <a:endParaRPr lang="es-ES" dirty="0" smtClean="0"/>
          </a:p>
        </p:txBody>
      </p:sp>
      <p:sp>
        <p:nvSpPr>
          <p:cNvPr id="4" name="Slide Number Placeholder 3"/>
          <p:cNvSpPr>
            <a:spLocks noGrp="1"/>
          </p:cNvSpPr>
          <p:nvPr>
            <p:ph type="sldNum" sz="quarter" idx="12"/>
          </p:nvPr>
        </p:nvSpPr>
        <p:spPr/>
        <p:txBody>
          <a:bodyPr/>
          <a:lstStyle/>
          <a:p>
            <a:fld id="{921E7F7E-33AA-4283-8B9E-027FB821B55F}" type="slidenum">
              <a:rPr lang="en-US" smtClean="0"/>
              <a:pPr/>
              <a:t>11</a:t>
            </a:fld>
            <a:endParaRPr lang="en-US"/>
          </a:p>
        </p:txBody>
      </p:sp>
      <p:pic>
        <p:nvPicPr>
          <p:cNvPr id="31746" name="Picture 2" descr="http://willowdalechurch.ca/home/wp-content/uploads/2014/01/family-love.jpg"/>
          <p:cNvPicPr>
            <a:picLocks noChangeAspect="1" noChangeArrowheads="1"/>
          </p:cNvPicPr>
          <p:nvPr/>
        </p:nvPicPr>
        <p:blipFill>
          <a:blip r:embed="rId2"/>
          <a:srcRect/>
          <a:stretch>
            <a:fillRect/>
          </a:stretch>
        </p:blipFill>
        <p:spPr bwMode="auto">
          <a:xfrm>
            <a:off x="4216401" y="1816933"/>
            <a:ext cx="4952999" cy="3288467"/>
          </a:xfrm>
          <a:prstGeom prst="rect">
            <a:avLst/>
          </a:prstGeom>
          <a:noFill/>
        </p:spPr>
      </p:pic>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1. Dios me ama (Juan 3:16)</a:t>
            </a:r>
            <a:endParaRPr lang="es-PR" dirty="0"/>
          </a:p>
        </p:txBody>
      </p:sp>
      <p:sp>
        <p:nvSpPr>
          <p:cNvPr id="3" name="Content Placeholder 2"/>
          <p:cNvSpPr>
            <a:spLocks noGrp="1"/>
          </p:cNvSpPr>
          <p:nvPr>
            <p:ph idx="1"/>
          </p:nvPr>
        </p:nvSpPr>
        <p:spPr>
          <a:xfrm>
            <a:off x="0" y="2057400"/>
            <a:ext cx="4343400" cy="4495800"/>
          </a:xfrm>
        </p:spPr>
        <p:txBody>
          <a:bodyPr/>
          <a:lstStyle/>
          <a:p>
            <a:r>
              <a:rPr lang="es-ES" dirty="0" smtClean="0"/>
              <a:t>Debemos cultivar el amor con nuestros hermanos en Cristo. </a:t>
            </a:r>
          </a:p>
          <a:p>
            <a:r>
              <a:rPr lang="es-ES" dirty="0" smtClean="0"/>
              <a:t>Por esa razón hemos sido llamados a congregarnos, para poner en obra el amor que Dios nos dado. </a:t>
            </a:r>
          </a:p>
        </p:txBody>
      </p:sp>
      <p:sp>
        <p:nvSpPr>
          <p:cNvPr id="4" name="Slide Number Placeholder 3"/>
          <p:cNvSpPr>
            <a:spLocks noGrp="1"/>
          </p:cNvSpPr>
          <p:nvPr>
            <p:ph type="sldNum" sz="quarter" idx="12"/>
          </p:nvPr>
        </p:nvSpPr>
        <p:spPr/>
        <p:txBody>
          <a:bodyPr/>
          <a:lstStyle/>
          <a:p>
            <a:fld id="{921E7F7E-33AA-4283-8B9E-027FB821B55F}" type="slidenum">
              <a:rPr lang="en-US" smtClean="0"/>
              <a:pPr/>
              <a:t>12</a:t>
            </a:fld>
            <a:endParaRPr lang="en-US"/>
          </a:p>
        </p:txBody>
      </p:sp>
      <p:pic>
        <p:nvPicPr>
          <p:cNvPr id="31746" name="Picture 2" descr="http://willowdalechurch.ca/home/wp-content/uploads/2014/01/family-love.jpg"/>
          <p:cNvPicPr>
            <a:picLocks noChangeAspect="1" noChangeArrowheads="1"/>
          </p:cNvPicPr>
          <p:nvPr/>
        </p:nvPicPr>
        <p:blipFill>
          <a:blip r:embed="rId2"/>
          <a:srcRect/>
          <a:stretch>
            <a:fillRect/>
          </a:stretch>
        </p:blipFill>
        <p:spPr bwMode="auto">
          <a:xfrm>
            <a:off x="4323644" y="1828800"/>
            <a:ext cx="4820355" cy="3200400"/>
          </a:xfrm>
          <a:prstGeom prst="rect">
            <a:avLst/>
          </a:prstGeom>
          <a:noFill/>
        </p:spPr>
      </p:pic>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13</a:t>
            </a:fld>
            <a:endParaRPr lang="en-US"/>
          </a:p>
        </p:txBody>
      </p:sp>
      <p:sp>
        <p:nvSpPr>
          <p:cNvPr id="7" name="Rectangle 3"/>
          <p:cNvSpPr txBox="1">
            <a:spLocks noChangeArrowheads="1"/>
          </p:cNvSpPr>
          <p:nvPr/>
        </p:nvSpPr>
        <p:spPr bwMode="auto">
          <a:xfrm>
            <a:off x="609600" y="762000"/>
            <a:ext cx="8534400" cy="914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a:lstStyle>
          <a:p>
            <a:pPr marL="625475" indent="-625475">
              <a:spcAft>
                <a:spcPts val="600"/>
              </a:spcAft>
              <a:buFont typeface="+mj-lt"/>
              <a:buAutoNum type="arabicPeriod" startAt="2"/>
            </a:pPr>
            <a:r>
              <a:rPr lang="es-ES" dirty="0"/>
              <a:t>El amor de Dios está en mí				(1 Juan 3:16-20)</a:t>
            </a:r>
            <a:endParaRPr lang="es-PR" kern="0" dirty="0"/>
          </a:p>
        </p:txBody>
      </p:sp>
      <p:pic>
        <p:nvPicPr>
          <p:cNvPr id="13314" name="Picture 2" descr="http://i425.photobucket.com/albums/pp338/d-dh/jesus-crucifixion-wallpaper-1051.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Effect>
                      <a14:brightnessContrast contrast="20000"/>
                    </a14:imgEffect>
                  </a14:imgLayer>
                </a14:imgProps>
              </a:ext>
            </a:extLst>
          </a:blip>
          <a:srcRect/>
          <a:stretch>
            <a:fillRect/>
          </a:stretch>
        </p:blipFill>
        <p:spPr bwMode="auto">
          <a:xfrm>
            <a:off x="0" y="1752600"/>
            <a:ext cx="9144000" cy="51054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14</a:t>
            </a:fld>
            <a:endParaRPr lang="en-US"/>
          </a:p>
        </p:txBody>
      </p:sp>
      <p:sp>
        <p:nvSpPr>
          <p:cNvPr id="327682" name="Rectangle 2"/>
          <p:cNvSpPr>
            <a:spLocks noGrp="1" noChangeArrowheads="1"/>
          </p:cNvSpPr>
          <p:nvPr>
            <p:ph type="body" idx="1"/>
          </p:nvPr>
        </p:nvSpPr>
        <p:spPr>
          <a:xfrm>
            <a:off x="152400" y="2057400"/>
            <a:ext cx="8610600" cy="4800600"/>
          </a:xfrm>
        </p:spPr>
        <p:txBody>
          <a:bodyPr/>
          <a:lstStyle/>
          <a:p>
            <a:pPr marL="0" indent="0">
              <a:buNone/>
            </a:pPr>
            <a:r>
              <a:rPr lang="es-ES" sz="2600" i="1" dirty="0" smtClean="0"/>
              <a:t>“En esto hemos conocido el amor, en que él puso su vida por nosotros; también nosotros debemos poner nuestras vidas por los hermanos. Pero el que tiene bienes de este mundo y ve a su hermano tener necesidad, y cierra contra él su corazón, ¿cómo mora el amor de Dios en él? Hijitos míos, no amemos de palabra ni de lengua, sino de hecho y en verdad. Y en esto conocemos que somos de la verdad, y aseguraremos nuestros corazones delante de él; pues si nuestro corazón nos reprende, mayor que nuestro corazón es Dios, y él sabe todas las cosas.”</a:t>
            </a:r>
          </a:p>
          <a:p>
            <a:pPr marL="0" indent="0">
              <a:buNone/>
            </a:pPr>
            <a:r>
              <a:rPr lang="es-ES" sz="2600" dirty="0" smtClean="0"/>
              <a:t>						</a:t>
            </a:r>
            <a:r>
              <a:rPr lang="es-ES" sz="2600" dirty="0" smtClean="0">
                <a:solidFill>
                  <a:srgbClr val="FF0000"/>
                </a:solidFill>
              </a:rPr>
              <a:t>(1 Juan 3:16-20)</a:t>
            </a:r>
            <a:endParaRPr lang="es-ES" sz="2600" dirty="0"/>
          </a:p>
        </p:txBody>
      </p:sp>
      <p:sp>
        <p:nvSpPr>
          <p:cNvPr id="5" name="Rectangle 3"/>
          <p:cNvSpPr txBox="1">
            <a:spLocks noChangeArrowheads="1"/>
          </p:cNvSpPr>
          <p:nvPr/>
        </p:nvSpPr>
        <p:spPr bwMode="auto">
          <a:xfrm>
            <a:off x="609600" y="762000"/>
            <a:ext cx="8534400" cy="914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a:lstStyle>
          <a:p>
            <a:pPr marL="625475" indent="-625475">
              <a:spcAft>
                <a:spcPts val="600"/>
              </a:spcAft>
              <a:buFont typeface="+mj-lt"/>
              <a:buAutoNum type="arabicPeriod" startAt="2"/>
            </a:pPr>
            <a:r>
              <a:rPr lang="es-ES" dirty="0" smtClean="0"/>
              <a:t>El amor de Dios está en mí		(1 Juan 3:16-20)</a:t>
            </a:r>
            <a:endParaRPr lang="es-PR" kern="0" dirty="0" smtClean="0"/>
          </a:p>
        </p:txBody>
      </p:sp>
    </p:spTree>
    <p:extLst>
      <p:ext uri="{BB962C8B-B14F-4D97-AF65-F5344CB8AC3E}">
        <p14:creationId xmlns:p14="http://schemas.microsoft.com/office/powerpoint/2010/main" val="374255574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15</a:t>
            </a:fld>
            <a:endParaRPr lang="en-US"/>
          </a:p>
        </p:txBody>
      </p:sp>
      <p:sp>
        <p:nvSpPr>
          <p:cNvPr id="327682" name="Rectangle 2"/>
          <p:cNvSpPr>
            <a:spLocks noGrp="1" noChangeArrowheads="1"/>
          </p:cNvSpPr>
          <p:nvPr>
            <p:ph type="body" idx="1"/>
          </p:nvPr>
        </p:nvSpPr>
        <p:spPr>
          <a:xfrm>
            <a:off x="152400" y="1905000"/>
            <a:ext cx="8610600" cy="4648200"/>
          </a:xfrm>
        </p:spPr>
        <p:txBody>
          <a:bodyPr/>
          <a:lstStyle/>
          <a:p>
            <a:r>
              <a:rPr lang="es-ES" sz="3000" dirty="0" smtClean="0"/>
              <a:t>Al llegar a ser cristianos, en efecto llegamos a ser el cuerpo de Cristo, o sea, su representación aquí en la Tierra. Jesús mismo nos dijo:  </a:t>
            </a:r>
            <a:r>
              <a:rPr lang="es-ES" sz="2900" i="1" dirty="0" smtClean="0">
                <a:latin typeface="Candara" pitchFamily="34" charset="0"/>
              </a:rPr>
              <a:t>“Ya no os llamaré siervos, porque el siervo no sabe lo que hace su señor; pero os he llamado amigos, porque todas las cosas que oí de mi Padre, os las he dado a conocer.” </a:t>
            </a:r>
            <a:r>
              <a:rPr lang="es-ES" sz="2900" i="1" dirty="0" smtClean="0">
                <a:solidFill>
                  <a:srgbClr val="FF0000"/>
                </a:solidFill>
                <a:latin typeface="Candara" pitchFamily="34" charset="0"/>
              </a:rPr>
              <a:t>(Juan 15:15)</a:t>
            </a:r>
            <a:endParaRPr lang="es-ES" sz="2900" i="1" dirty="0" smtClean="0">
              <a:latin typeface="Candara" pitchFamily="34" charset="0"/>
            </a:endParaRPr>
          </a:p>
          <a:p>
            <a:r>
              <a:rPr lang="es-ES" sz="2800" dirty="0" smtClean="0"/>
              <a:t>Dios quiere que seamos más como Él. Cristo nos ha enseñado ya el camino al Padre, tenemos, entonces, que seguir ese camino.</a:t>
            </a:r>
            <a:endParaRPr lang="es-ES" sz="2800" i="1" dirty="0" smtClean="0">
              <a:latin typeface="Candara" pitchFamily="34" charset="0"/>
            </a:endParaRPr>
          </a:p>
          <a:p>
            <a:endParaRPr lang="es-ES" sz="2800" dirty="0" smtClean="0"/>
          </a:p>
          <a:p>
            <a:endParaRPr lang="es-ES" sz="3000" dirty="0"/>
          </a:p>
        </p:txBody>
      </p:sp>
      <p:sp>
        <p:nvSpPr>
          <p:cNvPr id="5" name="Rectangle 3"/>
          <p:cNvSpPr txBox="1">
            <a:spLocks noChangeArrowheads="1"/>
          </p:cNvSpPr>
          <p:nvPr/>
        </p:nvSpPr>
        <p:spPr bwMode="auto">
          <a:xfrm>
            <a:off x="609600" y="762000"/>
            <a:ext cx="8534400" cy="914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a:lstStyle>
          <a:p>
            <a:pPr marL="625475" indent="-625475">
              <a:spcAft>
                <a:spcPts val="600"/>
              </a:spcAft>
              <a:buFont typeface="+mj-lt"/>
              <a:buAutoNum type="arabicPeriod" startAt="2"/>
            </a:pPr>
            <a:r>
              <a:rPr lang="es-ES" dirty="0"/>
              <a:t>El amor de Dios está en mí		</a:t>
            </a:r>
            <a:r>
              <a:rPr lang="es-ES" dirty="0" smtClean="0"/>
              <a:t>(</a:t>
            </a:r>
            <a:r>
              <a:rPr lang="es-ES" dirty="0"/>
              <a:t>1 Juan 3:16-20)</a:t>
            </a:r>
            <a:endParaRPr lang="es-PR" kern="0" dirty="0"/>
          </a:p>
        </p:txBody>
      </p:sp>
    </p:spTree>
    <p:extLst>
      <p:ext uri="{BB962C8B-B14F-4D97-AF65-F5344CB8AC3E}">
        <p14:creationId xmlns:p14="http://schemas.microsoft.com/office/powerpoint/2010/main" val="187137651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625475" indent="-625475">
              <a:spcAft>
                <a:spcPts val="600"/>
              </a:spcAft>
              <a:buFont typeface="+mj-lt"/>
              <a:buAutoNum type="arabicPeriod" startAt="2"/>
            </a:pPr>
            <a:r>
              <a:rPr lang="es-ES" dirty="0"/>
              <a:t>El amor de Dios está en mí		(1 Juan 3:16-20)</a:t>
            </a:r>
            <a:endParaRPr lang="es-PR" dirty="0"/>
          </a:p>
        </p:txBody>
      </p:sp>
      <p:sp>
        <p:nvSpPr>
          <p:cNvPr id="3" name="Content Placeholder 2"/>
          <p:cNvSpPr>
            <a:spLocks noGrp="1"/>
          </p:cNvSpPr>
          <p:nvPr>
            <p:ph idx="1"/>
          </p:nvPr>
        </p:nvSpPr>
        <p:spPr>
          <a:xfrm>
            <a:off x="0" y="1981200"/>
            <a:ext cx="4235450" cy="4724400"/>
          </a:xfrm>
        </p:spPr>
        <p:txBody>
          <a:bodyPr/>
          <a:lstStyle/>
          <a:p>
            <a:r>
              <a:rPr lang="es-PR" dirty="0" smtClean="0"/>
              <a:t>Es más fácil decir algo que hacerlo. </a:t>
            </a:r>
          </a:p>
          <a:p>
            <a:r>
              <a:rPr lang="es-PR" dirty="0" smtClean="0"/>
              <a:t>Terrible es caer en la rutina de ir a la iglesia, pero sin verdaderamente efectuar las obras que Dios espera que hagamos.</a:t>
            </a:r>
            <a:endParaRPr lang="es-PR"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16</a:t>
            </a:fld>
            <a:endParaRPr lang="en-US"/>
          </a:p>
        </p:txBody>
      </p:sp>
      <p:pic>
        <p:nvPicPr>
          <p:cNvPr id="27650" name="Picture 2" descr="http://blog.ncbaptist.org/renewingworship/files/2013/04/bored-in-church.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Effect>
                      <a14:brightnessContrast bright="20000"/>
                    </a14:imgEffect>
                  </a14:imgLayer>
                </a14:imgProps>
              </a:ext>
            </a:extLst>
          </a:blip>
          <a:srcRect/>
          <a:stretch>
            <a:fillRect/>
          </a:stretch>
        </p:blipFill>
        <p:spPr bwMode="auto">
          <a:xfrm>
            <a:off x="4235450" y="1828800"/>
            <a:ext cx="4933950" cy="2819400"/>
          </a:xfrm>
          <a:prstGeom prst="rect">
            <a:avLst/>
          </a:prstGeom>
          <a:noFill/>
        </p:spPr>
      </p:pic>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625475" indent="-625475">
              <a:spcAft>
                <a:spcPts val="600"/>
              </a:spcAft>
              <a:buFont typeface="+mj-lt"/>
              <a:buAutoNum type="arabicPeriod" startAt="2"/>
            </a:pPr>
            <a:r>
              <a:rPr lang="es-ES" dirty="0" smtClean="0"/>
              <a:t>El </a:t>
            </a:r>
            <a:r>
              <a:rPr lang="es-ES" dirty="0"/>
              <a:t>amor de Dios está en mí		(1 Juan 3:16-20)</a:t>
            </a:r>
            <a:endParaRPr lang="es-PR" dirty="0"/>
          </a:p>
        </p:txBody>
      </p:sp>
      <p:sp>
        <p:nvSpPr>
          <p:cNvPr id="3" name="Content Placeholder 2"/>
          <p:cNvSpPr>
            <a:spLocks noGrp="1"/>
          </p:cNvSpPr>
          <p:nvPr>
            <p:ph idx="1"/>
          </p:nvPr>
        </p:nvSpPr>
        <p:spPr>
          <a:xfrm>
            <a:off x="0" y="1905000"/>
            <a:ext cx="8955088" cy="4953000"/>
          </a:xfrm>
        </p:spPr>
        <p:txBody>
          <a:bodyPr/>
          <a:lstStyle/>
          <a:p>
            <a:r>
              <a:rPr lang="es-ES" i="1" dirty="0" smtClean="0"/>
              <a:t>“y por haberse multiplicado la maldad, el amor de muchos se enfriará.”</a:t>
            </a:r>
          </a:p>
          <a:p>
            <a:pPr>
              <a:buNone/>
            </a:pPr>
            <a:r>
              <a:rPr lang="es-ES" dirty="0" smtClean="0"/>
              <a:t>						</a:t>
            </a:r>
            <a:r>
              <a:rPr lang="es-ES" dirty="0" smtClean="0">
                <a:solidFill>
                  <a:srgbClr val="FF0000"/>
                </a:solidFill>
              </a:rPr>
              <a:t>(Mateo 24:12)</a:t>
            </a:r>
          </a:p>
          <a:p>
            <a:r>
              <a:rPr lang="es-ES" dirty="0" smtClean="0"/>
              <a:t>La realidad es que la maldad ha aumentado. Tristemente, a veces el no tener malicia en cuanto a las maldades que pueden hacer los otros nos podría poner en una situación peligrosa.</a:t>
            </a:r>
            <a:endParaRPr lang="es-ES" dirty="0" smtClean="0">
              <a:solidFill>
                <a:srgbClr val="FF0000"/>
              </a:solidFill>
            </a:endParaRPr>
          </a:p>
          <a:p>
            <a:pPr>
              <a:buNone/>
            </a:pPr>
            <a:endParaRPr lang="es-ES" dirty="0" smtClean="0"/>
          </a:p>
        </p:txBody>
      </p:sp>
      <p:sp>
        <p:nvSpPr>
          <p:cNvPr id="4" name="Slide Number Placeholder 3"/>
          <p:cNvSpPr>
            <a:spLocks noGrp="1"/>
          </p:cNvSpPr>
          <p:nvPr>
            <p:ph type="sldNum" sz="quarter" idx="12"/>
          </p:nvPr>
        </p:nvSpPr>
        <p:spPr/>
        <p:txBody>
          <a:bodyPr/>
          <a:lstStyle/>
          <a:p>
            <a:fld id="{921E7F7E-33AA-4283-8B9E-027FB821B55F}" type="slidenum">
              <a:rPr lang="en-US" smtClean="0"/>
              <a:pPr/>
              <a:t>17</a:t>
            </a:fld>
            <a:endParaRPr lang="en-US"/>
          </a:p>
        </p:txBody>
      </p:sp>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2. El amor de Dios está en mí	(1 Juan 3:16-20)</a:t>
            </a:r>
            <a:endParaRPr lang="es-PR" dirty="0"/>
          </a:p>
        </p:txBody>
      </p:sp>
      <p:sp>
        <p:nvSpPr>
          <p:cNvPr id="3" name="Content Placeholder 2"/>
          <p:cNvSpPr>
            <a:spLocks noGrp="1"/>
          </p:cNvSpPr>
          <p:nvPr>
            <p:ph idx="1"/>
          </p:nvPr>
        </p:nvSpPr>
        <p:spPr>
          <a:xfrm>
            <a:off x="0" y="1905000"/>
            <a:ext cx="4038600" cy="4953000"/>
          </a:xfrm>
        </p:spPr>
        <p:txBody>
          <a:bodyPr/>
          <a:lstStyle/>
          <a:p>
            <a:r>
              <a:rPr lang="en-US" dirty="0" smtClean="0"/>
              <a:t>No obstante, Dios no </a:t>
            </a:r>
            <a:r>
              <a:rPr lang="en-US" dirty="0" err="1" smtClean="0"/>
              <a:t>quiere</a:t>
            </a:r>
            <a:r>
              <a:rPr lang="en-US" dirty="0" smtClean="0"/>
              <a:t> </a:t>
            </a:r>
            <a:r>
              <a:rPr lang="en-US" dirty="0" err="1" smtClean="0"/>
              <a:t>que</a:t>
            </a:r>
            <a:r>
              <a:rPr lang="en-US" dirty="0" smtClean="0"/>
              <a:t> </a:t>
            </a:r>
            <a:r>
              <a:rPr lang="en-US" dirty="0" err="1" smtClean="0"/>
              <a:t>eso</a:t>
            </a:r>
            <a:r>
              <a:rPr lang="en-US" dirty="0" smtClean="0"/>
              <a:t> </a:t>
            </a:r>
            <a:r>
              <a:rPr lang="en-US" dirty="0" err="1" smtClean="0"/>
              <a:t>nos</a:t>
            </a:r>
            <a:r>
              <a:rPr lang="en-US" dirty="0" smtClean="0"/>
              <a:t> </a:t>
            </a:r>
            <a:r>
              <a:rPr lang="en-US" dirty="0" err="1" smtClean="0"/>
              <a:t>desaliente</a:t>
            </a:r>
            <a:r>
              <a:rPr lang="en-US" dirty="0" smtClean="0"/>
              <a:t>. </a:t>
            </a:r>
          </a:p>
          <a:p>
            <a:r>
              <a:rPr lang="en-US" dirty="0" err="1" smtClean="0"/>
              <a:t>Siempre</a:t>
            </a:r>
            <a:r>
              <a:rPr lang="en-US" dirty="0" smtClean="0"/>
              <a:t> </a:t>
            </a:r>
            <a:r>
              <a:rPr lang="en-US" dirty="0" err="1" smtClean="0"/>
              <a:t>debemos</a:t>
            </a:r>
            <a:r>
              <a:rPr lang="en-US" dirty="0" smtClean="0"/>
              <a:t> </a:t>
            </a:r>
            <a:r>
              <a:rPr lang="en-US" dirty="0" err="1" smtClean="0"/>
              <a:t>obrar</a:t>
            </a:r>
            <a:r>
              <a:rPr lang="en-US" dirty="0" smtClean="0"/>
              <a:t> con </a:t>
            </a:r>
            <a:r>
              <a:rPr lang="en-US" dirty="0" err="1" smtClean="0"/>
              <a:t>fe</a:t>
            </a:r>
            <a:r>
              <a:rPr lang="en-US" dirty="0" smtClean="0"/>
              <a:t> y con </a:t>
            </a:r>
            <a:r>
              <a:rPr lang="en-US" dirty="0" err="1" smtClean="0"/>
              <a:t>amor</a:t>
            </a:r>
            <a:r>
              <a:rPr lang="en-US" dirty="0" smtClean="0"/>
              <a:t>, </a:t>
            </a:r>
            <a:r>
              <a:rPr lang="en-US" dirty="0" err="1" smtClean="0"/>
              <a:t>obedeciendo</a:t>
            </a:r>
            <a:r>
              <a:rPr lang="en-US" dirty="0" smtClean="0"/>
              <a:t> a Dios sin </a:t>
            </a:r>
            <a:r>
              <a:rPr lang="en-US" dirty="0" err="1" smtClean="0"/>
              <a:t>prejuicios</a:t>
            </a:r>
            <a:r>
              <a:rPr lang="en-US" dirty="0" smtClean="0"/>
              <a:t>.</a:t>
            </a:r>
          </a:p>
        </p:txBody>
      </p:sp>
      <p:sp>
        <p:nvSpPr>
          <p:cNvPr id="4" name="Slide Number Placeholder 3"/>
          <p:cNvSpPr>
            <a:spLocks noGrp="1"/>
          </p:cNvSpPr>
          <p:nvPr>
            <p:ph type="sldNum" sz="quarter" idx="12"/>
          </p:nvPr>
        </p:nvSpPr>
        <p:spPr/>
        <p:txBody>
          <a:bodyPr/>
          <a:lstStyle/>
          <a:p>
            <a:fld id="{921E7F7E-33AA-4283-8B9E-027FB821B55F}" type="slidenum">
              <a:rPr lang="en-US" smtClean="0"/>
              <a:pPr/>
              <a:t>18</a:t>
            </a:fld>
            <a:endParaRPr lang="en-US"/>
          </a:p>
        </p:txBody>
      </p:sp>
      <p:pic>
        <p:nvPicPr>
          <p:cNvPr id="72706" name="Picture 2" descr="http://3.bp.blogspot.com/-_RPl4voCkI0/TaoyeX4heFI/AAAAAAAAASk/kfKd9O73Dlw/s1600/sheep.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Effect>
                      <a14:brightnessContrast bright="20000"/>
                    </a14:imgEffect>
                  </a14:imgLayer>
                </a14:imgProps>
              </a:ext>
            </a:extLst>
          </a:blip>
          <a:srcRect/>
          <a:stretch>
            <a:fillRect/>
          </a:stretch>
        </p:blipFill>
        <p:spPr bwMode="auto">
          <a:xfrm>
            <a:off x="4293142" y="1828800"/>
            <a:ext cx="4850858" cy="3657600"/>
          </a:xfrm>
          <a:prstGeom prst="rect">
            <a:avLst/>
          </a:prstGeom>
          <a:noFill/>
        </p:spPr>
      </p:pic>
    </p:spTree>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2. El amor de Dios está en mí	(1 Juan 3:16-20)</a:t>
            </a:r>
            <a:endParaRPr lang="es-PR" dirty="0"/>
          </a:p>
        </p:txBody>
      </p:sp>
      <p:sp>
        <p:nvSpPr>
          <p:cNvPr id="3" name="Content Placeholder 2"/>
          <p:cNvSpPr>
            <a:spLocks noGrp="1"/>
          </p:cNvSpPr>
          <p:nvPr>
            <p:ph idx="1"/>
          </p:nvPr>
        </p:nvSpPr>
        <p:spPr>
          <a:xfrm>
            <a:off x="0" y="1905000"/>
            <a:ext cx="4800600" cy="4953000"/>
          </a:xfrm>
        </p:spPr>
        <p:txBody>
          <a:bodyPr/>
          <a:lstStyle/>
          <a:p>
            <a:r>
              <a:rPr lang="en-US" dirty="0" err="1" smtClean="0"/>
              <a:t>Igual</a:t>
            </a:r>
            <a:r>
              <a:rPr lang="en-US" dirty="0" smtClean="0"/>
              <a:t> </a:t>
            </a:r>
            <a:r>
              <a:rPr lang="en-US" dirty="0" err="1" smtClean="0"/>
              <a:t>como</a:t>
            </a:r>
            <a:r>
              <a:rPr lang="en-US" dirty="0" smtClean="0"/>
              <a:t> Cristo </a:t>
            </a:r>
            <a:r>
              <a:rPr lang="en-US" dirty="0" err="1" smtClean="0"/>
              <a:t>murió</a:t>
            </a:r>
            <a:r>
              <a:rPr lang="en-US" dirty="0" smtClean="0"/>
              <a:t> </a:t>
            </a:r>
            <a:r>
              <a:rPr lang="en-US" dirty="0" err="1" smtClean="0"/>
              <a:t>por</a:t>
            </a:r>
            <a:r>
              <a:rPr lang="en-US" dirty="0" smtClean="0"/>
              <a:t> </a:t>
            </a:r>
            <a:r>
              <a:rPr lang="en-US" dirty="0" err="1" smtClean="0"/>
              <a:t>nosotros</a:t>
            </a:r>
            <a:r>
              <a:rPr lang="en-US" dirty="0" smtClean="0"/>
              <a:t>, </a:t>
            </a:r>
            <a:r>
              <a:rPr lang="en-US" dirty="0" err="1" smtClean="0"/>
              <a:t>nosotros</a:t>
            </a:r>
            <a:r>
              <a:rPr lang="en-US" dirty="0" smtClean="0"/>
              <a:t> </a:t>
            </a:r>
            <a:r>
              <a:rPr lang="en-US" dirty="0" err="1" smtClean="0"/>
              <a:t>debemos</a:t>
            </a:r>
            <a:r>
              <a:rPr lang="en-US" dirty="0" smtClean="0"/>
              <a:t> </a:t>
            </a:r>
            <a:r>
              <a:rPr lang="en-US" dirty="0" err="1" smtClean="0"/>
              <a:t>estar</a:t>
            </a:r>
            <a:r>
              <a:rPr lang="en-US" dirty="0" smtClean="0"/>
              <a:t> </a:t>
            </a:r>
            <a:r>
              <a:rPr lang="en-US" dirty="0" err="1" smtClean="0"/>
              <a:t>listos</a:t>
            </a:r>
            <a:r>
              <a:rPr lang="en-US" dirty="0" smtClean="0"/>
              <a:t> a </a:t>
            </a:r>
            <a:r>
              <a:rPr lang="en-US" dirty="0" err="1" smtClean="0"/>
              <a:t>dejar</a:t>
            </a:r>
            <a:r>
              <a:rPr lang="en-US" dirty="0" smtClean="0"/>
              <a:t> </a:t>
            </a:r>
            <a:r>
              <a:rPr lang="en-US" dirty="0" err="1" smtClean="0"/>
              <a:t>morir</a:t>
            </a:r>
            <a:r>
              <a:rPr lang="en-US" dirty="0" smtClean="0"/>
              <a:t> </a:t>
            </a:r>
            <a:r>
              <a:rPr lang="en-US" dirty="0" err="1" smtClean="0"/>
              <a:t>nuestro</a:t>
            </a:r>
            <a:r>
              <a:rPr lang="en-US" dirty="0" smtClean="0"/>
              <a:t> </a:t>
            </a:r>
            <a:r>
              <a:rPr lang="en-US" dirty="0" err="1" smtClean="0"/>
              <a:t>orgullo</a:t>
            </a:r>
            <a:r>
              <a:rPr lang="en-US" dirty="0" smtClean="0"/>
              <a:t> </a:t>
            </a:r>
            <a:r>
              <a:rPr lang="en-US" dirty="0" err="1" smtClean="0"/>
              <a:t>para</a:t>
            </a:r>
            <a:r>
              <a:rPr lang="en-US" dirty="0" smtClean="0"/>
              <a:t> </a:t>
            </a:r>
            <a:r>
              <a:rPr lang="en-US" dirty="0" err="1" smtClean="0"/>
              <a:t>amar</a:t>
            </a:r>
            <a:r>
              <a:rPr lang="en-US" dirty="0" smtClean="0"/>
              <a:t> </a:t>
            </a:r>
            <a:r>
              <a:rPr lang="en-US" dirty="0" err="1" smtClean="0"/>
              <a:t>más</a:t>
            </a:r>
            <a:r>
              <a:rPr lang="en-US" dirty="0" smtClean="0"/>
              <a:t> a los </a:t>
            </a:r>
            <a:r>
              <a:rPr lang="en-US" dirty="0" err="1" smtClean="0"/>
              <a:t>demás</a:t>
            </a:r>
            <a:r>
              <a:rPr lang="en-US" dirty="0" smtClean="0"/>
              <a:t>. </a:t>
            </a:r>
          </a:p>
        </p:txBody>
      </p:sp>
      <p:sp>
        <p:nvSpPr>
          <p:cNvPr id="4" name="Slide Number Placeholder 3"/>
          <p:cNvSpPr>
            <a:spLocks noGrp="1"/>
          </p:cNvSpPr>
          <p:nvPr>
            <p:ph type="sldNum" sz="quarter" idx="12"/>
          </p:nvPr>
        </p:nvSpPr>
        <p:spPr/>
        <p:txBody>
          <a:bodyPr/>
          <a:lstStyle/>
          <a:p>
            <a:fld id="{921E7F7E-33AA-4283-8B9E-027FB821B55F}" type="slidenum">
              <a:rPr lang="en-US" smtClean="0"/>
              <a:pPr/>
              <a:t>19</a:t>
            </a:fld>
            <a:endParaRPr lang="en-US"/>
          </a:p>
        </p:txBody>
      </p:sp>
      <p:pic>
        <p:nvPicPr>
          <p:cNvPr id="6" name="Picture 2" descr="http://3.bp.blogspot.com/-_RPl4voCkI0/TaoyeX4heFI/AAAAAAAAASk/kfKd9O73Dlw/s1600/sheep.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Effect>
                      <a14:brightnessContrast bright="20000"/>
                    </a14:imgEffect>
                  </a14:imgLayer>
                </a14:imgProps>
              </a:ext>
            </a:extLst>
          </a:blip>
          <a:srcRect/>
          <a:stretch>
            <a:fillRect/>
          </a:stretch>
        </p:blipFill>
        <p:spPr bwMode="auto">
          <a:xfrm>
            <a:off x="4293142" y="1828800"/>
            <a:ext cx="4850858" cy="3657600"/>
          </a:xfrm>
          <a:prstGeom prst="rect">
            <a:avLst/>
          </a:prstGeom>
          <a:noFill/>
        </p:spPr>
      </p:pic>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2</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Tema General</a:t>
            </a:r>
            <a:endParaRPr lang="en-US" dirty="0"/>
          </a:p>
        </p:txBody>
      </p:sp>
      <p:sp>
        <p:nvSpPr>
          <p:cNvPr id="315395" name="Rectangle 3"/>
          <p:cNvSpPr>
            <a:spLocks noGrp="1" noChangeArrowheads="1"/>
          </p:cNvSpPr>
          <p:nvPr>
            <p:ph type="body" sz="half" idx="1"/>
          </p:nvPr>
        </p:nvSpPr>
        <p:spPr>
          <a:xfrm>
            <a:off x="228600" y="2138362"/>
            <a:ext cx="5410200" cy="4643438"/>
          </a:xfrm>
          <a:solidFill>
            <a:schemeClr val="bg1">
              <a:alpha val="45000"/>
            </a:schemeClr>
          </a:solidFill>
        </p:spPr>
        <p:txBody>
          <a:bodyPr>
            <a:normAutofit lnSpcReduction="10000"/>
          </a:bodyPr>
          <a:lstStyle/>
          <a:p>
            <a:r>
              <a:rPr lang="es-ES" sz="3600" dirty="0" smtClean="0"/>
              <a:t>Dios ama a todas las personas porque su naturaleza es amor y espera que todos aquellos que lo conocen por medio de la fe en Jesús manifiesten un amor que se sacrifica por los demás.</a:t>
            </a:r>
            <a:endParaRPr lang="es-PR" sz="3600" dirty="0"/>
          </a:p>
        </p:txBody>
      </p:sp>
      <p:pic>
        <p:nvPicPr>
          <p:cNvPr id="6" name="Picture 5" descr="j0400145.jpg"/>
          <p:cNvPicPr>
            <a:picLocks noChangeAspect="1"/>
          </p:cNvPicPr>
          <p:nvPr/>
        </p:nvPicPr>
        <p:blipFill>
          <a:blip r:embed="rId3" cstate="screen"/>
          <a:stretch>
            <a:fillRect/>
          </a:stretch>
        </p:blipFill>
        <p:spPr>
          <a:xfrm>
            <a:off x="5867400" y="2322331"/>
            <a:ext cx="2615481" cy="3921307"/>
          </a:xfrm>
          <a:prstGeom prst="rect">
            <a:avLst/>
          </a:prstGeom>
        </p:spPr>
      </p:pic>
    </p:spTree>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5"/>
          <p:cNvSpPr>
            <a:spLocks noGrp="1"/>
          </p:cNvSpPr>
          <p:nvPr>
            <p:ph type="title"/>
          </p:nvPr>
        </p:nvSpPr>
        <p:spPr>
          <a:xfrm>
            <a:off x="1066800" y="290513"/>
            <a:ext cx="7772400" cy="1462087"/>
          </a:xfrm>
        </p:spPr>
        <p:txBody>
          <a:bodyPr/>
          <a:lstStyle/>
          <a:p>
            <a:pPr marL="288925" indent="-288925"/>
            <a:r>
              <a:rPr lang="es-ES" dirty="0" smtClean="0"/>
              <a:t>3. El amor de Dios quita mis temores   (1 Juan 4:15-18)</a:t>
            </a:r>
            <a:endParaRPr lang="es-ES" dirty="0"/>
          </a:p>
        </p:txBody>
      </p:sp>
      <p:pic>
        <p:nvPicPr>
          <p:cNvPr id="23554" name="Picture 2" descr="http://professorpolyamory.files.wordpress.com/2014/04/wooly-sheep-ramona-johnston.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Effect>
                      <a14:brightnessContrast contrast="20000"/>
                    </a14:imgEffect>
                  </a14:imgLayer>
                </a14:imgProps>
              </a:ext>
            </a:extLst>
          </a:blip>
          <a:srcRect/>
          <a:stretch>
            <a:fillRect/>
          </a:stretch>
        </p:blipFill>
        <p:spPr bwMode="auto">
          <a:xfrm>
            <a:off x="1524000" y="1793341"/>
            <a:ext cx="6019800" cy="5064659"/>
          </a:xfrm>
          <a:prstGeom prst="rect">
            <a:avLst/>
          </a:prstGeom>
          <a:noFill/>
        </p:spPr>
      </p:pic>
    </p:spTree>
    <p:extLst>
      <p:ext uri="{BB962C8B-B14F-4D97-AF65-F5344CB8AC3E}">
        <p14:creationId xmlns:p14="http://schemas.microsoft.com/office/powerpoint/2010/main" val="3242382093"/>
      </p:ext>
    </p:extLst>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21</a:t>
            </a:fld>
            <a:endParaRPr lang="en-US" dirty="0"/>
          </a:p>
        </p:txBody>
      </p:sp>
      <p:sp>
        <p:nvSpPr>
          <p:cNvPr id="327682" name="Rectangle 2"/>
          <p:cNvSpPr>
            <a:spLocks noGrp="1" noChangeArrowheads="1"/>
          </p:cNvSpPr>
          <p:nvPr>
            <p:ph type="body" idx="1"/>
          </p:nvPr>
        </p:nvSpPr>
        <p:spPr>
          <a:xfrm>
            <a:off x="76200" y="2177358"/>
            <a:ext cx="8991600" cy="4375842"/>
          </a:xfrm>
        </p:spPr>
        <p:txBody>
          <a:bodyPr/>
          <a:lstStyle/>
          <a:p>
            <a:pPr>
              <a:buNone/>
            </a:pPr>
            <a:r>
              <a:rPr lang="es-ES" i="1" dirty="0" smtClean="0">
                <a:latin typeface="Candara" pitchFamily="34" charset="0"/>
              </a:rPr>
              <a:t>“Todo aquel que confiese que Jesús es el Hijo de Dios, Dios permanece en él, y él en Dios. Y nosotros hemos conocido y creído el amor que Dios tiene para con nosotros. Dios es amor; y el que permanece en amor, permanece en Dios, y Dios en él…”</a:t>
            </a:r>
          </a:p>
          <a:p>
            <a:pPr marL="0" indent="0">
              <a:buNone/>
            </a:pPr>
            <a:endParaRPr lang="es-ES" dirty="0" smtClean="0"/>
          </a:p>
          <a:p>
            <a:pPr marL="0" indent="0">
              <a:buNone/>
            </a:pPr>
            <a:endParaRPr lang="es-ES" dirty="0"/>
          </a:p>
        </p:txBody>
      </p:sp>
      <p:sp>
        <p:nvSpPr>
          <p:cNvPr id="6" name="Title 5"/>
          <p:cNvSpPr>
            <a:spLocks noGrp="1"/>
          </p:cNvSpPr>
          <p:nvPr>
            <p:ph type="title"/>
          </p:nvPr>
        </p:nvSpPr>
        <p:spPr>
          <a:xfrm>
            <a:off x="1066800" y="290513"/>
            <a:ext cx="7772400" cy="1462087"/>
          </a:xfrm>
        </p:spPr>
        <p:txBody>
          <a:bodyPr/>
          <a:lstStyle/>
          <a:p>
            <a:pPr marL="742950" indent="-742950">
              <a:spcAft>
                <a:spcPts val="600"/>
              </a:spcAft>
              <a:buFont typeface="+mj-lt"/>
              <a:buAutoNum type="arabicPeriod" startAt="3"/>
            </a:pPr>
            <a:r>
              <a:rPr lang="es-ES" dirty="0" smtClean="0"/>
              <a:t>El amor de Dios quita mis temores   (1 Juan 4:15-18)</a:t>
            </a:r>
            <a:endParaRPr lang="es-PR" dirty="0"/>
          </a:p>
        </p:txBody>
      </p:sp>
    </p:spTree>
    <p:extLst>
      <p:ext uri="{BB962C8B-B14F-4D97-AF65-F5344CB8AC3E}">
        <p14:creationId xmlns:p14="http://schemas.microsoft.com/office/powerpoint/2010/main" val="4023582637"/>
      </p:ext>
    </p:extLst>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22</a:t>
            </a:fld>
            <a:endParaRPr lang="en-US" dirty="0"/>
          </a:p>
        </p:txBody>
      </p:sp>
      <p:sp>
        <p:nvSpPr>
          <p:cNvPr id="327682" name="Rectangle 2"/>
          <p:cNvSpPr>
            <a:spLocks noGrp="1" noChangeArrowheads="1"/>
          </p:cNvSpPr>
          <p:nvPr>
            <p:ph type="body" idx="1"/>
          </p:nvPr>
        </p:nvSpPr>
        <p:spPr>
          <a:xfrm>
            <a:off x="76200" y="2177358"/>
            <a:ext cx="8991600" cy="4375842"/>
          </a:xfrm>
        </p:spPr>
        <p:txBody>
          <a:bodyPr/>
          <a:lstStyle/>
          <a:p>
            <a:pPr marL="0" indent="0">
              <a:buNone/>
            </a:pPr>
            <a:r>
              <a:rPr lang="es-ES" i="1" dirty="0" smtClean="0">
                <a:latin typeface="Candara" pitchFamily="34" charset="0"/>
              </a:rPr>
              <a:t>“…En esto se ha perfeccionado el amor en nosotros, para que tengamos confianza en el día del juicio; pues como él es, así somos nosotros en este mundo. En el amor no hay temor, sino que el perfecto amor echa fuera el temor; porque el temor lleva en sí castigo. De donde el que teme, no ha sido perfeccionado en el amor.”</a:t>
            </a:r>
          </a:p>
          <a:p>
            <a:pPr marL="0" indent="0">
              <a:buNone/>
            </a:pPr>
            <a:r>
              <a:rPr lang="es-ES" dirty="0" smtClean="0">
                <a:latin typeface="Candara" pitchFamily="34" charset="0"/>
              </a:rPr>
              <a:t>						</a:t>
            </a:r>
            <a:r>
              <a:rPr lang="es-ES" dirty="0" smtClean="0">
                <a:solidFill>
                  <a:srgbClr val="FF0000"/>
                </a:solidFill>
                <a:latin typeface="Candara" pitchFamily="34" charset="0"/>
              </a:rPr>
              <a:t>(1 Juan 4:15-18)</a:t>
            </a:r>
            <a:endParaRPr lang="es-ES" dirty="0" smtClean="0">
              <a:latin typeface="Candara" pitchFamily="34" charset="0"/>
            </a:endParaRPr>
          </a:p>
          <a:p>
            <a:pPr marL="0" indent="0">
              <a:buNone/>
            </a:pPr>
            <a:r>
              <a:rPr lang="es-ES" dirty="0" smtClean="0">
                <a:latin typeface="Candara" pitchFamily="34" charset="0"/>
              </a:rPr>
              <a:t>							</a:t>
            </a:r>
          </a:p>
          <a:p>
            <a:pPr marL="0" indent="0">
              <a:buNone/>
            </a:pPr>
            <a:endParaRPr lang="es-ES" dirty="0" smtClean="0"/>
          </a:p>
        </p:txBody>
      </p:sp>
      <p:sp>
        <p:nvSpPr>
          <p:cNvPr id="6" name="Title 5"/>
          <p:cNvSpPr>
            <a:spLocks noGrp="1"/>
          </p:cNvSpPr>
          <p:nvPr>
            <p:ph type="title"/>
          </p:nvPr>
        </p:nvSpPr>
        <p:spPr>
          <a:xfrm>
            <a:off x="1066800" y="290513"/>
            <a:ext cx="7772400" cy="1462087"/>
          </a:xfrm>
        </p:spPr>
        <p:txBody>
          <a:bodyPr/>
          <a:lstStyle/>
          <a:p>
            <a:pPr marL="742950" indent="-742950">
              <a:spcAft>
                <a:spcPts val="600"/>
              </a:spcAft>
              <a:buFont typeface="+mj-lt"/>
              <a:buAutoNum type="arabicPeriod" startAt="3"/>
            </a:pPr>
            <a:r>
              <a:rPr lang="es-ES" dirty="0" smtClean="0"/>
              <a:t>El amor de Dios quita mis temores   (1 Juan 4:15-18)</a:t>
            </a:r>
            <a:endParaRPr lang="es-PR" dirty="0"/>
          </a:p>
        </p:txBody>
      </p:sp>
    </p:spTree>
    <p:extLst>
      <p:ext uri="{BB962C8B-B14F-4D97-AF65-F5344CB8AC3E}">
        <p14:creationId xmlns:p14="http://schemas.microsoft.com/office/powerpoint/2010/main" val="402358263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3. El amor de Dios quita mis temores   (1 Juan 4:15-18)</a:t>
            </a:r>
            <a:endParaRPr lang="es-PR" dirty="0"/>
          </a:p>
        </p:txBody>
      </p:sp>
      <p:sp>
        <p:nvSpPr>
          <p:cNvPr id="3" name="Content Placeholder 2"/>
          <p:cNvSpPr>
            <a:spLocks noGrp="1"/>
          </p:cNvSpPr>
          <p:nvPr>
            <p:ph idx="1"/>
          </p:nvPr>
        </p:nvSpPr>
        <p:spPr>
          <a:xfrm>
            <a:off x="0" y="1905000"/>
            <a:ext cx="8955088" cy="4952999"/>
          </a:xfrm>
        </p:spPr>
        <p:txBody>
          <a:bodyPr/>
          <a:lstStyle/>
          <a:p>
            <a:r>
              <a:rPr lang="es-ES" dirty="0" smtClean="0"/>
              <a:t>En realidad, cada vez que somos movidos al amor genuino, haciendo una obra de compasión, estamos actuando como Dios obraría. En una forma, estamos expresando lo que Dios es.</a:t>
            </a:r>
          </a:p>
          <a:p>
            <a:r>
              <a:rPr lang="es-ES" dirty="0" smtClean="0"/>
              <a:t>Dios no es una fuerza impersonal de amor, como algunas religiones y filosofías lo proponen. El amor es una acción; una fuerza impersonal (</a:t>
            </a:r>
            <a:r>
              <a:rPr lang="es-ES" dirty="0" err="1" smtClean="0"/>
              <a:t>panteista</a:t>
            </a:r>
            <a:r>
              <a:rPr lang="es-ES" dirty="0" smtClean="0"/>
              <a:t>) no puede amar.</a:t>
            </a:r>
          </a:p>
        </p:txBody>
      </p:sp>
      <p:sp>
        <p:nvSpPr>
          <p:cNvPr id="4" name="Slide Number Placeholder 3"/>
          <p:cNvSpPr>
            <a:spLocks noGrp="1"/>
          </p:cNvSpPr>
          <p:nvPr>
            <p:ph type="sldNum" sz="quarter" idx="12"/>
          </p:nvPr>
        </p:nvSpPr>
        <p:spPr>
          <a:xfrm>
            <a:off x="7010400" y="6400800"/>
            <a:ext cx="1905000" cy="457200"/>
          </a:xfrm>
        </p:spPr>
        <p:txBody>
          <a:bodyPr/>
          <a:lstStyle/>
          <a:p>
            <a:fld id="{921E7F7E-33AA-4283-8B9E-027FB821B55F}" type="slidenum">
              <a:rPr lang="en-US" smtClean="0"/>
              <a:pPr/>
              <a:t>23</a:t>
            </a:fld>
            <a:endParaRPr lang="en-US" dirty="0"/>
          </a:p>
        </p:txBody>
      </p:sp>
    </p:spTree>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28600"/>
            <a:ext cx="7793037" cy="1462087"/>
          </a:xfrm>
        </p:spPr>
        <p:txBody>
          <a:bodyPr/>
          <a:lstStyle/>
          <a:p>
            <a:r>
              <a:rPr lang="es-ES" dirty="0" smtClean="0"/>
              <a:t>3. El amor de Dios quita mis temores   (1 Juan 4:15-18)</a:t>
            </a:r>
            <a:endParaRPr lang="es-PR" dirty="0"/>
          </a:p>
        </p:txBody>
      </p:sp>
      <p:sp>
        <p:nvSpPr>
          <p:cNvPr id="3" name="Content Placeholder 2"/>
          <p:cNvSpPr>
            <a:spLocks noGrp="1"/>
          </p:cNvSpPr>
          <p:nvPr>
            <p:ph idx="1"/>
          </p:nvPr>
        </p:nvSpPr>
        <p:spPr>
          <a:xfrm>
            <a:off x="228600" y="1981200"/>
            <a:ext cx="8726488" cy="4151313"/>
          </a:xfrm>
        </p:spPr>
        <p:txBody>
          <a:bodyPr/>
          <a:lstStyle/>
          <a:p>
            <a:r>
              <a:rPr lang="es-ES" dirty="0" smtClean="0"/>
              <a:t>Sin embargo, Dios es amor verdadero. El amor verdadero no ignora la maldad, sino que busca eliminarla. </a:t>
            </a:r>
          </a:p>
          <a:p>
            <a:r>
              <a:rPr lang="es-ES" dirty="0" smtClean="0"/>
              <a:t>La visión que el mundo tiene sobre el amor NO es el amor de Dios, sino una imitación barata de Satanás.</a:t>
            </a:r>
            <a:endParaRPr lang="es-PR"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24</a:t>
            </a:fld>
            <a:endParaRPr lang="en-US"/>
          </a:p>
        </p:txBody>
      </p:sp>
    </p:spTree>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28600"/>
            <a:ext cx="7793037" cy="1462087"/>
          </a:xfrm>
        </p:spPr>
        <p:txBody>
          <a:bodyPr/>
          <a:lstStyle/>
          <a:p>
            <a:r>
              <a:rPr lang="es-ES" dirty="0" smtClean="0"/>
              <a:t>3. El amor de Dios quita mis temores   (1 Juan 4:15-18)</a:t>
            </a:r>
            <a:endParaRPr lang="es-PR" dirty="0"/>
          </a:p>
        </p:txBody>
      </p:sp>
      <p:sp>
        <p:nvSpPr>
          <p:cNvPr id="3" name="Content Placeholder 2"/>
          <p:cNvSpPr>
            <a:spLocks noGrp="1"/>
          </p:cNvSpPr>
          <p:nvPr>
            <p:ph idx="1"/>
          </p:nvPr>
        </p:nvSpPr>
        <p:spPr>
          <a:xfrm>
            <a:off x="228600" y="1981200"/>
            <a:ext cx="8726488" cy="4151313"/>
          </a:xfrm>
        </p:spPr>
        <p:txBody>
          <a:bodyPr/>
          <a:lstStyle/>
          <a:p>
            <a:r>
              <a:rPr lang="es-PR" dirty="0" smtClean="0"/>
              <a:t>No podemos olvidar de que Dios es amor, pero también conoce todas las cosas y no permitirá que la maldad permanezca.</a:t>
            </a:r>
          </a:p>
          <a:p>
            <a:r>
              <a:rPr lang="es-PR" dirty="0" smtClean="0"/>
              <a:t>Dios obra su misericordia con todo el conocimiento de los pecados que está perdonando, pero no será misericordioso con aquellos que no quieren su perdón.</a:t>
            </a:r>
            <a:endParaRPr lang="es-PR"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25</a:t>
            </a:fld>
            <a:endParaRPr lang="en-US"/>
          </a:p>
        </p:txBody>
      </p:sp>
    </p:spTree>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28600"/>
            <a:ext cx="7793037" cy="1462087"/>
          </a:xfrm>
        </p:spPr>
        <p:txBody>
          <a:bodyPr/>
          <a:lstStyle/>
          <a:p>
            <a:r>
              <a:rPr lang="es-ES" dirty="0" smtClean="0"/>
              <a:t>3. El amor de Dios quita mis temores   (1 Juan 4:15-18)</a:t>
            </a:r>
            <a:endParaRPr lang="es-PR" dirty="0"/>
          </a:p>
        </p:txBody>
      </p:sp>
      <p:sp>
        <p:nvSpPr>
          <p:cNvPr id="3" name="Content Placeholder 2"/>
          <p:cNvSpPr>
            <a:spLocks noGrp="1"/>
          </p:cNvSpPr>
          <p:nvPr>
            <p:ph idx="1"/>
          </p:nvPr>
        </p:nvSpPr>
        <p:spPr>
          <a:xfrm>
            <a:off x="0" y="1981200"/>
            <a:ext cx="9144000" cy="4953000"/>
          </a:xfrm>
        </p:spPr>
        <p:txBody>
          <a:bodyPr/>
          <a:lstStyle/>
          <a:p>
            <a:r>
              <a:rPr lang="es-ES" sz="3000" i="1" dirty="0" smtClean="0"/>
              <a:t>“Y pasando Jehová por delante de él, proclamó: ¡Jehová! ¡Jehová! fuerte, misericordioso y piadoso; tardo para la ira, y grande en misericordia y verdad; que guarda misericordia a millares, que perdona la iniquidad, la rebelión y el pecado, y que de ningún modo tendrá por inocente al malvado; que visita la iniquidad de los padres sobre los hijos y sobre los hijos de los hijos, hasta la tercera y cuarta generación.”  </a:t>
            </a:r>
            <a:r>
              <a:rPr lang="es-ES" dirty="0" smtClean="0">
                <a:solidFill>
                  <a:srgbClr val="FF0000"/>
                </a:solidFill>
              </a:rPr>
              <a:t>(Éxodo 34:6)</a:t>
            </a:r>
            <a:endParaRPr lang="es-ES" dirty="0" smtClean="0"/>
          </a:p>
        </p:txBody>
      </p:sp>
      <p:sp>
        <p:nvSpPr>
          <p:cNvPr id="4" name="Slide Number Placeholder 3"/>
          <p:cNvSpPr>
            <a:spLocks noGrp="1"/>
          </p:cNvSpPr>
          <p:nvPr>
            <p:ph type="sldNum" sz="quarter" idx="12"/>
          </p:nvPr>
        </p:nvSpPr>
        <p:spPr/>
        <p:txBody>
          <a:bodyPr/>
          <a:lstStyle/>
          <a:p>
            <a:fld id="{921E7F7E-33AA-4283-8B9E-027FB821B55F}" type="slidenum">
              <a:rPr lang="en-US" smtClean="0"/>
              <a:pPr/>
              <a:t>26</a:t>
            </a:fld>
            <a:endParaRPr lang="en-US"/>
          </a:p>
        </p:txBody>
      </p:sp>
    </p:spTree>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3. El amor de Dios quita mis temores   (1 Juan 4:15-18)</a:t>
            </a:r>
            <a:endParaRPr lang="es-PR" dirty="0"/>
          </a:p>
        </p:txBody>
      </p:sp>
      <p:sp>
        <p:nvSpPr>
          <p:cNvPr id="3" name="Content Placeholder 2"/>
          <p:cNvSpPr>
            <a:spLocks noGrp="1"/>
          </p:cNvSpPr>
          <p:nvPr>
            <p:ph idx="1"/>
          </p:nvPr>
        </p:nvSpPr>
        <p:spPr>
          <a:xfrm>
            <a:off x="0" y="1981200"/>
            <a:ext cx="8955088" cy="4151313"/>
          </a:xfrm>
        </p:spPr>
        <p:txBody>
          <a:bodyPr/>
          <a:lstStyle/>
          <a:p>
            <a:r>
              <a:rPr lang="en-US" dirty="0" smtClean="0"/>
              <a:t>El </a:t>
            </a:r>
            <a:r>
              <a:rPr lang="en-US" dirty="0" err="1" smtClean="0"/>
              <a:t>temor</a:t>
            </a:r>
            <a:r>
              <a:rPr lang="en-US" dirty="0" smtClean="0"/>
              <a:t> </a:t>
            </a:r>
            <a:r>
              <a:rPr lang="en-US" dirty="0" err="1" smtClean="0"/>
              <a:t>es</a:t>
            </a:r>
            <a:r>
              <a:rPr lang="en-US" dirty="0" smtClean="0"/>
              <a:t> lo </a:t>
            </a:r>
            <a:r>
              <a:rPr lang="en-US" dirty="0" err="1" smtClean="0"/>
              <a:t>opuesto</a:t>
            </a:r>
            <a:r>
              <a:rPr lang="en-US" dirty="0" smtClean="0"/>
              <a:t> a la </a:t>
            </a:r>
            <a:r>
              <a:rPr lang="en-US" dirty="0" err="1" smtClean="0"/>
              <a:t>fe</a:t>
            </a:r>
            <a:r>
              <a:rPr lang="en-US" dirty="0" smtClean="0"/>
              <a:t>. </a:t>
            </a:r>
            <a:r>
              <a:rPr lang="en-US" dirty="0" err="1" smtClean="0"/>
              <a:t>Nosotros</a:t>
            </a:r>
            <a:r>
              <a:rPr lang="en-US" dirty="0" smtClean="0"/>
              <a:t> </a:t>
            </a:r>
            <a:r>
              <a:rPr lang="en-US" dirty="0" err="1" smtClean="0"/>
              <a:t>que</a:t>
            </a:r>
            <a:r>
              <a:rPr lang="en-US" dirty="0" smtClean="0"/>
              <a:t> </a:t>
            </a:r>
            <a:r>
              <a:rPr lang="en-US" dirty="0" err="1" smtClean="0"/>
              <a:t>hemos</a:t>
            </a:r>
            <a:r>
              <a:rPr lang="en-US" dirty="0" smtClean="0"/>
              <a:t> </a:t>
            </a:r>
            <a:r>
              <a:rPr lang="en-US" dirty="0" err="1" smtClean="0"/>
              <a:t>sido</a:t>
            </a:r>
            <a:r>
              <a:rPr lang="en-US" dirty="0" smtClean="0"/>
              <a:t> </a:t>
            </a:r>
            <a:r>
              <a:rPr lang="en-US" dirty="0" err="1" smtClean="0"/>
              <a:t>redimidos</a:t>
            </a:r>
            <a:r>
              <a:rPr lang="en-US" dirty="0" smtClean="0"/>
              <a:t> </a:t>
            </a:r>
            <a:r>
              <a:rPr lang="en-US" dirty="0" err="1" smtClean="0"/>
              <a:t>tenemos</a:t>
            </a:r>
            <a:r>
              <a:rPr lang="en-US" dirty="0" smtClean="0"/>
              <a:t> </a:t>
            </a:r>
            <a:r>
              <a:rPr lang="en-US" dirty="0" err="1" smtClean="0"/>
              <a:t>que</a:t>
            </a:r>
            <a:r>
              <a:rPr lang="en-US" dirty="0" smtClean="0"/>
              <a:t> </a:t>
            </a:r>
            <a:r>
              <a:rPr lang="en-US" dirty="0" err="1" smtClean="0"/>
              <a:t>obrar</a:t>
            </a:r>
            <a:r>
              <a:rPr lang="en-US" dirty="0" smtClean="0"/>
              <a:t> con </a:t>
            </a:r>
            <a:r>
              <a:rPr lang="en-US" dirty="0" err="1" smtClean="0"/>
              <a:t>fe</a:t>
            </a:r>
            <a:r>
              <a:rPr lang="en-US" dirty="0" smtClean="0"/>
              <a:t>.</a:t>
            </a:r>
          </a:p>
          <a:p>
            <a:r>
              <a:rPr lang="es-ES" i="1" dirty="0" smtClean="0">
                <a:latin typeface="Candara" pitchFamily="34" charset="0"/>
              </a:rPr>
              <a:t>“Por lo cual te aconsejo que avives el fuego del don de Dios que está en ti por la imposición de mis manos. Porque no nos ha dado Dios espíritu de cobardía, sino de poder, de amor y de dominio propio.”</a:t>
            </a:r>
          </a:p>
          <a:p>
            <a:pPr>
              <a:buNone/>
            </a:pPr>
            <a:r>
              <a:rPr lang="es-ES" dirty="0" smtClean="0">
                <a:latin typeface="Candara" pitchFamily="34" charset="0"/>
              </a:rPr>
              <a:t>							</a:t>
            </a:r>
            <a:r>
              <a:rPr lang="es-ES" dirty="0" smtClean="0">
                <a:solidFill>
                  <a:srgbClr val="FF0000"/>
                </a:solidFill>
                <a:latin typeface="Candara" pitchFamily="34" charset="0"/>
              </a:rPr>
              <a:t>(2 Timoteo 1:6-7)</a:t>
            </a:r>
            <a:endParaRPr lang="es-ES" dirty="0" smtClean="0">
              <a:latin typeface="Candara" pitchFamily="34" charset="0"/>
            </a:endParaRPr>
          </a:p>
          <a:p>
            <a:endParaRPr lang="en-US" dirty="0" smtClean="0"/>
          </a:p>
        </p:txBody>
      </p:sp>
      <p:sp>
        <p:nvSpPr>
          <p:cNvPr id="4" name="Slide Number Placeholder 3"/>
          <p:cNvSpPr>
            <a:spLocks noGrp="1"/>
          </p:cNvSpPr>
          <p:nvPr>
            <p:ph type="sldNum" sz="quarter" idx="12"/>
          </p:nvPr>
        </p:nvSpPr>
        <p:spPr/>
        <p:txBody>
          <a:bodyPr/>
          <a:lstStyle/>
          <a:p>
            <a:fld id="{921E7F7E-33AA-4283-8B9E-027FB821B55F}" type="slidenum">
              <a:rPr lang="en-US" smtClean="0"/>
              <a:pPr/>
              <a:t>27</a:t>
            </a:fld>
            <a:endParaRPr lang="en-US"/>
          </a:p>
        </p:txBody>
      </p:sp>
    </p:spTree>
  </p:cSld>
  <p:clrMapOvr>
    <a:masterClrMapping/>
  </p:clrMapOvr>
  <p:transition spd="slow">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3. El amor de Dios quita mis temores   (1 Juan 4:15-18)</a:t>
            </a:r>
            <a:endParaRPr lang="es-PR" dirty="0"/>
          </a:p>
        </p:txBody>
      </p:sp>
      <p:sp>
        <p:nvSpPr>
          <p:cNvPr id="3" name="Content Placeholder 2"/>
          <p:cNvSpPr>
            <a:spLocks noGrp="1"/>
          </p:cNvSpPr>
          <p:nvPr>
            <p:ph idx="1"/>
          </p:nvPr>
        </p:nvSpPr>
        <p:spPr>
          <a:xfrm>
            <a:off x="0" y="1981200"/>
            <a:ext cx="8955088" cy="4876800"/>
          </a:xfrm>
        </p:spPr>
        <p:txBody>
          <a:bodyPr/>
          <a:lstStyle/>
          <a:p>
            <a:r>
              <a:rPr lang="es-ES" i="1" dirty="0" smtClean="0">
                <a:latin typeface="Candara" pitchFamily="34" charset="0"/>
              </a:rPr>
              <a:t>“Mis ovejas oyen mi voz, y yo las conozco, y me siguen, y yo les doy vida eterna; y no perecerán jamás, ni nadie las arrebatará de mi mano. Mi Padre que me las dio, es mayor que todos, y nadie las puede arrebatar de la mano de mi Padre. Yo y el Padre uno somos.”</a:t>
            </a:r>
          </a:p>
          <a:p>
            <a:pPr>
              <a:buNone/>
            </a:pPr>
            <a:r>
              <a:rPr lang="es-ES" dirty="0" smtClean="0">
                <a:latin typeface="Candara" pitchFamily="34" charset="0"/>
              </a:rPr>
              <a:t>							</a:t>
            </a:r>
            <a:r>
              <a:rPr lang="es-ES" dirty="0" smtClean="0">
                <a:solidFill>
                  <a:srgbClr val="FF0000"/>
                </a:solidFill>
                <a:latin typeface="Candara" pitchFamily="34" charset="0"/>
              </a:rPr>
              <a:t>(Juan 10:27-30)</a:t>
            </a:r>
          </a:p>
          <a:p>
            <a:pPr>
              <a:buNone/>
            </a:pPr>
            <a:r>
              <a:rPr lang="es-ES" i="1" dirty="0" smtClean="0">
                <a:latin typeface="Candara" pitchFamily="34" charset="0"/>
              </a:rPr>
              <a:t>“Todo aquel que confiese que Jesús es el Hijo de Dios, Dios permanece en él, y él en Dios.”</a:t>
            </a:r>
            <a:endParaRPr lang="es-ES" i="1" dirty="0" smtClean="0">
              <a:solidFill>
                <a:srgbClr val="FF0000"/>
              </a:solidFill>
              <a:latin typeface="Candara" pitchFamily="34" charset="0"/>
            </a:endParaRPr>
          </a:p>
          <a:p>
            <a:pPr>
              <a:buNone/>
            </a:pPr>
            <a:endParaRPr lang="es-ES" dirty="0" smtClean="0">
              <a:latin typeface="Candara" pitchFamily="34" charset="0"/>
            </a:endParaRPr>
          </a:p>
        </p:txBody>
      </p:sp>
      <p:sp>
        <p:nvSpPr>
          <p:cNvPr id="4" name="Slide Number Placeholder 3"/>
          <p:cNvSpPr>
            <a:spLocks noGrp="1"/>
          </p:cNvSpPr>
          <p:nvPr>
            <p:ph type="sldNum" sz="quarter" idx="12"/>
          </p:nvPr>
        </p:nvSpPr>
        <p:spPr/>
        <p:txBody>
          <a:bodyPr/>
          <a:lstStyle/>
          <a:p>
            <a:fld id="{921E7F7E-33AA-4283-8B9E-027FB821B55F}" type="slidenum">
              <a:rPr lang="en-US" smtClean="0"/>
              <a:pPr/>
              <a:t>28</a:t>
            </a:fld>
            <a:endParaRPr lang="en-US" dirty="0"/>
          </a:p>
        </p:txBody>
      </p:sp>
    </p:spTree>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3. El amor de Dios quita mis temores   (1 Juan 4:15-18)</a:t>
            </a:r>
            <a:endParaRPr lang="es-PR" dirty="0"/>
          </a:p>
        </p:txBody>
      </p:sp>
      <p:sp>
        <p:nvSpPr>
          <p:cNvPr id="3" name="Content Placeholder 2"/>
          <p:cNvSpPr>
            <a:spLocks noGrp="1"/>
          </p:cNvSpPr>
          <p:nvPr>
            <p:ph idx="1"/>
          </p:nvPr>
        </p:nvSpPr>
        <p:spPr>
          <a:xfrm>
            <a:off x="0" y="1981200"/>
            <a:ext cx="8955088" cy="4876800"/>
          </a:xfrm>
        </p:spPr>
        <p:txBody>
          <a:bodyPr/>
          <a:lstStyle/>
          <a:p>
            <a:r>
              <a:rPr lang="es-ES" i="1" dirty="0" smtClean="0">
                <a:latin typeface="Candara" pitchFamily="34" charset="0"/>
              </a:rPr>
              <a:t>“…porque el temor lleva en sí castigo. De donde el que teme, no ha sido perfeccionado en el amor.”</a:t>
            </a:r>
          </a:p>
          <a:p>
            <a:r>
              <a:rPr lang="es-ES" dirty="0" smtClean="0">
                <a:latin typeface="Candara" pitchFamily="34" charset="0"/>
              </a:rPr>
              <a:t>Esto no lo debemos interpretar como que aquel que teme, no ha sido transformado por Cristo, sino que cuando tenemos temor demostramos que no estamos obrando en fe. </a:t>
            </a:r>
          </a:p>
        </p:txBody>
      </p:sp>
      <p:sp>
        <p:nvSpPr>
          <p:cNvPr id="4" name="Slide Number Placeholder 3"/>
          <p:cNvSpPr>
            <a:spLocks noGrp="1"/>
          </p:cNvSpPr>
          <p:nvPr>
            <p:ph type="sldNum" sz="quarter" idx="12"/>
          </p:nvPr>
        </p:nvSpPr>
        <p:spPr/>
        <p:txBody>
          <a:bodyPr/>
          <a:lstStyle/>
          <a:p>
            <a:fld id="{921E7F7E-33AA-4283-8B9E-027FB821B55F}" type="slidenum">
              <a:rPr lang="en-US" smtClean="0"/>
              <a:pPr/>
              <a:t>29</a:t>
            </a:fld>
            <a:endParaRPr lang="en-US" dirty="0"/>
          </a:p>
        </p:txBody>
      </p:sp>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3" name="Rectangle 3"/>
          <p:cNvSpPr>
            <a:spLocks noGrp="1" noChangeArrowheads="1"/>
          </p:cNvSpPr>
          <p:nvPr>
            <p:ph type="body" idx="1"/>
          </p:nvPr>
        </p:nvSpPr>
        <p:spPr>
          <a:xfrm>
            <a:off x="685799" y="2209800"/>
            <a:ext cx="8153401" cy="4191000"/>
          </a:xfrm>
          <a:solidFill>
            <a:schemeClr val="bg1">
              <a:alpha val="45000"/>
            </a:schemeClr>
          </a:solidFill>
          <a:ln/>
        </p:spPr>
        <p:txBody>
          <a:bodyPr/>
          <a:lstStyle/>
          <a:p>
            <a:pPr marL="288925" indent="-288925">
              <a:buSzPct val="90000"/>
              <a:buFont typeface="+mj-lt"/>
              <a:buAutoNum type="arabicPeriod"/>
            </a:pPr>
            <a:r>
              <a:rPr lang="es-ES" sz="3600" dirty="0" smtClean="0"/>
              <a:t>Dios me ama                             (</a:t>
            </a:r>
            <a:r>
              <a:rPr lang="es-ES" sz="3600" dirty="0" smtClean="0">
                <a:solidFill>
                  <a:schemeClr val="tx2"/>
                </a:solidFill>
              </a:rPr>
              <a:t>Juan 3:16</a:t>
            </a:r>
            <a:r>
              <a:rPr lang="es-ES" sz="3600" dirty="0" smtClean="0"/>
              <a:t>)</a:t>
            </a:r>
            <a:endParaRPr lang="es-ES" sz="3600" dirty="0"/>
          </a:p>
          <a:p>
            <a:pPr marL="288925" indent="-288925">
              <a:buSzPct val="90000"/>
              <a:buFont typeface="+mj-lt"/>
              <a:buAutoNum type="arabicPeriod"/>
            </a:pPr>
            <a:r>
              <a:rPr lang="es-ES" sz="3600" dirty="0" smtClean="0"/>
              <a:t>El amor de Dios está en mí                          (</a:t>
            </a:r>
            <a:r>
              <a:rPr lang="es-ES" sz="3600" dirty="0" smtClean="0">
                <a:solidFill>
                  <a:schemeClr val="tx2"/>
                </a:solidFill>
              </a:rPr>
              <a:t>1 Juan 3;16-20</a:t>
            </a:r>
            <a:r>
              <a:rPr lang="es-ES" sz="3600" dirty="0" smtClean="0"/>
              <a:t>)</a:t>
            </a:r>
            <a:endParaRPr lang="es-ES" sz="3600" dirty="0"/>
          </a:p>
          <a:p>
            <a:pPr marL="288925" indent="-288925">
              <a:buSzPct val="90000"/>
              <a:buFont typeface="+mj-lt"/>
              <a:buAutoNum type="arabicPeriod"/>
            </a:pPr>
            <a:r>
              <a:rPr lang="es-ES" sz="3600" dirty="0" smtClean="0"/>
              <a:t>El amor de Dios quita mis temores   (</a:t>
            </a:r>
            <a:r>
              <a:rPr lang="es-ES" sz="3600" dirty="0" smtClean="0">
                <a:solidFill>
                  <a:schemeClr val="tx2"/>
                </a:solidFill>
              </a:rPr>
              <a:t>1 Juan 4:15-18</a:t>
            </a:r>
            <a:r>
              <a:rPr lang="es-ES" sz="3600" dirty="0" smtClean="0"/>
              <a:t>)</a:t>
            </a:r>
            <a:endParaRPr lang="es-ES" sz="3600" dirty="0"/>
          </a:p>
        </p:txBody>
      </p:sp>
      <p:sp>
        <p:nvSpPr>
          <p:cNvPr id="7" name="Slide Number Placeholder 5"/>
          <p:cNvSpPr>
            <a:spLocks noGrp="1"/>
          </p:cNvSpPr>
          <p:nvPr>
            <p:ph type="sldNum" sz="quarter" idx="12"/>
          </p:nvPr>
        </p:nvSpPr>
        <p:spPr/>
        <p:txBody>
          <a:bodyPr/>
          <a:lstStyle/>
          <a:p>
            <a:fld id="{5A691704-8AD3-4869-913C-6C059867AFF4}" type="slidenum">
              <a:rPr lang="en-US"/>
              <a:pPr/>
              <a:t>3</a:t>
            </a:fld>
            <a:endParaRPr lang="en-US"/>
          </a:p>
        </p:txBody>
      </p:sp>
      <p:sp>
        <p:nvSpPr>
          <p:cNvPr id="317442" name="Rectangle 2"/>
          <p:cNvSpPr>
            <a:spLocks noGrp="1" noChangeArrowheads="1"/>
          </p:cNvSpPr>
          <p:nvPr>
            <p:ph type="title"/>
          </p:nvPr>
        </p:nvSpPr>
        <p:spPr>
          <a:xfrm>
            <a:off x="1150938" y="914400"/>
            <a:ext cx="5478463" cy="762000"/>
          </a:xfrm>
          <a:solidFill>
            <a:schemeClr val="bg1">
              <a:alpha val="45000"/>
            </a:schemeClr>
          </a:solidFill>
          <a:ln/>
        </p:spPr>
        <p:txBody>
          <a:bodyPr/>
          <a:lstStyle/>
          <a:p>
            <a:r>
              <a:rPr lang="es-PR" dirty="0"/>
              <a:t>Bosquejo de Estudio</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17443">
                                            <p:txEl>
                                              <p:pRg st="0" end="0"/>
                                            </p:txEl>
                                          </p:spTgt>
                                        </p:tgtEl>
                                        <p:attrNameLst>
                                          <p:attrName>style.visibility</p:attrName>
                                        </p:attrNameLst>
                                      </p:cBhvr>
                                      <p:to>
                                        <p:strVal val="visible"/>
                                      </p:to>
                                    </p:set>
                                    <p:animEffect transition="in" filter="fade">
                                      <p:cBhvr>
                                        <p:cTn id="7" dur="2000"/>
                                        <p:tgtEl>
                                          <p:spTgt spid="317443">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17443">
                                            <p:txEl>
                                              <p:pRg st="1" end="1"/>
                                            </p:txEl>
                                          </p:spTgt>
                                        </p:tgtEl>
                                        <p:attrNameLst>
                                          <p:attrName>style.visibility</p:attrName>
                                        </p:attrNameLst>
                                      </p:cBhvr>
                                      <p:to>
                                        <p:strVal val="visible"/>
                                      </p:to>
                                    </p:set>
                                    <p:animEffect transition="in" filter="fade">
                                      <p:cBhvr>
                                        <p:cTn id="11" dur="2000"/>
                                        <p:tgtEl>
                                          <p:spTgt spid="317443">
                                            <p:txEl>
                                              <p:pRg st="1" end="1"/>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317443">
                                            <p:txEl>
                                              <p:pRg st="2" end="2"/>
                                            </p:txEl>
                                          </p:spTgt>
                                        </p:tgtEl>
                                        <p:attrNameLst>
                                          <p:attrName>style.visibility</p:attrName>
                                        </p:attrNameLst>
                                      </p:cBhvr>
                                      <p:to>
                                        <p:strVal val="visible"/>
                                      </p:to>
                                    </p:set>
                                    <p:animEffect transition="in" filter="fade">
                                      <p:cBhvr>
                                        <p:cTn id="15" dur="2000"/>
                                        <p:tgtEl>
                                          <p:spTgt spid="3174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3. El amor de Dios quita mis temores   (1 Juan 4:15-18)</a:t>
            </a:r>
            <a:endParaRPr lang="es-PR" dirty="0"/>
          </a:p>
        </p:txBody>
      </p:sp>
      <p:sp>
        <p:nvSpPr>
          <p:cNvPr id="3" name="Content Placeholder 2"/>
          <p:cNvSpPr>
            <a:spLocks noGrp="1"/>
          </p:cNvSpPr>
          <p:nvPr>
            <p:ph idx="1"/>
          </p:nvPr>
        </p:nvSpPr>
        <p:spPr>
          <a:xfrm>
            <a:off x="0" y="1981200"/>
            <a:ext cx="8955088" cy="4876800"/>
          </a:xfrm>
        </p:spPr>
        <p:txBody>
          <a:bodyPr/>
          <a:lstStyle/>
          <a:p>
            <a:r>
              <a:rPr lang="es-ES" dirty="0" smtClean="0">
                <a:latin typeface="Candara" pitchFamily="34" charset="0"/>
              </a:rPr>
              <a:t>Cuando pecamos estamos obrando en temor, por más sutil que sea, porque ignoramos nuestra fe al pecar. Esto es lo que quiere decir </a:t>
            </a:r>
            <a:r>
              <a:rPr lang="es-ES" i="1" dirty="0" smtClean="0">
                <a:latin typeface="Candara" pitchFamily="34" charset="0"/>
              </a:rPr>
              <a:t>“porque el temor lleva en sí castigo”</a:t>
            </a:r>
          </a:p>
          <a:p>
            <a:r>
              <a:rPr lang="es-ES" i="1" dirty="0" smtClean="0">
                <a:latin typeface="Candara" pitchFamily="34" charset="0"/>
              </a:rPr>
              <a:t>“El que teme, no ha sido perfeccionado en amor”</a:t>
            </a:r>
          </a:p>
          <a:p>
            <a:r>
              <a:rPr lang="es-ES" dirty="0" smtClean="0">
                <a:latin typeface="Candara" pitchFamily="34" charset="0"/>
              </a:rPr>
              <a:t>Esto se debe interpretar conociendo que los que han sido redimidos por Cristo no pueden perder su salvación.</a:t>
            </a:r>
          </a:p>
        </p:txBody>
      </p:sp>
      <p:sp>
        <p:nvSpPr>
          <p:cNvPr id="4" name="Slide Number Placeholder 3"/>
          <p:cNvSpPr>
            <a:spLocks noGrp="1"/>
          </p:cNvSpPr>
          <p:nvPr>
            <p:ph type="sldNum" sz="quarter" idx="12"/>
          </p:nvPr>
        </p:nvSpPr>
        <p:spPr/>
        <p:txBody>
          <a:bodyPr/>
          <a:lstStyle/>
          <a:p>
            <a:fld id="{921E7F7E-33AA-4283-8B9E-027FB821B55F}" type="slidenum">
              <a:rPr lang="en-US" smtClean="0"/>
              <a:pPr/>
              <a:t>30</a:t>
            </a:fld>
            <a:endParaRPr lang="en-US" dirty="0"/>
          </a:p>
        </p:txBody>
      </p:sp>
    </p:spTree>
  </p:cSld>
  <p:clrMapOvr>
    <a:masterClrMapping/>
  </p:clrMapOvr>
  <p:transition spd="slow">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3. El amor de Dios quita mis temores   (1 Juan 4:15-18)</a:t>
            </a:r>
            <a:endParaRPr lang="es-PR" dirty="0"/>
          </a:p>
        </p:txBody>
      </p:sp>
      <p:sp>
        <p:nvSpPr>
          <p:cNvPr id="3" name="Content Placeholder 2"/>
          <p:cNvSpPr>
            <a:spLocks noGrp="1"/>
          </p:cNvSpPr>
          <p:nvPr>
            <p:ph idx="1"/>
          </p:nvPr>
        </p:nvSpPr>
        <p:spPr>
          <a:xfrm>
            <a:off x="0" y="1981200"/>
            <a:ext cx="8955088" cy="4876800"/>
          </a:xfrm>
        </p:spPr>
        <p:txBody>
          <a:bodyPr/>
          <a:lstStyle/>
          <a:p>
            <a:r>
              <a:rPr lang="es-ES" dirty="0" smtClean="0">
                <a:latin typeface="Candara" pitchFamily="34" charset="0"/>
              </a:rPr>
              <a:t>Por ende, ¿qué quiere decir cuando dice </a:t>
            </a:r>
            <a:r>
              <a:rPr lang="es-ES" i="1" dirty="0" smtClean="0">
                <a:latin typeface="Candara" pitchFamily="34" charset="0"/>
              </a:rPr>
              <a:t>“no ha sido perfeccionado en amor?”</a:t>
            </a:r>
          </a:p>
          <a:p>
            <a:r>
              <a:rPr lang="es-ES" dirty="0" smtClean="0">
                <a:latin typeface="Candara" pitchFamily="34" charset="0"/>
              </a:rPr>
              <a:t>Esto se debe interpretar dentro de todo el consejo bíblico. Jesús siempre hacía una distinción entre aquellos que creen y aquellos que no. Igual lo hizo Juan: </a:t>
            </a:r>
            <a:r>
              <a:rPr lang="es-ES" i="1" dirty="0" smtClean="0">
                <a:latin typeface="Candara" pitchFamily="34" charset="0"/>
              </a:rPr>
              <a:t>“Todo aquel que confiese que Jesús es el Hijo de Dios, Dios permanece en él, y él en Dios.”</a:t>
            </a:r>
          </a:p>
        </p:txBody>
      </p:sp>
      <p:sp>
        <p:nvSpPr>
          <p:cNvPr id="4" name="Slide Number Placeholder 3"/>
          <p:cNvSpPr>
            <a:spLocks noGrp="1"/>
          </p:cNvSpPr>
          <p:nvPr>
            <p:ph type="sldNum" sz="quarter" idx="12"/>
          </p:nvPr>
        </p:nvSpPr>
        <p:spPr/>
        <p:txBody>
          <a:bodyPr/>
          <a:lstStyle/>
          <a:p>
            <a:fld id="{921E7F7E-33AA-4283-8B9E-027FB821B55F}" type="slidenum">
              <a:rPr lang="en-US" smtClean="0"/>
              <a:pPr/>
              <a:t>31</a:t>
            </a:fld>
            <a:endParaRPr lang="en-US" dirty="0"/>
          </a:p>
        </p:txBody>
      </p:sp>
    </p:spTree>
  </p:cSld>
  <p:clrMapOvr>
    <a:masterClrMapping/>
  </p:clrMapOvr>
  <p:transition spd="slow">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3. El amor de Dios quita mis temores   (1 Juan 4:15-18)</a:t>
            </a:r>
            <a:endParaRPr lang="es-PR" dirty="0"/>
          </a:p>
        </p:txBody>
      </p:sp>
      <p:sp>
        <p:nvSpPr>
          <p:cNvPr id="3" name="Content Placeholder 2"/>
          <p:cNvSpPr>
            <a:spLocks noGrp="1"/>
          </p:cNvSpPr>
          <p:nvPr>
            <p:ph idx="1"/>
          </p:nvPr>
        </p:nvSpPr>
        <p:spPr>
          <a:xfrm>
            <a:off x="0" y="1981200"/>
            <a:ext cx="8955088" cy="4876800"/>
          </a:xfrm>
        </p:spPr>
        <p:txBody>
          <a:bodyPr/>
          <a:lstStyle/>
          <a:p>
            <a:r>
              <a:rPr lang="es-ES" dirty="0" smtClean="0">
                <a:latin typeface="Candara" pitchFamily="34" charset="0"/>
              </a:rPr>
              <a:t>La realidad es que, a pesar de ser salvos en Cristo, ningún creyente ha sido perfeccionado en amor todavía. Cuando pecamos mostramos eso claramente.</a:t>
            </a:r>
          </a:p>
          <a:p>
            <a:r>
              <a:rPr lang="es-ES" dirty="0" smtClean="0">
                <a:latin typeface="Candara" pitchFamily="34" charset="0"/>
              </a:rPr>
              <a:t>Cuando recibamos nuestro cuerpo nuevo, entonces seremos perfeccionados en amor, y ya no tendremos la ignorancia que nos otorga nuestro cuerpo pecaminoso.</a:t>
            </a:r>
          </a:p>
        </p:txBody>
      </p:sp>
      <p:sp>
        <p:nvSpPr>
          <p:cNvPr id="4" name="Slide Number Placeholder 3"/>
          <p:cNvSpPr>
            <a:spLocks noGrp="1"/>
          </p:cNvSpPr>
          <p:nvPr>
            <p:ph type="sldNum" sz="quarter" idx="12"/>
          </p:nvPr>
        </p:nvSpPr>
        <p:spPr/>
        <p:txBody>
          <a:bodyPr/>
          <a:lstStyle/>
          <a:p>
            <a:fld id="{921E7F7E-33AA-4283-8B9E-027FB821B55F}" type="slidenum">
              <a:rPr lang="en-US" smtClean="0"/>
              <a:pPr/>
              <a:t>32</a:t>
            </a:fld>
            <a:endParaRPr lang="en-US" dirty="0"/>
          </a:p>
        </p:txBody>
      </p:sp>
    </p:spTree>
  </p:cSld>
  <p:clrMapOvr>
    <a:masterClrMapping/>
  </p:clrMapOvr>
  <p:transition spd="slow">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Aplicaciones</a:t>
            </a:r>
            <a:endParaRPr lang="es-PR" dirty="0"/>
          </a:p>
        </p:txBody>
      </p:sp>
      <p:sp>
        <p:nvSpPr>
          <p:cNvPr id="3" name="Content Placeholder 2"/>
          <p:cNvSpPr>
            <a:spLocks noGrp="1"/>
          </p:cNvSpPr>
          <p:nvPr>
            <p:ph idx="1"/>
          </p:nvPr>
        </p:nvSpPr>
        <p:spPr>
          <a:xfrm>
            <a:off x="152400" y="2057400"/>
            <a:ext cx="8839200" cy="4800600"/>
          </a:xfrm>
        </p:spPr>
        <p:txBody>
          <a:bodyPr/>
          <a:lstStyle/>
          <a:p>
            <a:r>
              <a:rPr lang="es-ES" dirty="0" smtClean="0">
                <a:latin typeface="Candara" pitchFamily="34" charset="0"/>
              </a:rPr>
              <a:t>Como cristianos, estamos llamados a ser como Cristo en todo el sentido de la Palabra.</a:t>
            </a:r>
          </a:p>
          <a:p>
            <a:r>
              <a:rPr lang="es-ES" dirty="0" smtClean="0">
                <a:latin typeface="Candara" pitchFamily="34" charset="0"/>
              </a:rPr>
              <a:t>Debemos recibir este llamado con gozo, conociendo que Dios nos ha honrado con parte de su gloria al poder efectuar su amor y poder en la vida de los demás.</a:t>
            </a:r>
          </a:p>
          <a:p>
            <a:r>
              <a:rPr lang="es-ES" dirty="0" smtClean="0">
                <a:latin typeface="Candara" pitchFamily="34" charset="0"/>
              </a:rPr>
              <a:t>La iglesia es el primer lugar donde debemos demostrar este amor, pero también hay que hacerlo con todo el mundo.</a:t>
            </a:r>
          </a:p>
        </p:txBody>
      </p:sp>
      <p:sp>
        <p:nvSpPr>
          <p:cNvPr id="4" name="Slide Number Placeholder 3"/>
          <p:cNvSpPr>
            <a:spLocks noGrp="1"/>
          </p:cNvSpPr>
          <p:nvPr>
            <p:ph type="sldNum" sz="quarter" idx="12"/>
          </p:nvPr>
        </p:nvSpPr>
        <p:spPr/>
        <p:txBody>
          <a:bodyPr/>
          <a:lstStyle/>
          <a:p>
            <a:fld id="{921E7F7E-33AA-4283-8B9E-027FB821B55F}" type="slidenum">
              <a:rPr lang="en-US" smtClean="0"/>
              <a:pPr/>
              <a:t>33</a:t>
            </a:fld>
            <a:endParaRPr lang="en-US" dirty="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mph" presetSubtype="0" grpId="0" nodeType="clickEffect">
                                  <p:stCondLst>
                                    <p:cond delay="0"/>
                                  </p:stCondLst>
                                  <p:childTnLst>
                                    <p:set>
                                      <p:cBhvr rctx="PPT">
                                        <p:cTn id="17" dur="indefinite"/>
                                        <p:tgtEl>
                                          <p:spTgt spid="3">
                                            <p:txEl>
                                              <p:pRg st="0" end="0"/>
                                            </p:txEl>
                                          </p:spTgt>
                                        </p:tgtEl>
                                        <p:attrNameLst>
                                          <p:attrName>style.opacity</p:attrName>
                                        </p:attrNameLst>
                                      </p:cBhvr>
                                      <p:to>
                                        <p:strVal val="0.5"/>
                                      </p:to>
                                    </p:set>
                                    <p:animEffect filter="image" prLst="opacity: 0.5">
                                      <p:cBhvr rctx="IE">
                                        <p:cTn id="18" dur="indefinite"/>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mph" presetSubtype="0" grpId="0" nodeType="clickEffect">
                                  <p:stCondLst>
                                    <p:cond delay="0"/>
                                  </p:stCondLst>
                                  <p:childTnLst>
                                    <p:set>
                                      <p:cBhvr rctx="PPT">
                                        <p:cTn id="22" dur="indefinite"/>
                                        <p:tgtEl>
                                          <p:spTgt spid="3">
                                            <p:txEl>
                                              <p:pRg st="1" end="1"/>
                                            </p:txEl>
                                          </p:spTgt>
                                        </p:tgtEl>
                                        <p:attrNameLst>
                                          <p:attrName>style.opacity</p:attrName>
                                        </p:attrNameLst>
                                      </p:cBhvr>
                                      <p:to>
                                        <p:strVal val="0.5"/>
                                      </p:to>
                                    </p:set>
                                    <p:animEffect filter="image" prLst="opacity: 0.5">
                                      <p:cBhvr rctx="IE">
                                        <p:cTn id="23" dur="indefinite"/>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mph" presetSubtype="0" grpId="0" nodeType="clickEffect">
                                  <p:stCondLst>
                                    <p:cond delay="0"/>
                                  </p:stCondLst>
                                  <p:childTnLst>
                                    <p:set>
                                      <p:cBhvr rctx="PPT">
                                        <p:cTn id="27" dur="indefinite"/>
                                        <p:tgtEl>
                                          <p:spTgt spid="3">
                                            <p:txEl>
                                              <p:pRg st="2" end="2"/>
                                            </p:txEl>
                                          </p:spTgt>
                                        </p:tgtEl>
                                        <p:attrNameLst>
                                          <p:attrName>style.opacity</p:attrName>
                                        </p:attrNameLst>
                                      </p:cBhvr>
                                      <p:to>
                                        <p:strVal val="0.5"/>
                                      </p:to>
                                    </p:set>
                                    <p:animEffect filter="image" prLst="opacity: 0.5">
                                      <p:cBhvr rctx="IE">
                                        <p:cTn id="28" dur="indefinite"/>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34</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381000" y="2133600"/>
            <a:ext cx="8305800" cy="4230687"/>
          </a:xfrm>
        </p:spPr>
        <p:txBody>
          <a:bodyPr/>
          <a:lstStyle/>
          <a:p>
            <a:pPr marL="342900" lvl="1" indent="-342900">
              <a:lnSpc>
                <a:spcPct val="90000"/>
              </a:lnSpc>
              <a:spcAft>
                <a:spcPts val="1200"/>
              </a:spcAft>
              <a:buClr>
                <a:schemeClr val="folHlink"/>
              </a:buClr>
              <a:buSzPct val="60000"/>
              <a:buNone/>
            </a:pPr>
            <a:r>
              <a:rPr lang="es-ES" sz="1600" dirty="0" smtClean="0"/>
              <a:t>Carson</a:t>
            </a:r>
            <a:r>
              <a:rPr lang="es-ES" sz="1600" dirty="0"/>
              <a:t>, D.A. et al. </a:t>
            </a:r>
            <a:r>
              <a:rPr lang="es-ES" sz="1600" i="1" dirty="0"/>
              <a:t>Nuevo comentario </a:t>
            </a:r>
            <a:r>
              <a:rPr lang="es-ES" sz="1600" i="1" dirty="0" err="1"/>
              <a:t>Bı́blico</a:t>
            </a:r>
            <a:r>
              <a:rPr lang="es-ES" sz="1600" i="1" dirty="0"/>
              <a:t>: Siglo veintiuno</a:t>
            </a:r>
            <a:r>
              <a:rPr lang="es-ES" sz="1600" dirty="0"/>
              <a:t>. </a:t>
            </a:r>
            <a:r>
              <a:rPr lang="es-ES" sz="1600" dirty="0" err="1"/>
              <a:t>electronic</a:t>
            </a:r>
            <a:r>
              <a:rPr lang="es-ES" sz="1600" dirty="0"/>
              <a:t> ed. Miami: Sociedades </a:t>
            </a:r>
            <a:r>
              <a:rPr lang="es-ES" sz="1600" dirty="0" err="1"/>
              <a:t>Bı́blicas</a:t>
            </a:r>
            <a:r>
              <a:rPr lang="es-ES" sz="1600" dirty="0"/>
              <a:t> Unidas, 2000</a:t>
            </a:r>
            <a:r>
              <a:rPr lang="es-ES" sz="1600" dirty="0" smtClean="0"/>
              <a:t>.</a:t>
            </a:r>
            <a:endParaRPr lang="es-ES" sz="1600" dirty="0"/>
          </a:p>
          <a:p>
            <a:pPr marL="342900" lvl="1" indent="-342900">
              <a:lnSpc>
                <a:spcPct val="90000"/>
              </a:lnSpc>
              <a:spcAft>
                <a:spcPts val="1200"/>
              </a:spcAft>
              <a:buClr>
                <a:schemeClr val="folHlink"/>
              </a:buClr>
              <a:buSzPct val="60000"/>
              <a:buNone/>
            </a:pPr>
            <a:r>
              <a:rPr lang="es-PR" sz="1600" dirty="0" smtClean="0"/>
              <a:t>Fernández, Óscar J. et al. Eds. </a:t>
            </a:r>
            <a:r>
              <a:rPr lang="es-PR" sz="1600" i="1" dirty="0" smtClean="0"/>
              <a:t>Estudios Bíblicos </a:t>
            </a:r>
            <a:r>
              <a:rPr lang="es-PR" sz="1600" i="1" dirty="0" err="1" smtClean="0"/>
              <a:t>Lifeway</a:t>
            </a:r>
            <a:r>
              <a:rPr lang="es-PR" sz="1600" i="1" dirty="0" smtClean="0"/>
              <a:t> para Adultos. </a:t>
            </a:r>
            <a:r>
              <a:rPr lang="es-PR" sz="1600" dirty="0" smtClean="0"/>
              <a:t>Vol. 13, Núm. 4.</a:t>
            </a:r>
            <a:r>
              <a:rPr lang="es-PR" sz="1600" i="1" dirty="0" smtClean="0"/>
              <a:t>  </a:t>
            </a:r>
            <a:r>
              <a:rPr lang="es-PR" sz="1600" dirty="0" smtClean="0"/>
              <a:t>Nashville, TN: </a:t>
            </a:r>
            <a:r>
              <a:rPr lang="es-PR" sz="1600" dirty="0" err="1" smtClean="0"/>
              <a:t>Lifeway</a:t>
            </a:r>
            <a:r>
              <a:rPr lang="es-PR" sz="1600" dirty="0" smtClean="0"/>
              <a:t> </a:t>
            </a:r>
            <a:r>
              <a:rPr lang="es-PR" sz="1600" dirty="0" err="1" smtClean="0"/>
              <a:t>Church</a:t>
            </a:r>
            <a:r>
              <a:rPr lang="es-PR" sz="1600" dirty="0" smtClean="0"/>
              <a:t> </a:t>
            </a:r>
            <a:r>
              <a:rPr lang="es-PR" sz="1600" dirty="0" err="1" smtClean="0"/>
              <a:t>Resources</a:t>
            </a:r>
            <a:r>
              <a:rPr lang="es-PR" sz="1600" dirty="0" smtClean="0"/>
              <a:t>, 2014. 74-83.</a:t>
            </a:r>
          </a:p>
          <a:p>
            <a:pPr>
              <a:lnSpc>
                <a:spcPct val="90000"/>
              </a:lnSpc>
              <a:spcAft>
                <a:spcPts val="600"/>
              </a:spcAft>
              <a:buNone/>
            </a:pPr>
            <a:r>
              <a:rPr lang="en-US" sz="1600" dirty="0"/>
              <a:t>Henry, Matthew, y Francisco </a:t>
            </a:r>
            <a:r>
              <a:rPr lang="en-US" sz="1600" dirty="0" err="1"/>
              <a:t>Lacueva</a:t>
            </a:r>
            <a:r>
              <a:rPr lang="en-US" sz="1600" dirty="0"/>
              <a:t>. </a:t>
            </a:r>
            <a:r>
              <a:rPr lang="en-US" sz="1600" i="1" dirty="0" err="1"/>
              <a:t>Comentario</a:t>
            </a:r>
            <a:r>
              <a:rPr lang="en-US" sz="1600" i="1" dirty="0"/>
              <a:t> </a:t>
            </a:r>
            <a:r>
              <a:rPr lang="en-US" sz="1600" i="1" dirty="0" err="1"/>
              <a:t>Bı́blico</a:t>
            </a:r>
            <a:r>
              <a:rPr lang="en-US" sz="1600" i="1" dirty="0"/>
              <a:t> de Matthew Henry.</a:t>
            </a:r>
            <a:r>
              <a:rPr lang="en-US" sz="1600" dirty="0"/>
              <a:t> </a:t>
            </a:r>
            <a:r>
              <a:rPr lang="en-US" sz="1600" dirty="0" smtClean="0"/>
              <a:t>Barcelona: </a:t>
            </a:r>
            <a:r>
              <a:rPr lang="en-US" sz="1600" dirty="0"/>
              <a:t>Editorial CLIE, 1999</a:t>
            </a:r>
            <a:r>
              <a:rPr lang="en-US" sz="1600" dirty="0" smtClean="0"/>
              <a:t>.</a:t>
            </a:r>
            <a:endParaRPr lang="en-US" sz="1600" dirty="0"/>
          </a:p>
          <a:p>
            <a:pPr marL="342900" lvl="1" indent="-342900">
              <a:lnSpc>
                <a:spcPct val="90000"/>
              </a:lnSpc>
              <a:spcAft>
                <a:spcPts val="600"/>
              </a:spcAft>
              <a:buClr>
                <a:schemeClr val="folHlink"/>
              </a:buClr>
              <a:buSzPct val="60000"/>
              <a:buNone/>
            </a:pPr>
            <a:r>
              <a:rPr lang="en-US" sz="1600" dirty="0"/>
              <a:t>MacDonald, William. </a:t>
            </a:r>
            <a:r>
              <a:rPr lang="en-US" sz="1600" dirty="0" err="1"/>
              <a:t>Comentario</a:t>
            </a:r>
            <a:r>
              <a:rPr lang="en-US" sz="1600" dirty="0"/>
              <a:t> B</a:t>
            </a:r>
            <a:r>
              <a:rPr lang="el-GR" sz="1600" dirty="0"/>
              <a:t>φ</a:t>
            </a:r>
            <a:r>
              <a:rPr lang="en-US" sz="1600" dirty="0" err="1"/>
              <a:t>blico</a:t>
            </a:r>
            <a:r>
              <a:rPr lang="en-US" sz="1600" dirty="0"/>
              <a:t> de William MacDonald: </a:t>
            </a:r>
            <a:r>
              <a:rPr lang="en-US" sz="1600" dirty="0" err="1"/>
              <a:t>Antiguo</a:t>
            </a:r>
            <a:r>
              <a:rPr lang="en-US" sz="1600" dirty="0"/>
              <a:t> </a:t>
            </a:r>
            <a:r>
              <a:rPr lang="en-US" sz="1600" dirty="0" err="1"/>
              <a:t>Testamento</a:t>
            </a:r>
            <a:r>
              <a:rPr lang="en-US" sz="1600" dirty="0"/>
              <a:t> y Nuevo </a:t>
            </a:r>
            <a:r>
              <a:rPr lang="en-US" sz="1600" dirty="0" err="1"/>
              <a:t>Testamento</a:t>
            </a:r>
            <a:r>
              <a:rPr lang="en-US" sz="1600" dirty="0"/>
              <a:t>. </a:t>
            </a:r>
            <a:r>
              <a:rPr lang="en-US" sz="1600" dirty="0" err="1"/>
              <a:t>Viladecavalls</a:t>
            </a:r>
            <a:r>
              <a:rPr lang="en-US" sz="1600" dirty="0"/>
              <a:t> (Barcelona), </a:t>
            </a:r>
            <a:r>
              <a:rPr lang="en-US" sz="1600" dirty="0" err="1"/>
              <a:t>Espa±a</a:t>
            </a:r>
            <a:r>
              <a:rPr lang="en-US" sz="1600" dirty="0"/>
              <a:t>: Editorial CLIE, 2004.</a:t>
            </a:r>
          </a:p>
          <a:p>
            <a:pPr>
              <a:lnSpc>
                <a:spcPct val="90000"/>
              </a:lnSpc>
              <a:spcAft>
                <a:spcPts val="600"/>
              </a:spcAft>
              <a:buNone/>
            </a:pPr>
            <a:r>
              <a:rPr lang="es-PR" sz="1600" dirty="0" smtClean="0"/>
              <a:t>Reina Valera Revisada (1960). Miami: Sociedades Bíblicas Unidas, 1998.</a:t>
            </a:r>
          </a:p>
          <a:p>
            <a:pPr>
              <a:lnSpc>
                <a:spcPct val="90000"/>
              </a:lnSpc>
              <a:spcAft>
                <a:spcPts val="600"/>
              </a:spcAft>
              <a:buNone/>
            </a:pPr>
            <a:r>
              <a:rPr lang="es-PR" sz="1600" dirty="0">
                <a:hlinkClick r:id="rId2"/>
              </a:rPr>
              <a:t>http://blog.lifeway.com/eblifewayadultos</a:t>
            </a:r>
            <a:r>
              <a:rPr lang="es-PR" sz="1600" dirty="0" smtClean="0">
                <a:hlinkClick r:id="rId2"/>
              </a:rPr>
              <a:t>/</a:t>
            </a:r>
            <a:endParaRPr lang="es-PR" sz="1600" dirty="0" smtClean="0"/>
          </a:p>
          <a:p>
            <a:pPr>
              <a:lnSpc>
                <a:spcPct val="90000"/>
              </a:lnSpc>
              <a:spcAft>
                <a:spcPts val="600"/>
              </a:spcAft>
              <a:buNone/>
            </a:pPr>
            <a:r>
              <a:rPr lang="es-ES" sz="1600" dirty="0" smtClean="0">
                <a:hlinkClick r:id="rId3"/>
              </a:rPr>
              <a:t>http://www.dsmedia.org/resources/illustrations/sweet-publishing/</a:t>
            </a:r>
            <a:r>
              <a:rPr lang="es-ES" sz="1600" dirty="0" smtClean="0"/>
              <a:t>  (imágenes bíblicas).</a:t>
            </a:r>
          </a:p>
          <a:p>
            <a:pPr>
              <a:lnSpc>
                <a:spcPct val="90000"/>
              </a:lnSpc>
              <a:spcAft>
                <a:spcPts val="600"/>
              </a:spcAft>
              <a:buNone/>
            </a:pPr>
            <a:r>
              <a:rPr lang="en-US" sz="1600" dirty="0" smtClean="0">
                <a:hlinkClick r:id="rId4"/>
              </a:rPr>
              <a:t>http://st-takla.org/Gallery/Bible/Illustrations/Bible-Slides/OT/Jeremiah.html</a:t>
            </a:r>
            <a:r>
              <a:rPr lang="en-US" sz="1600" dirty="0" smtClean="0"/>
              <a:t> </a:t>
            </a:r>
            <a:r>
              <a:rPr lang="es-ES" sz="1600" dirty="0" smtClean="0">
                <a:latin typeface="+mj-lt"/>
              </a:rPr>
              <a:t>(imágenes bíblicas).</a:t>
            </a:r>
            <a:endParaRPr lang="en-US" sz="1600" dirty="0">
              <a:latin typeface="+mj-lt"/>
            </a:endParaRPr>
          </a:p>
          <a:p>
            <a:pPr>
              <a:lnSpc>
                <a:spcPct val="90000"/>
              </a:lnSpc>
              <a:spcAft>
                <a:spcPts val="600"/>
              </a:spcAft>
              <a:buNone/>
            </a:pPr>
            <a:endParaRPr lang="es-PR" sz="1600" dirty="0" smtClean="0"/>
          </a:p>
        </p:txBody>
      </p:sp>
      <p:pic>
        <p:nvPicPr>
          <p:cNvPr id="29700" name="Picture 4" descr="doveg"/>
          <p:cNvPicPr>
            <a:picLocks noChangeAspect="1" noChangeArrowheads="1"/>
          </p:cNvPicPr>
          <p:nvPr/>
        </p:nvPicPr>
        <p:blipFill>
          <a:blip r:embed="rId5" cstate="screen"/>
          <a:srcRect/>
          <a:stretch>
            <a:fillRect/>
          </a:stretch>
        </p:blipFill>
        <p:spPr bwMode="auto">
          <a:xfrm>
            <a:off x="7620000" y="381000"/>
            <a:ext cx="1143000" cy="12954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1177684" y="34925"/>
            <a:ext cx="6835775" cy="6835775"/>
          </a:xfrm>
          <a:prstGeom prst="rect">
            <a:avLst/>
          </a:prstGeom>
        </p:spPr>
      </p:pic>
      <p:sp>
        <p:nvSpPr>
          <p:cNvPr id="16386" name="Rectangle 2"/>
          <p:cNvSpPr>
            <a:spLocks noGrp="1" noChangeArrowheads="1"/>
          </p:cNvSpPr>
          <p:nvPr>
            <p:ph type="title"/>
          </p:nvPr>
        </p:nvSpPr>
        <p:spPr>
          <a:xfrm>
            <a:off x="742805" y="85726"/>
            <a:ext cx="7705531" cy="571500"/>
          </a:xfrm>
          <a:solidFill>
            <a:schemeClr val="tx1">
              <a:lumMod val="95000"/>
              <a:lumOff val="5000"/>
              <a:alpha val="65000"/>
            </a:schemeClr>
          </a:solidFill>
          <a:ln/>
        </p:spPr>
        <p:txBody>
          <a:bodyPr anchor="ctr">
            <a:noAutofit/>
          </a:bodyPr>
          <a:lstStyle/>
          <a:p>
            <a:pPr algn="ctr"/>
            <a:r>
              <a:rPr lang="es-PR" dirty="0" smtClean="0">
                <a:solidFill>
                  <a:schemeClr val="bg1"/>
                </a:solidFill>
              </a:rPr>
              <a:t>Próximo Estudio Dominical</a:t>
            </a:r>
            <a:endParaRPr lang="es-PR" dirty="0">
              <a:solidFill>
                <a:schemeClr val="bg1"/>
              </a:solidFill>
            </a:endParaRPr>
          </a:p>
        </p:txBody>
      </p:sp>
      <p:sp>
        <p:nvSpPr>
          <p:cNvPr id="16387" name="Rectangle 3"/>
          <p:cNvSpPr>
            <a:spLocks noGrp="1" noChangeArrowheads="1"/>
          </p:cNvSpPr>
          <p:nvPr>
            <p:ph idx="1"/>
          </p:nvPr>
        </p:nvSpPr>
        <p:spPr>
          <a:xfrm>
            <a:off x="730105" y="1020763"/>
            <a:ext cx="7705531" cy="5486400"/>
          </a:xfrm>
          <a:solidFill>
            <a:schemeClr val="tx1">
              <a:lumMod val="95000"/>
              <a:lumOff val="5000"/>
              <a:alpha val="65000"/>
            </a:schemeClr>
          </a:solidFill>
          <a:ln/>
        </p:spPr>
        <p:txBody>
          <a:bodyPr anchor="ctr">
            <a:noAutofit/>
          </a:bodyPr>
          <a:lstStyle/>
          <a:p>
            <a:pPr marL="166688" lvl="0" indent="0" algn="ctr" fontAlgn="auto">
              <a:spcAft>
                <a:spcPts val="1200"/>
              </a:spcAft>
              <a:buNone/>
              <a:defRPr/>
            </a:pPr>
            <a:r>
              <a:rPr lang="es-PR" sz="4400" dirty="0" smtClean="0">
                <a:solidFill>
                  <a:schemeClr val="bg1"/>
                </a:solidFill>
              </a:rPr>
              <a:t>Otoño de 2014/Tema: </a:t>
            </a:r>
            <a:r>
              <a:rPr lang="es-PR" sz="4400" cap="small" dirty="0" smtClean="0">
                <a:solidFill>
                  <a:schemeClr val="bg1"/>
                </a:solidFill>
              </a:rPr>
              <a:t>Puntos de Presión</a:t>
            </a:r>
            <a:endParaRPr lang="es-PR" sz="4400" cap="small" dirty="0">
              <a:solidFill>
                <a:schemeClr val="bg1"/>
              </a:solidFill>
            </a:endParaRPr>
          </a:p>
          <a:p>
            <a:pPr marL="166688" lvl="0" indent="0" algn="ctr" fontAlgn="auto">
              <a:spcAft>
                <a:spcPts val="1200"/>
              </a:spcAft>
              <a:buNone/>
              <a:defRPr/>
            </a:pPr>
            <a:r>
              <a:rPr lang="es-PR" sz="4000" dirty="0" smtClean="0">
                <a:solidFill>
                  <a:schemeClr val="bg1"/>
                </a:solidFill>
              </a:rPr>
              <a:t>“La presión de las pruebas”</a:t>
            </a:r>
          </a:p>
          <a:p>
            <a:pPr marL="401638" indent="-234950" algn="ctr">
              <a:spcAft>
                <a:spcPts val="600"/>
              </a:spcAft>
              <a:buNone/>
            </a:pPr>
            <a:r>
              <a:rPr lang="es-PR" dirty="0" smtClean="0">
                <a:solidFill>
                  <a:schemeClr val="bg1"/>
                </a:solidFill>
              </a:rPr>
              <a:t>7 de septiembre de 2014</a:t>
            </a:r>
            <a:endParaRPr lang="es-PR" sz="2800" dirty="0" smtClean="0">
              <a:solidFill>
                <a:schemeClr val="bg1"/>
              </a:solidFill>
            </a:endParaRPr>
          </a:p>
          <a:p>
            <a:pPr marL="401638" indent="-234950" algn="ctr">
              <a:buNone/>
            </a:pPr>
            <a:r>
              <a:rPr lang="es-PR" dirty="0" smtClean="0">
                <a:solidFill>
                  <a:schemeClr val="bg1"/>
                </a:solidFill>
              </a:rPr>
              <a:t>Leer </a:t>
            </a:r>
            <a:r>
              <a:rPr lang="es-PR" dirty="0">
                <a:solidFill>
                  <a:schemeClr val="bg1"/>
                </a:solidFill>
              </a:rPr>
              <a:t>y meditar en</a:t>
            </a:r>
            <a:r>
              <a:rPr lang="es-PR" dirty="0" smtClean="0">
                <a:solidFill>
                  <a:schemeClr val="bg1"/>
                </a:solidFill>
              </a:rPr>
              <a:t>:</a:t>
            </a:r>
          </a:p>
          <a:p>
            <a:pPr marL="401638" indent="-234950" algn="ctr">
              <a:buNone/>
            </a:pPr>
            <a:r>
              <a:rPr lang="es-PR" dirty="0" smtClean="0">
                <a:solidFill>
                  <a:schemeClr val="bg1"/>
                </a:solidFill>
              </a:rPr>
              <a:t>(</a:t>
            </a:r>
            <a:r>
              <a:rPr lang="en-US" dirty="0" smtClean="0">
                <a:solidFill>
                  <a:schemeClr val="bg1"/>
                </a:solidFill>
              </a:rPr>
              <a:t>Santiago 1:1-4</a:t>
            </a:r>
            <a:r>
              <a:rPr lang="es-PR" dirty="0" smtClean="0">
                <a:solidFill>
                  <a:schemeClr val="bg1"/>
                </a:solidFill>
              </a:rPr>
              <a:t>)</a:t>
            </a:r>
            <a:endParaRPr lang="es-PR" dirty="0">
              <a:solidFill>
                <a:schemeClr val="bg1"/>
              </a:solidFill>
            </a:endParaRPr>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5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5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5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5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5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5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5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uiExpand="1" build="p"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36</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oll.jpg"/>
          <p:cNvPicPr>
            <a:picLocks noChangeAspect="1"/>
          </p:cNvPicPr>
          <p:nvPr/>
        </p:nvPicPr>
        <p:blipFill>
          <a:blip r:embed="rId3" cstate="screen">
            <a:clrChange>
              <a:clrFrom>
                <a:srgbClr val="FFFFFF"/>
              </a:clrFrom>
              <a:clrTo>
                <a:srgbClr val="FFFFFF">
                  <a:alpha val="0"/>
                </a:srgbClr>
              </a:clrTo>
            </a:clrChange>
          </a:blip>
          <a:stretch>
            <a:fillRect/>
          </a:stretch>
        </p:blipFill>
        <p:spPr>
          <a:xfrm>
            <a:off x="-152400" y="2819400"/>
            <a:ext cx="9525000" cy="2895600"/>
          </a:xfrm>
          <a:prstGeom prst="rect">
            <a:avLst/>
          </a:prstGeom>
        </p:spPr>
      </p:pic>
      <p:sp>
        <p:nvSpPr>
          <p:cNvPr id="65539" name="Rectangle 3"/>
          <p:cNvSpPr>
            <a:spLocks noGrp="1" noChangeArrowheads="1"/>
          </p:cNvSpPr>
          <p:nvPr>
            <p:ph type="body" idx="1"/>
          </p:nvPr>
        </p:nvSpPr>
        <p:spPr>
          <a:xfrm>
            <a:off x="685800" y="3306618"/>
            <a:ext cx="8001000" cy="1570182"/>
          </a:xfrm>
          <a:noFill/>
          <a:ln/>
        </p:spPr>
        <p:txBody>
          <a:bodyPr/>
          <a:lstStyle/>
          <a:p>
            <a:pPr marL="0" indent="0">
              <a:buNone/>
            </a:pPr>
            <a:r>
              <a:rPr lang="es-ES" dirty="0" smtClean="0">
                <a:latin typeface="Papyrus" pitchFamily="66" charset="0"/>
              </a:rPr>
              <a:t>“Mas Dios muestra su amor para con nosotros, en que siendo aún pecadores, Cristo murió por nosotros.” </a:t>
            </a:r>
          </a:p>
          <a:p>
            <a:pPr marL="0" indent="0">
              <a:buNone/>
            </a:pPr>
            <a:r>
              <a:rPr lang="es-ES" dirty="0" smtClean="0">
                <a:latin typeface="Papyrus" pitchFamily="66" charset="0"/>
              </a:rPr>
              <a:t>				(Romanos 5:8, </a:t>
            </a:r>
            <a:r>
              <a:rPr lang="es-ES" dirty="0">
                <a:latin typeface="Papyrus" pitchFamily="66" charset="0"/>
              </a:rPr>
              <a:t>RVR60) </a:t>
            </a:r>
          </a:p>
        </p:txBody>
      </p:sp>
      <p:sp>
        <p:nvSpPr>
          <p:cNvPr id="65538" name="Rectangle 2"/>
          <p:cNvSpPr>
            <a:spLocks noGrp="1" noChangeArrowheads="1"/>
          </p:cNvSpPr>
          <p:nvPr>
            <p:ph type="title"/>
          </p:nvPr>
        </p:nvSpPr>
        <p:spPr/>
        <p:txBody>
          <a:bodyPr/>
          <a:lstStyle/>
          <a:p>
            <a:r>
              <a:rPr lang="es-PR" dirty="0"/>
              <a:t>Texto </a:t>
            </a:r>
            <a:r>
              <a:rPr lang="es-PR" dirty="0" smtClean="0"/>
              <a:t>Clave</a:t>
            </a:r>
            <a:endParaRPr lang="es-PR" dirty="0"/>
          </a:p>
        </p:txBody>
      </p:sp>
    </p:spTree>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5</a:t>
            </a:fld>
            <a:endParaRPr lang="en-US" dirty="0"/>
          </a:p>
        </p:txBody>
      </p:sp>
      <p:sp>
        <p:nvSpPr>
          <p:cNvPr id="7" name="Rectangle 3"/>
          <p:cNvSpPr>
            <a:spLocks noGrp="1" noChangeArrowheads="1"/>
          </p:cNvSpPr>
          <p:nvPr>
            <p:ph type="title"/>
          </p:nvPr>
        </p:nvSpPr>
        <p:spPr>
          <a:xfrm>
            <a:off x="1400174" y="457200"/>
            <a:ext cx="7362826" cy="1066800"/>
          </a:xfrm>
        </p:spPr>
        <p:txBody>
          <a:bodyPr/>
          <a:lstStyle/>
          <a:p>
            <a:pPr marL="288925" indent="-288925">
              <a:buFont typeface="+mj-lt"/>
              <a:buAutoNum type="arabicPeriod"/>
            </a:pPr>
            <a:r>
              <a:rPr lang="es-ES" sz="4000" dirty="0" smtClean="0"/>
              <a:t>Dios me ama (Juan 3:16)</a:t>
            </a:r>
            <a:endParaRPr lang="es-ES" sz="4000" dirty="0"/>
          </a:p>
        </p:txBody>
      </p:sp>
      <p:sp>
        <p:nvSpPr>
          <p:cNvPr id="2" name="AutoShape 2"/>
          <p:cNvSpPr>
            <a:spLocks noChangeAspect="1" noChangeArrowheads="1"/>
          </p:cNvSpPr>
          <p:nvPr/>
        </p:nvSpPr>
        <p:spPr bwMode="auto">
          <a:xfrm>
            <a:off x="63500" y="-136525"/>
            <a:ext cx="9172575" cy="666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p:cNvSpPr>
            <a:spLocks noChangeAspect="1" noChangeArrowheads="1"/>
          </p:cNvSpPr>
          <p:nvPr/>
        </p:nvSpPr>
        <p:spPr bwMode="auto">
          <a:xfrm>
            <a:off x="-533400" y="304800"/>
            <a:ext cx="9172575" cy="666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6"/>
          <p:cNvSpPr>
            <a:spLocks noChangeAspect="1" noChangeArrowheads="1"/>
          </p:cNvSpPr>
          <p:nvPr/>
        </p:nvSpPr>
        <p:spPr bwMode="auto">
          <a:xfrm>
            <a:off x="215900" y="15875"/>
            <a:ext cx="9172575" cy="666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7890" name="Picture 2" descr="http://politicalprospect.com/wp-content/uploads/2014/04/jesusoncross-1.jpe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a:stretch>
            <a:fillRect/>
          </a:stretch>
        </p:blipFill>
        <p:spPr bwMode="auto">
          <a:xfrm>
            <a:off x="0" y="1752600"/>
            <a:ext cx="9144000" cy="5105400"/>
          </a:xfrm>
          <a:prstGeom prst="rect">
            <a:avLst/>
          </a:prstGeom>
          <a:noFill/>
        </p:spPr>
      </p:pic>
    </p:spTree>
    <p:extLst>
      <p:ext uri="{BB962C8B-B14F-4D97-AF65-F5344CB8AC3E}">
        <p14:creationId xmlns:p14="http://schemas.microsoft.com/office/powerpoint/2010/main" val="4137218768"/>
      </p:ext>
    </p:extLst>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6</a:t>
            </a:fld>
            <a:endParaRPr lang="en-US" dirty="0"/>
          </a:p>
        </p:txBody>
      </p:sp>
      <p:sp>
        <p:nvSpPr>
          <p:cNvPr id="327682" name="Rectangle 2"/>
          <p:cNvSpPr>
            <a:spLocks noGrp="1" noChangeArrowheads="1"/>
          </p:cNvSpPr>
          <p:nvPr>
            <p:ph type="body" idx="1"/>
          </p:nvPr>
        </p:nvSpPr>
        <p:spPr>
          <a:xfrm>
            <a:off x="304800" y="2133600"/>
            <a:ext cx="8610600" cy="3731118"/>
          </a:xfrm>
        </p:spPr>
        <p:txBody>
          <a:bodyPr/>
          <a:lstStyle/>
          <a:p>
            <a:pPr marL="0" indent="0">
              <a:buNone/>
            </a:pPr>
            <a:r>
              <a:rPr lang="es-ES" i="1" dirty="0" smtClean="0">
                <a:latin typeface="Candara" pitchFamily="34" charset="0"/>
              </a:rPr>
              <a:t>“Porque de tal manera amó Dios al mundo, que ha dado a su Hijo unigénito, para que todo aquel que en él cree, no se pierda, mas tenga vida eterna.” </a:t>
            </a:r>
          </a:p>
          <a:p>
            <a:pPr marL="0" indent="0">
              <a:buNone/>
            </a:pPr>
            <a:endParaRPr lang="es-ES" dirty="0" smtClean="0">
              <a:latin typeface="Candara" pitchFamily="34" charset="0"/>
            </a:endParaRPr>
          </a:p>
          <a:p>
            <a:pPr marL="0" indent="0">
              <a:buNone/>
            </a:pPr>
            <a:r>
              <a:rPr lang="es-ES" dirty="0" smtClean="0">
                <a:latin typeface="Candara" pitchFamily="34" charset="0"/>
              </a:rPr>
              <a:t>					</a:t>
            </a:r>
            <a:r>
              <a:rPr lang="es-ES" dirty="0" smtClean="0">
                <a:solidFill>
                  <a:srgbClr val="FF0000"/>
                </a:solidFill>
                <a:latin typeface="Candara" pitchFamily="34" charset="0"/>
              </a:rPr>
              <a:t>(Juan 3.16, RVR60) </a:t>
            </a:r>
          </a:p>
          <a:p>
            <a:pPr marL="0" indent="0">
              <a:buNone/>
            </a:pPr>
            <a:endParaRPr lang="es-ES" dirty="0" smtClean="0"/>
          </a:p>
          <a:p>
            <a:pPr marL="0" indent="0">
              <a:buNone/>
            </a:pPr>
            <a:r>
              <a:rPr lang="es-ES" dirty="0" smtClean="0"/>
              <a:t>					</a:t>
            </a:r>
            <a:endParaRPr lang="es-ES" dirty="0"/>
          </a:p>
        </p:txBody>
      </p:sp>
      <p:sp>
        <p:nvSpPr>
          <p:cNvPr id="7" name="Rectangle 3"/>
          <p:cNvSpPr>
            <a:spLocks noGrp="1" noChangeArrowheads="1"/>
          </p:cNvSpPr>
          <p:nvPr>
            <p:ph type="title"/>
          </p:nvPr>
        </p:nvSpPr>
        <p:spPr>
          <a:xfrm>
            <a:off x="1400174" y="671512"/>
            <a:ext cx="7362826" cy="1004888"/>
          </a:xfrm>
        </p:spPr>
        <p:txBody>
          <a:bodyPr/>
          <a:lstStyle/>
          <a:p>
            <a:pPr marL="288925" indent="-288925">
              <a:buFont typeface="+mj-lt"/>
              <a:buAutoNum type="arabicPeriod"/>
            </a:pPr>
            <a:r>
              <a:rPr lang="es-ES" sz="4000" dirty="0" smtClean="0"/>
              <a:t>Dios me ama (Juan 3:16)</a:t>
            </a:r>
            <a:endParaRPr lang="es-ES" sz="4000" dirty="0"/>
          </a:p>
        </p:txBody>
      </p:sp>
    </p:spTree>
    <p:extLst>
      <p:ext uri="{BB962C8B-B14F-4D97-AF65-F5344CB8AC3E}">
        <p14:creationId xmlns:p14="http://schemas.microsoft.com/office/powerpoint/2010/main" val="128272367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2" end="2"/>
                                            </p:txEl>
                                          </p:spTgt>
                                        </p:tgtEl>
                                        <p:attrNameLst>
                                          <p:attrName>style.visibility</p:attrName>
                                        </p:attrNameLst>
                                      </p:cBhvr>
                                      <p:to>
                                        <p:strVal val="visible"/>
                                      </p:to>
                                    </p:set>
                                    <p:animEffect transition="in" filter="fade">
                                      <p:cBhvr>
                                        <p:cTn id="10" dur="2000"/>
                                        <p:tgtEl>
                                          <p:spTgt spid="327682">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4" end="4"/>
                                            </p:txEl>
                                          </p:spTgt>
                                        </p:tgtEl>
                                        <p:attrNameLst>
                                          <p:attrName>style.visibility</p:attrName>
                                        </p:attrNameLst>
                                      </p:cBhvr>
                                      <p:to>
                                        <p:strVal val="visible"/>
                                      </p:to>
                                    </p:set>
                                    <p:animEffect transition="in" filter="fade">
                                      <p:cBhvr>
                                        <p:cTn id="13" dur="2000"/>
                                        <p:tgtEl>
                                          <p:spTgt spid="32768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1. Dios me ama (Juan 3:16)</a:t>
            </a:r>
            <a:endParaRPr lang="es-PR" dirty="0"/>
          </a:p>
        </p:txBody>
      </p:sp>
      <p:sp>
        <p:nvSpPr>
          <p:cNvPr id="3" name="Content Placeholder 2"/>
          <p:cNvSpPr>
            <a:spLocks noGrp="1"/>
          </p:cNvSpPr>
          <p:nvPr>
            <p:ph idx="1"/>
          </p:nvPr>
        </p:nvSpPr>
        <p:spPr>
          <a:xfrm>
            <a:off x="0" y="1981200"/>
            <a:ext cx="4800600" cy="4876800"/>
          </a:xfrm>
        </p:spPr>
        <p:txBody>
          <a:bodyPr/>
          <a:lstStyle/>
          <a:p>
            <a:r>
              <a:rPr lang="es-ES" i="1" dirty="0" smtClean="0"/>
              <a:t>“Jehová se manifestó a mí hace ya mucho tiempo, diciendo: Con amor eterno te he amado; por tanto, te prolongué mi misericordia.”</a:t>
            </a:r>
            <a:endParaRPr lang="es-ES" dirty="0" smtClean="0"/>
          </a:p>
          <a:p>
            <a:pPr>
              <a:buNone/>
            </a:pPr>
            <a:r>
              <a:rPr lang="es-ES" dirty="0" smtClean="0">
                <a:solidFill>
                  <a:srgbClr val="FF0000"/>
                </a:solidFill>
              </a:rPr>
              <a:t>		      (Jeremías 31:3)</a:t>
            </a:r>
          </a:p>
        </p:txBody>
      </p:sp>
      <p:sp>
        <p:nvSpPr>
          <p:cNvPr id="4" name="Slide Number Placeholder 3"/>
          <p:cNvSpPr>
            <a:spLocks noGrp="1"/>
          </p:cNvSpPr>
          <p:nvPr>
            <p:ph type="sldNum" sz="quarter" idx="12"/>
          </p:nvPr>
        </p:nvSpPr>
        <p:spPr/>
        <p:txBody>
          <a:bodyPr/>
          <a:lstStyle/>
          <a:p>
            <a:fld id="{921E7F7E-33AA-4283-8B9E-027FB821B55F}" type="slidenum">
              <a:rPr lang="en-US" smtClean="0"/>
              <a:pPr/>
              <a:t>7</a:t>
            </a:fld>
            <a:endParaRPr lang="en-US"/>
          </a:p>
        </p:txBody>
      </p:sp>
      <p:pic>
        <p:nvPicPr>
          <p:cNvPr id="35842" name="Picture 2" descr="http://getupwithgod.com/wp-content/uploads/GUWG-Love-of-God-3.gif"/>
          <p:cNvPicPr>
            <a:picLocks noChangeAspect="1" noChangeArrowheads="1"/>
          </p:cNvPicPr>
          <p:nvPr/>
        </p:nvPicPr>
        <p:blipFill>
          <a:blip r:embed="rId2"/>
          <a:srcRect/>
          <a:stretch>
            <a:fillRect/>
          </a:stretch>
        </p:blipFill>
        <p:spPr bwMode="auto">
          <a:xfrm>
            <a:off x="4796254" y="1828800"/>
            <a:ext cx="4347746" cy="2895600"/>
          </a:xfrm>
          <a:prstGeom prst="rect">
            <a:avLst/>
          </a:prstGeom>
          <a:noFill/>
        </p:spPr>
      </p:pic>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1. Dios me ama (Juan 3:16)</a:t>
            </a:r>
            <a:endParaRPr lang="es-PR" dirty="0"/>
          </a:p>
        </p:txBody>
      </p:sp>
      <p:sp>
        <p:nvSpPr>
          <p:cNvPr id="3" name="Content Placeholder 2"/>
          <p:cNvSpPr>
            <a:spLocks noGrp="1"/>
          </p:cNvSpPr>
          <p:nvPr>
            <p:ph idx="1"/>
          </p:nvPr>
        </p:nvSpPr>
        <p:spPr>
          <a:xfrm>
            <a:off x="0" y="1905000"/>
            <a:ext cx="9144000" cy="4953000"/>
          </a:xfrm>
        </p:spPr>
        <p:txBody>
          <a:bodyPr/>
          <a:lstStyle/>
          <a:p>
            <a:r>
              <a:rPr lang="es-ES" dirty="0" smtClean="0"/>
              <a:t>La historia entera de la Biblia es una historia de amor, expresada en la redención por medio de Cristo. Desde el comienzo del Génesis cuando el hombre pecó, Dios ya tenía preparado un plan de redención. </a:t>
            </a:r>
          </a:p>
          <a:p>
            <a:r>
              <a:rPr lang="es-ES" i="1" dirty="0" smtClean="0">
                <a:latin typeface="Candara" pitchFamily="34" charset="0"/>
              </a:rPr>
              <a:t>“Y pondré enemistad entre ti y la mujer, y entre tu simiente y la simiente suya; ésta te herirá en la cabeza, y tú le herirás en el calcañar.”</a:t>
            </a:r>
          </a:p>
          <a:p>
            <a:pPr>
              <a:buNone/>
            </a:pPr>
            <a:r>
              <a:rPr lang="es-ES" dirty="0" smtClean="0">
                <a:latin typeface="Candara" pitchFamily="34" charset="0"/>
              </a:rPr>
              <a:t> 						</a:t>
            </a:r>
            <a:r>
              <a:rPr lang="es-ES" dirty="0" smtClean="0">
                <a:solidFill>
                  <a:srgbClr val="FF0000"/>
                </a:solidFill>
                <a:latin typeface="Candara" pitchFamily="34" charset="0"/>
              </a:rPr>
              <a:t>(Génesis 3:15)</a:t>
            </a:r>
            <a:endParaRPr lang="es-ES" dirty="0" smtClean="0">
              <a:latin typeface="Candara" pitchFamily="34" charset="0"/>
            </a:endParaRPr>
          </a:p>
          <a:p>
            <a:endParaRPr lang="es-ES" dirty="0" smtClean="0"/>
          </a:p>
          <a:p>
            <a:endParaRPr lang="es-PR"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8</a:t>
            </a:fld>
            <a:endParaRPr lang="en-US"/>
          </a:p>
        </p:txBody>
      </p:sp>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1. Dios me ama (Juan 3:16)</a:t>
            </a:r>
            <a:endParaRPr lang="es-PR" dirty="0"/>
          </a:p>
        </p:txBody>
      </p:sp>
      <p:sp>
        <p:nvSpPr>
          <p:cNvPr id="3" name="Content Placeholder 2"/>
          <p:cNvSpPr>
            <a:spLocks noGrp="1"/>
          </p:cNvSpPr>
          <p:nvPr>
            <p:ph idx="1"/>
          </p:nvPr>
        </p:nvSpPr>
        <p:spPr>
          <a:xfrm>
            <a:off x="0" y="1981200"/>
            <a:ext cx="9144000" cy="4876800"/>
          </a:xfrm>
        </p:spPr>
        <p:txBody>
          <a:bodyPr/>
          <a:lstStyle/>
          <a:p>
            <a:r>
              <a:rPr lang="es-ES" i="1" dirty="0" smtClean="0">
                <a:latin typeface="Candara" pitchFamily="34" charset="0"/>
              </a:rPr>
              <a:t>“Pero Jehová había dicho a </a:t>
            </a:r>
            <a:r>
              <a:rPr lang="es-ES" i="1" dirty="0" err="1" smtClean="0">
                <a:latin typeface="Candara" pitchFamily="34" charset="0"/>
              </a:rPr>
              <a:t>Abram</a:t>
            </a:r>
            <a:r>
              <a:rPr lang="es-ES" i="1" dirty="0" smtClean="0">
                <a:latin typeface="Candara" pitchFamily="34" charset="0"/>
              </a:rPr>
              <a:t>: Vete de tu tierra y de tu parentela, y de la casa de tu padre, a la tierra que te mostraré. Y haré de ti una nación grande, y te bendeciré, y engrandeceré tu nombre, y serás bendición. Bendeciré a los que te bendijeren, y a los que te maldijeren maldeciré; y </a:t>
            </a:r>
            <a:r>
              <a:rPr lang="es-ES" i="1" dirty="0" smtClean="0">
                <a:solidFill>
                  <a:srgbClr val="FF0000"/>
                </a:solidFill>
                <a:latin typeface="Candara" pitchFamily="34" charset="0"/>
              </a:rPr>
              <a:t>serán benditas en ti todas las familias de la tierra.</a:t>
            </a:r>
            <a:r>
              <a:rPr lang="es-ES" i="1" dirty="0" smtClean="0">
                <a:latin typeface="Candara" pitchFamily="34" charset="0"/>
              </a:rPr>
              <a:t>”</a:t>
            </a:r>
          </a:p>
          <a:p>
            <a:pPr>
              <a:buNone/>
            </a:pPr>
            <a:r>
              <a:rPr lang="es-ES" dirty="0" smtClean="0">
                <a:latin typeface="Candara" pitchFamily="34" charset="0"/>
              </a:rPr>
              <a:t>							</a:t>
            </a:r>
            <a:r>
              <a:rPr lang="es-ES" dirty="0" smtClean="0">
                <a:solidFill>
                  <a:srgbClr val="FF0000"/>
                </a:solidFill>
                <a:latin typeface="Candara" pitchFamily="34" charset="0"/>
              </a:rPr>
              <a:t>(Génesis 12:1-3)</a:t>
            </a:r>
            <a:endParaRPr lang="es-ES" dirty="0" smtClean="0">
              <a:latin typeface="Candara" pitchFamily="34" charset="0"/>
            </a:endParaRPr>
          </a:p>
        </p:txBody>
      </p:sp>
      <p:sp>
        <p:nvSpPr>
          <p:cNvPr id="4" name="Slide Number Placeholder 3"/>
          <p:cNvSpPr>
            <a:spLocks noGrp="1"/>
          </p:cNvSpPr>
          <p:nvPr>
            <p:ph type="sldNum" sz="quarter" idx="12"/>
          </p:nvPr>
        </p:nvSpPr>
        <p:spPr/>
        <p:txBody>
          <a:bodyPr/>
          <a:lstStyle/>
          <a:p>
            <a:fld id="{921E7F7E-33AA-4283-8B9E-027FB821B55F}" type="slidenum">
              <a:rPr lang="en-US" smtClean="0"/>
              <a:pPr/>
              <a:t>9</a:t>
            </a:fld>
            <a:endParaRPr lang="en-US"/>
          </a:p>
        </p:txBody>
      </p:sp>
    </p:spTree>
  </p:cSld>
  <p:clrMapOvr>
    <a:masterClrMapping/>
  </p:clrMapOvr>
  <p:transition spd="slow">
    <p:fade/>
  </p:transition>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109693</TotalTime>
  <Words>2122</Words>
  <Application>Microsoft Office PowerPoint</Application>
  <PresentationFormat>On-screen Show (4:3)</PresentationFormat>
  <Paragraphs>155</Paragraphs>
  <Slides>36</Slides>
  <Notes>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36</vt:i4>
      </vt:variant>
    </vt:vector>
  </HeadingPairs>
  <TitlesOfParts>
    <vt:vector size="44" baseType="lpstr">
      <vt:lpstr>Arial</vt:lpstr>
      <vt:lpstr>Calibri</vt:lpstr>
      <vt:lpstr>Candara</vt:lpstr>
      <vt:lpstr>Papyrus</vt:lpstr>
      <vt:lpstr>Tahoma</vt:lpstr>
      <vt:lpstr>Wingdings</vt:lpstr>
      <vt:lpstr>Blends</vt:lpstr>
      <vt:lpstr>1_Office Theme</vt:lpstr>
      <vt:lpstr>PowerPoint Presentation</vt:lpstr>
      <vt:lpstr>Tema General</vt:lpstr>
      <vt:lpstr>Bosquejo de Estudio</vt:lpstr>
      <vt:lpstr>Texto Clave</vt:lpstr>
      <vt:lpstr>Dios me ama (Juan 3:16)</vt:lpstr>
      <vt:lpstr>Dios me ama (Juan 3:16)</vt:lpstr>
      <vt:lpstr>1. Dios me ama (Juan 3:16)</vt:lpstr>
      <vt:lpstr>1. Dios me ama (Juan 3:16)</vt:lpstr>
      <vt:lpstr>1. Dios me ama (Juan 3:16)</vt:lpstr>
      <vt:lpstr>1. Dios me ama (Juan 3:16)</vt:lpstr>
      <vt:lpstr>1. Dios me ama (Juan 3:16)</vt:lpstr>
      <vt:lpstr>1. Dios me ama (Juan 3:16)</vt:lpstr>
      <vt:lpstr>PowerPoint Presentation</vt:lpstr>
      <vt:lpstr>PowerPoint Presentation</vt:lpstr>
      <vt:lpstr>PowerPoint Presentation</vt:lpstr>
      <vt:lpstr>El amor de Dios está en mí  (1 Juan 3:16-20)</vt:lpstr>
      <vt:lpstr>El amor de Dios está en mí  (1 Juan 3:16-20)</vt:lpstr>
      <vt:lpstr>2. El amor de Dios está en mí (1 Juan 3:16-20)</vt:lpstr>
      <vt:lpstr>2. El amor de Dios está en mí (1 Juan 3:16-20)</vt:lpstr>
      <vt:lpstr>3. El amor de Dios quita mis temores   (1 Juan 4:15-18)</vt:lpstr>
      <vt:lpstr>El amor de Dios quita mis temores   (1 Juan 4:15-18)</vt:lpstr>
      <vt:lpstr>El amor de Dios quita mis temores   (1 Juan 4:15-18)</vt:lpstr>
      <vt:lpstr>3. El amor de Dios quita mis temores   (1 Juan 4:15-18)</vt:lpstr>
      <vt:lpstr>3. El amor de Dios quita mis temores   (1 Juan 4:15-18)</vt:lpstr>
      <vt:lpstr>3. El amor de Dios quita mis temores   (1 Juan 4:15-18)</vt:lpstr>
      <vt:lpstr>3. El amor de Dios quita mis temores   (1 Juan 4:15-18)</vt:lpstr>
      <vt:lpstr>3. El amor de Dios quita mis temores   (1 Juan 4:15-18)</vt:lpstr>
      <vt:lpstr>3. El amor de Dios quita mis temores   (1 Juan 4:15-18)</vt:lpstr>
      <vt:lpstr>3. El amor de Dios quita mis temores   (1 Juan 4:15-18)</vt:lpstr>
      <vt:lpstr>3. El amor de Dios quita mis temores   (1 Juan 4:15-18)</vt:lpstr>
      <vt:lpstr>3. El amor de Dios quita mis temores   (1 Juan 4:15-18)</vt:lpstr>
      <vt:lpstr>3. El amor de Dios quita mis temores   (1 Juan 4:15-18)</vt:lpstr>
      <vt:lpstr>Aplicaciones</vt:lpstr>
      <vt:lpstr>Recursos</vt:lpstr>
      <vt:lpstr>Próximo Estudio Dominical</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la_clave_es_el_amor_090114.pptx</dc:title>
  <dc:creator>Jose Luis</dc:creator>
  <cp:lastModifiedBy>Ortega, Tito (GSO Inks Dev. &amp; Analytical Svc.)</cp:lastModifiedBy>
  <cp:revision>4264</cp:revision>
  <dcterms:created xsi:type="dcterms:W3CDTF">2007-01-24T21:53:34Z</dcterms:created>
  <dcterms:modified xsi:type="dcterms:W3CDTF">2014-09-01T00:39:49Z</dcterms:modified>
</cp:coreProperties>
</file>