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43"/>
  </p:notesMasterIdLst>
  <p:handoutMasterIdLst>
    <p:handoutMasterId r:id="rId44"/>
  </p:handoutMasterIdLst>
  <p:sldIdLst>
    <p:sldId id="794" r:id="rId3"/>
    <p:sldId id="804" r:id="rId4"/>
    <p:sldId id="416" r:id="rId5"/>
    <p:sldId id="287" r:id="rId6"/>
    <p:sldId id="1237" r:id="rId7"/>
    <p:sldId id="1270" r:id="rId8"/>
    <p:sldId id="1279" r:id="rId9"/>
    <p:sldId id="1296" r:id="rId10"/>
    <p:sldId id="1306" r:id="rId11"/>
    <p:sldId id="1297" r:id="rId12"/>
    <p:sldId id="1287" r:id="rId13"/>
    <p:sldId id="1289" r:id="rId14"/>
    <p:sldId id="1084" r:id="rId15"/>
    <p:sldId id="1275" r:id="rId16"/>
    <p:sldId id="1280" r:id="rId17"/>
    <p:sldId id="1298" r:id="rId18"/>
    <p:sldId id="1299" r:id="rId19"/>
    <p:sldId id="1300" r:id="rId20"/>
    <p:sldId id="1301" r:id="rId21"/>
    <p:sldId id="1302" r:id="rId22"/>
    <p:sldId id="1303" r:id="rId23"/>
    <p:sldId id="1305" r:id="rId24"/>
    <p:sldId id="1304" r:id="rId25"/>
    <p:sldId id="1290" r:id="rId26"/>
    <p:sldId id="1291" r:id="rId27"/>
    <p:sldId id="1260" r:id="rId28"/>
    <p:sldId id="1261" r:id="rId29"/>
    <p:sldId id="1281" r:id="rId30"/>
    <p:sldId id="1282" r:id="rId31"/>
    <p:sldId id="1283" r:id="rId32"/>
    <p:sldId id="1284" r:id="rId33"/>
    <p:sldId id="1285" r:id="rId34"/>
    <p:sldId id="1286" r:id="rId35"/>
    <p:sldId id="1292" r:id="rId36"/>
    <p:sldId id="1293" r:id="rId37"/>
    <p:sldId id="1294" r:id="rId38"/>
    <p:sldId id="1295" r:id="rId39"/>
    <p:sldId id="561" r:id="rId40"/>
    <p:sldId id="1133" r:id="rId41"/>
    <p:sldId id="908"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FF"/>
    <a:srgbClr val="FFFFD1"/>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59" autoAdjust="0"/>
    <p:restoredTop sz="94533" autoAdjust="0"/>
  </p:normalViewPr>
  <p:slideViewPr>
    <p:cSldViewPr>
      <p:cViewPr varScale="1">
        <p:scale>
          <a:sx n="72" d="100"/>
          <a:sy n="72" d="100"/>
        </p:scale>
        <p:origin x="1182" y="54"/>
      </p:cViewPr>
      <p:guideLst>
        <p:guide orient="horz" pos="2160"/>
        <p:guide pos="2880"/>
      </p:guideLst>
    </p:cSldViewPr>
  </p:slideViewPr>
  <p:outlineViewPr>
    <p:cViewPr>
      <p:scale>
        <a:sx n="33" d="100"/>
        <a:sy n="33" d="100"/>
      </p:scale>
      <p:origin x="0" y="-21480"/>
    </p:cViewPr>
  </p:outlineViewPr>
  <p:notesTextViewPr>
    <p:cViewPr>
      <p:scale>
        <a:sx n="100" d="100"/>
        <a:sy n="100" d="100"/>
      </p:scale>
      <p:origin x="0" y="0"/>
    </p:cViewPr>
  </p:notesTextViewPr>
  <p:sorterViewPr>
    <p:cViewPr>
      <p:scale>
        <a:sx n="100" d="100"/>
        <a:sy n="100" d="100"/>
      </p:scale>
      <p:origin x="0" y="-410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8/10/2014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36</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638785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37</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638247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39</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40</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571" t="1619" r="2632" b="1310"/>
          <a:stretch/>
        </p:blipFill>
        <p:spPr>
          <a:xfrm>
            <a:off x="2159225" y="0"/>
            <a:ext cx="4838700" cy="6880376"/>
          </a:xfrm>
          <a:prstGeom prst="rect">
            <a:avLst/>
          </a:prstGeom>
        </p:spPr>
      </p:pic>
      <p:sp>
        <p:nvSpPr>
          <p:cNvPr id="6" name="Text Box 5"/>
          <p:cNvSpPr txBox="1">
            <a:spLocks noChangeArrowheads="1"/>
          </p:cNvSpPr>
          <p:nvPr/>
        </p:nvSpPr>
        <p:spPr bwMode="auto">
          <a:xfrm>
            <a:off x="7162800" y="627035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Candara" panose="020E0502030303020204" pitchFamily="34" charset="0"/>
              </a:rPr>
              <a:t>Estudios Bíblicos </a:t>
            </a:r>
            <a:r>
              <a:rPr lang="es-PR" sz="1600" i="1" dirty="0" err="1" smtClean="0">
                <a:latin typeface="Candara" panose="020E0502030303020204" pitchFamily="34" charset="0"/>
              </a:rPr>
              <a:t>Lifeway</a:t>
            </a:r>
            <a:r>
              <a:rPr lang="es-PR" sz="1600" i="1" dirty="0" smtClean="0">
                <a:latin typeface="Candara" panose="020E0502030303020204" pitchFamily="34" charset="0"/>
              </a:rPr>
              <a:t> </a:t>
            </a:r>
            <a:r>
              <a:rPr lang="es-PR" sz="1600" dirty="0" smtClean="0">
                <a:latin typeface="Candara" panose="020E0502030303020204" pitchFamily="34" charset="0"/>
              </a:rPr>
              <a:t>®</a:t>
            </a:r>
            <a:endParaRPr lang="es-PR" sz="1600" dirty="0">
              <a:latin typeface="Candara" panose="020E0502030303020204" pitchFamily="34"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Candara" panose="020E0502030303020204" pitchFamily="34" charset="0"/>
                <a:ea typeface="+mj-ea"/>
                <a:cs typeface="+mj-cs"/>
              </a:rPr>
              <a:t>  Verano de 2014/Tema </a:t>
            </a:r>
            <a:r>
              <a:rPr lang="es-PR" sz="4400" noProof="0" dirty="0" smtClean="0">
                <a:latin typeface="Candara" panose="020E0502030303020204" pitchFamily="34" charset="0"/>
              </a:rPr>
              <a:t>4</a:t>
            </a:r>
            <a:r>
              <a:rPr lang="es-PR" sz="4400" smtClean="0">
                <a:latin typeface="Candara" panose="020E0502030303020204" pitchFamily="34" charset="0"/>
              </a:rPr>
              <a:t>:           </a:t>
            </a:r>
            <a:r>
              <a:rPr lang="es-PR" sz="4400" cap="small" smtClean="0">
                <a:latin typeface="Candara" panose="020E0502030303020204" pitchFamily="34" charset="0"/>
              </a:rPr>
              <a:t>La </a:t>
            </a:r>
            <a:r>
              <a:rPr lang="es-PR" sz="4400" cap="small" dirty="0" smtClean="0">
                <a:latin typeface="Candara" panose="020E0502030303020204" pitchFamily="34" charset="0"/>
              </a:rPr>
              <a:t>historia de Dios</a:t>
            </a:r>
            <a:endParaRPr kumimoji="0" lang="es-PR" sz="4400" b="0" i="0" u="none" strike="noStrike" kern="1200" cap="small" spc="0" normalizeH="0" dirty="0" smtClean="0">
              <a:ln>
                <a:noFill/>
              </a:ln>
              <a:effectLst/>
              <a:uLnTx/>
              <a:uFillTx/>
              <a:latin typeface="Candara" panose="020E0502030303020204" pitchFamily="34" charset="0"/>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Candara" panose="020E0502030303020204" pitchFamily="34" charset="0"/>
              </a:rPr>
              <a:t>“Jesús, Crucificado y Resucitado”</a:t>
            </a:r>
          </a:p>
          <a:p>
            <a:pPr marL="401638" indent="-234950" algn="ctr">
              <a:spcAft>
                <a:spcPts val="600"/>
              </a:spcAft>
              <a:buNone/>
            </a:pPr>
            <a:r>
              <a:rPr lang="es-PR" sz="3600" noProof="0" dirty="0" smtClean="0">
                <a:latin typeface="Candara" panose="020E0502030303020204" pitchFamily="34" charset="0"/>
                <a:cs typeface="+mn-cs"/>
              </a:rPr>
              <a:t>10</a:t>
            </a:r>
            <a:r>
              <a:rPr kumimoji="0" lang="es-PR" sz="3600" b="0" i="0" u="none" strike="noStrike" kern="1200" cap="none" spc="0" normalizeH="0" baseline="0" noProof="0" dirty="0" smtClean="0">
                <a:ln>
                  <a:noFill/>
                </a:ln>
                <a:effectLst/>
                <a:uLnTx/>
                <a:uFillTx/>
                <a:latin typeface="Candara" panose="020E0502030303020204" pitchFamily="34" charset="0"/>
                <a:cs typeface="+mn-cs"/>
              </a:rPr>
              <a:t> de </a:t>
            </a:r>
            <a:r>
              <a:rPr lang="es-PR" sz="3600" dirty="0" smtClean="0">
                <a:latin typeface="Candara" panose="020E0502030303020204" pitchFamily="34" charset="0"/>
                <a:cs typeface="+mn-cs"/>
              </a:rPr>
              <a:t>agosto </a:t>
            </a:r>
            <a:r>
              <a:rPr kumimoji="0" lang="es-PR" sz="3600" b="0" i="0" u="none" strike="noStrike" kern="1200" cap="none" spc="0" normalizeH="0" baseline="0" noProof="0" dirty="0" smtClean="0">
                <a:ln>
                  <a:noFill/>
                </a:ln>
                <a:effectLst/>
                <a:uLnTx/>
                <a:uFillTx/>
                <a:latin typeface="Candara" panose="020E0502030303020204" pitchFamily="34" charset="0"/>
                <a:cs typeface="+mn-cs"/>
              </a:rPr>
              <a:t>de 2014</a:t>
            </a:r>
            <a:endParaRPr kumimoji="0" lang="es-PR" sz="3200" b="0" i="0" u="none" strike="noStrike" kern="1200" cap="none" spc="0" normalizeH="0" baseline="0" noProof="0" dirty="0" smtClean="0">
              <a:ln>
                <a:noFill/>
              </a:ln>
              <a:effectLst/>
              <a:uLnTx/>
              <a:uFillTx/>
              <a:latin typeface="Candara" panose="020E0502030303020204" pitchFamily="34" charset="0"/>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Candara" panose="020E0502030303020204" pitchFamily="34" charset="0"/>
                <a:cs typeface="+mn-cs"/>
              </a:rPr>
              <a:t>(</a:t>
            </a:r>
            <a:r>
              <a:rPr lang="es-ES" sz="2800" dirty="0" smtClean="0">
                <a:latin typeface="Candara" panose="020E0502030303020204" pitchFamily="34" charset="0"/>
              </a:rPr>
              <a:t>Marcos 15.33-39; 16.1-7; 1 Corintios 15.17-19</a:t>
            </a:r>
            <a:r>
              <a:rPr lang="es-PR" sz="2800" dirty="0" smtClean="0">
                <a:latin typeface="Candara" panose="020E0502030303020204" pitchFamily="34" charset="0"/>
              </a:rPr>
              <a:t>)</a:t>
            </a:r>
            <a:endParaRPr kumimoji="0" lang="es-PR" sz="2800" b="0" i="0" u="none" strike="noStrike" kern="1200" cap="none" spc="0" normalizeH="0" baseline="0" noProof="0" dirty="0">
              <a:ln>
                <a:noFill/>
              </a:ln>
              <a:effectLst/>
              <a:uLnTx/>
              <a:uFillTx/>
              <a:latin typeface="Candara" panose="020E0502030303020204" pitchFamily="34" charset="0"/>
              <a:cs typeface="+mn-cs"/>
            </a:endParaRPr>
          </a:p>
        </p:txBody>
      </p:sp>
      <p:sp>
        <p:nvSpPr>
          <p:cNvPr id="9" name="Text Box 5"/>
          <p:cNvSpPr txBox="1">
            <a:spLocks noChangeArrowheads="1"/>
          </p:cNvSpPr>
          <p:nvPr/>
        </p:nvSpPr>
        <p:spPr bwMode="auto">
          <a:xfrm>
            <a:off x="0" y="6273225"/>
            <a:ext cx="2159225"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Candara" panose="020E0502030303020204" pitchFamily="34" charset="0"/>
              </a:rPr>
              <a:t>Iglesia Bíblica Bautista de </a:t>
            </a:r>
            <a:r>
              <a:rPr lang="es-PR" sz="1600" dirty="0" smtClean="0">
                <a:latin typeface="Candara" panose="020E0502030303020204" pitchFamily="34" charset="0"/>
              </a:rPr>
              <a:t>Aguadilla</a:t>
            </a:r>
            <a:endParaRPr lang="es-PR" sz="1600" dirty="0">
              <a:latin typeface="Candara" panose="020E0502030303020204" pitchFamily="34"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772277" y="600365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16673" y="1981200"/>
            <a:ext cx="4864927" cy="4572000"/>
          </a:xfrm>
        </p:spPr>
        <p:txBody>
          <a:bodyPr>
            <a:normAutofit fontScale="92500"/>
          </a:bodyPr>
          <a:lstStyle/>
          <a:p>
            <a:r>
              <a:rPr lang="es-PR" dirty="0" smtClean="0">
                <a:latin typeface="Candara" panose="020E0502030303020204" pitchFamily="34" charset="0"/>
              </a:rPr>
              <a:t>A </a:t>
            </a:r>
            <a:r>
              <a:rPr lang="es-PR" dirty="0">
                <a:latin typeface="Candara" panose="020E0502030303020204" pitchFamily="34" charset="0"/>
              </a:rPr>
              <a:t>Jesús no lo asesinaron; voluntariamente entregó su espíritu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10.11, 15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Su </a:t>
            </a:r>
            <a:r>
              <a:rPr lang="es-PR" dirty="0">
                <a:latin typeface="Candara" panose="020E0502030303020204" pitchFamily="34" charset="0"/>
              </a:rPr>
              <a:t>clamor (</a:t>
            </a:r>
            <a:r>
              <a:rPr lang="es-PR" dirty="0">
                <a:solidFill>
                  <a:srgbClr val="FF0000"/>
                </a:solidFill>
                <a:latin typeface="Candara" panose="020E0502030303020204" pitchFamily="34" charset="0"/>
              </a:rPr>
              <a:t>v. 34</a:t>
            </a:r>
            <a:r>
              <a:rPr lang="es-PR" dirty="0">
                <a:latin typeface="Candara" panose="020E0502030303020204" pitchFamily="34" charset="0"/>
              </a:rPr>
              <a:t>) hace eco del </a:t>
            </a:r>
            <a:r>
              <a:rPr lang="es-PR" dirty="0">
                <a:solidFill>
                  <a:srgbClr val="FF0000"/>
                </a:solidFill>
                <a:latin typeface="Candara" panose="020E0502030303020204" pitchFamily="34" charset="0"/>
              </a:rPr>
              <a:t>Salmo 22.1</a:t>
            </a:r>
            <a:r>
              <a:rPr lang="es-PR" dirty="0">
                <a:latin typeface="Candara" panose="020E0502030303020204" pitchFamily="34" charset="0"/>
              </a:rPr>
              <a:t>; es más, el </a:t>
            </a:r>
            <a:r>
              <a:rPr lang="es-PR" dirty="0">
                <a:solidFill>
                  <a:srgbClr val="FF0000"/>
                </a:solidFill>
                <a:latin typeface="Candara" panose="020E0502030303020204" pitchFamily="34" charset="0"/>
              </a:rPr>
              <a:t>Salmo 22.1–21 </a:t>
            </a:r>
            <a:r>
              <a:rPr lang="es-PR" dirty="0">
                <a:latin typeface="Candara" panose="020E0502030303020204" pitchFamily="34" charset="0"/>
              </a:rPr>
              <a:t>es un cuadro profético de la muerte de nuestro Señor en la cruz. </a:t>
            </a:r>
            <a:endParaRPr lang="es-PR" dirty="0" smtClean="0">
              <a:latin typeface="Candara" panose="020E0502030303020204" pitchFamily="34" charset="0"/>
            </a:endParaRPr>
          </a:p>
        </p:txBody>
      </p:sp>
      <p:sp>
        <p:nvSpPr>
          <p:cNvPr id="7" name="Rectangle 3"/>
          <p:cNvSpPr>
            <a:spLocks noGrp="1" noChangeArrowheads="1"/>
          </p:cNvSpPr>
          <p:nvPr>
            <p:ph type="title"/>
          </p:nvPr>
        </p:nvSpPr>
        <p:spPr>
          <a:xfrm>
            <a:off x="838199" y="671512"/>
            <a:ext cx="8305801" cy="1004888"/>
          </a:xfr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indent="-742950">
              <a:buSzPct val="90000"/>
              <a:buFont typeface="+mj-lt"/>
              <a:buAutoNum type="arabicParenR"/>
            </a:pPr>
            <a:r>
              <a:rPr lang="es-PR" sz="4000" dirty="0">
                <a:latin typeface="Candara" panose="020E0502030303020204" pitchFamily="34" charset="0"/>
              </a:rPr>
              <a:t>Jesús es el Salvador crucificado</a:t>
            </a:r>
            <a:r>
              <a:rPr lang="es-ES" sz="4000" dirty="0">
                <a:latin typeface="Candara" panose="020E0502030303020204" pitchFamily="34" charset="0"/>
              </a:rPr>
              <a:t>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Marcos 15.33-39</a:t>
            </a:r>
            <a:r>
              <a:rPr lang="es-ES" sz="4000" dirty="0">
                <a:solidFill>
                  <a:srgbClr val="FF0000"/>
                </a:solidFill>
                <a:latin typeface="Candara" panose="020E0502030303020204" pitchFamily="34" charset="0"/>
              </a:rPr>
              <a:t>)</a:t>
            </a:r>
          </a:p>
        </p:txBody>
      </p:sp>
      <p:pic>
        <p:nvPicPr>
          <p:cNvPr id="5" name="Picture 4"/>
          <p:cNvPicPr>
            <a:picLocks noChangeAspect="1"/>
          </p:cNvPicPr>
          <p:nvPr/>
        </p:nvPicPr>
        <p:blipFill rotWithShape="1">
          <a:blip r:embed="rId2"/>
          <a:srcRect l="37991" r="22844"/>
          <a:stretch/>
        </p:blipFill>
        <p:spPr>
          <a:xfrm>
            <a:off x="5562599" y="1802296"/>
            <a:ext cx="3581401" cy="5055704"/>
          </a:xfrm>
          <a:prstGeom prst="rect">
            <a:avLst/>
          </a:prstGeom>
        </p:spPr>
      </p:pic>
    </p:spTree>
    <p:extLst>
      <p:ext uri="{BB962C8B-B14F-4D97-AF65-F5344CB8AC3E}">
        <p14:creationId xmlns:p14="http://schemas.microsoft.com/office/powerpoint/2010/main" val="44484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316673" y="1981200"/>
            <a:ext cx="8610600" cy="3731118"/>
          </a:xfrm>
        </p:spPr>
        <p:txBody>
          <a:bodyPr/>
          <a:lstStyle/>
          <a:p>
            <a:r>
              <a:rPr lang="es-PR" dirty="0">
                <a:latin typeface="Candara" panose="020E0502030303020204" pitchFamily="34" charset="0"/>
              </a:rPr>
              <a:t>¿Cuándo fue la última vez que usted citó un pasaje bíblico en un momento de angustia? ¿Qué sucedió?</a:t>
            </a:r>
          </a:p>
          <a:p>
            <a:r>
              <a:rPr lang="es-PR" dirty="0">
                <a:latin typeface="Candara" panose="020E0502030303020204" pitchFamily="34" charset="0"/>
              </a:rPr>
              <a:t>¿Qué emociones habrán sentido los discípulos de Jesús y Su madre en ese momento? ¿Cómo sabe usted que Dios sintió lo mismo? ¿En qué ocasión sintió que Dios sentía lo mismo que usted</a:t>
            </a:r>
            <a:r>
              <a:rPr lang="es-PR" dirty="0" smtClean="0">
                <a:latin typeface="Candara" panose="020E0502030303020204" pitchFamily="34" charset="0"/>
              </a:rPr>
              <a:t>?</a:t>
            </a:r>
            <a:endParaRPr lang="es-PR" dirty="0">
              <a:latin typeface="Candara" panose="020E0502030303020204" pitchFamily="34" charset="0"/>
            </a:endParaRPr>
          </a:p>
        </p:txBody>
      </p:sp>
      <p:sp>
        <p:nvSpPr>
          <p:cNvPr id="6" name="Rectangle 3"/>
          <p:cNvSpPr>
            <a:spLocks noGrp="1" noChangeArrowheads="1"/>
          </p:cNvSpPr>
          <p:nvPr>
            <p:ph type="title"/>
          </p:nvPr>
        </p:nvSpPr>
        <p:spPr>
          <a:xfrm>
            <a:off x="1231073" y="710652"/>
            <a:ext cx="7696200" cy="1004888"/>
          </a:xfr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algn="ctr">
              <a:buSzPct val="90000"/>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rPr>
              <a:t>Preguntas</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9069817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16673" y="1981200"/>
            <a:ext cx="8610600" cy="3731118"/>
          </a:xfrm>
        </p:spPr>
        <p:txBody>
          <a:bodyPr/>
          <a:lstStyle/>
          <a:p>
            <a:r>
              <a:rPr lang="es-PR" dirty="0" smtClean="0">
                <a:latin typeface="Candara" panose="020E0502030303020204" pitchFamily="34" charset="0"/>
              </a:rPr>
              <a:t>¿</a:t>
            </a:r>
            <a:r>
              <a:rPr lang="es-PR" dirty="0">
                <a:latin typeface="Candara" panose="020E0502030303020204" pitchFamily="34" charset="0"/>
              </a:rPr>
              <a:t>Qué motivó al centurión a creer que Cristo era realmente el Hijo de Dios? ¿Qué nos enseña esto sobre el impacto que podemos tener en los demás?</a:t>
            </a:r>
          </a:p>
        </p:txBody>
      </p:sp>
      <p:sp>
        <p:nvSpPr>
          <p:cNvPr id="7" name="Rectangle 3"/>
          <p:cNvSpPr>
            <a:spLocks noGrp="1" noChangeArrowheads="1"/>
          </p:cNvSpPr>
          <p:nvPr>
            <p:ph type="title"/>
          </p:nvPr>
        </p:nvSpPr>
        <p:spPr>
          <a:xfrm>
            <a:off x="1231073" y="710652"/>
            <a:ext cx="7696200" cy="1004888"/>
          </a:xfr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algn="ctr">
              <a:buSzPct val="90000"/>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rPr>
              <a:t>Preguntas</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9344000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7"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29000"/>
                    </a14:imgEffect>
                    <a14:imgEffect>
                      <a14:brightnessContrast bright="1000" contrast="3000"/>
                    </a14:imgEffect>
                  </a14:imgLayer>
                </a14:imgProps>
              </a:ext>
            </a:extLst>
          </a:blip>
          <a:srcRect t="49862" b="12673"/>
          <a:stretch/>
        </p:blipFill>
        <p:spPr>
          <a:xfrm>
            <a:off x="-1" y="1676400"/>
            <a:ext cx="9153939" cy="5181600"/>
          </a:xfrm>
          <a:prstGeom prst="rect">
            <a:avLst/>
          </a:prstGeom>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304800" y="2046012"/>
            <a:ext cx="8458200" cy="4419600"/>
          </a:xfrm>
        </p:spPr>
        <p:txBody>
          <a:bodyPr/>
          <a:lstStyle/>
          <a:p>
            <a:r>
              <a:rPr lang="es-PR" dirty="0">
                <a:latin typeface="Candara" panose="020E0502030303020204" pitchFamily="34" charset="0"/>
              </a:rPr>
              <a:t>“</a:t>
            </a:r>
            <a:r>
              <a:rPr lang="es-PR" i="1" dirty="0">
                <a:latin typeface="Candara" panose="020E0502030303020204" pitchFamily="34" charset="0"/>
              </a:rPr>
              <a:t>Cuando pasó el día de reposo, María Magdalena, María la madre de Jacobo, y Salomé, compraron especias aromáticas para ir a ungirle</a:t>
            </a:r>
            <a:r>
              <a:rPr lang="es-PR" i="1" dirty="0" smtClean="0">
                <a:latin typeface="Candara" panose="020E0502030303020204" pitchFamily="34" charset="0"/>
              </a:rPr>
              <a:t>. Y </a:t>
            </a:r>
            <a:r>
              <a:rPr lang="es-PR" i="1" dirty="0">
                <a:latin typeface="Candara" panose="020E0502030303020204" pitchFamily="34" charset="0"/>
              </a:rPr>
              <a:t>muy de mañana, el primer día de la semana, vinieron al sepulcro, ya salido el sol</a:t>
            </a:r>
            <a:r>
              <a:rPr lang="es-PR" i="1" dirty="0" smtClean="0">
                <a:latin typeface="Candara" panose="020E0502030303020204" pitchFamily="34" charset="0"/>
              </a:rPr>
              <a:t>. Pero </a:t>
            </a:r>
            <a:r>
              <a:rPr lang="es-PR" i="1" dirty="0">
                <a:latin typeface="Candara" panose="020E0502030303020204" pitchFamily="34" charset="0"/>
              </a:rPr>
              <a:t>decían entre sí: ¿Quién nos removerá la piedra de la entrada del sepulcro</a:t>
            </a:r>
            <a:r>
              <a:rPr lang="es-PR" i="1" dirty="0" smtClean="0">
                <a:latin typeface="Candara" panose="020E0502030303020204" pitchFamily="34" charset="0"/>
              </a:rPr>
              <a:t>? Pero </a:t>
            </a:r>
            <a:r>
              <a:rPr lang="es-PR" i="1" dirty="0">
                <a:latin typeface="Candara" panose="020E0502030303020204" pitchFamily="34" charset="0"/>
              </a:rPr>
              <a:t>cuando miraron, vieron removida la piedra, que era muy </a:t>
            </a:r>
            <a:r>
              <a:rPr lang="es-PR" i="1" dirty="0" smtClean="0">
                <a:latin typeface="Candara" panose="020E0502030303020204" pitchFamily="34" charset="0"/>
              </a:rPr>
              <a:t>grande…”</a:t>
            </a:r>
            <a:endParaRPr lang="es-PR" dirty="0">
              <a:latin typeface="Candara" panose="020E0502030303020204" pitchFamily="34" charset="0"/>
            </a:endParaRP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spTree>
    <p:extLst>
      <p:ext uri="{BB962C8B-B14F-4D97-AF65-F5344CB8AC3E}">
        <p14:creationId xmlns:p14="http://schemas.microsoft.com/office/powerpoint/2010/main" val="37425557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327682" name="Rectangle 2"/>
          <p:cNvSpPr>
            <a:spLocks noGrp="1" noChangeArrowheads="1"/>
          </p:cNvSpPr>
          <p:nvPr>
            <p:ph type="body" idx="1"/>
          </p:nvPr>
        </p:nvSpPr>
        <p:spPr>
          <a:xfrm>
            <a:off x="304799" y="2046012"/>
            <a:ext cx="8642351" cy="4419600"/>
          </a:xfrm>
        </p:spPr>
        <p:txBody>
          <a:bodyPr/>
          <a:lstStyle/>
          <a:p>
            <a:r>
              <a:rPr lang="es-PR" dirty="0" smtClean="0">
                <a:latin typeface="Candara" panose="020E0502030303020204" pitchFamily="34" charset="0"/>
              </a:rPr>
              <a:t>“</a:t>
            </a:r>
            <a:r>
              <a:rPr lang="es-PR" i="1" dirty="0" smtClean="0">
                <a:latin typeface="Candara" panose="020E0502030303020204" pitchFamily="34" charset="0"/>
              </a:rPr>
              <a:t>…Y </a:t>
            </a:r>
            <a:r>
              <a:rPr lang="es-PR" i="1" dirty="0">
                <a:latin typeface="Candara" panose="020E0502030303020204" pitchFamily="34" charset="0"/>
              </a:rPr>
              <a:t>cuando entraron en el sepulcro, vieron a un joven sentado al lado derecho, cubierto de una larga ropa blanca; y se espantaron</a:t>
            </a:r>
            <a:r>
              <a:rPr lang="es-PR" i="1" dirty="0" smtClean="0">
                <a:latin typeface="Candara" panose="020E0502030303020204" pitchFamily="34" charset="0"/>
              </a:rPr>
              <a:t>. Mas </a:t>
            </a:r>
            <a:r>
              <a:rPr lang="es-PR" i="1" dirty="0">
                <a:latin typeface="Candara" panose="020E0502030303020204" pitchFamily="34" charset="0"/>
              </a:rPr>
              <a:t>él les dijo: No os asustéis; buscáis a Jesús nazareno, el que fue crucificado; ha resucitado, no está aquí; mirad el lugar en donde le pusieron</a:t>
            </a:r>
            <a:r>
              <a:rPr lang="es-PR" i="1" dirty="0" smtClean="0">
                <a:latin typeface="Candara" panose="020E0502030303020204" pitchFamily="34" charset="0"/>
              </a:rPr>
              <a:t>. Pero </a:t>
            </a:r>
            <a:r>
              <a:rPr lang="es-PR" i="1" dirty="0">
                <a:latin typeface="Candara" panose="020E0502030303020204" pitchFamily="34" charset="0"/>
              </a:rPr>
              <a:t>id, decid a sus discípulos, y a Pedro, que él va delante de vosotros a Galilea; allí le veréis, como os dijo.</a:t>
            </a:r>
            <a:r>
              <a:rPr lang="es-PR" dirty="0">
                <a:latin typeface="Candara" panose="020E0502030303020204" pitchFamily="34" charset="0"/>
              </a:rPr>
              <a:t>” </a:t>
            </a:r>
            <a:r>
              <a:rPr lang="es-PR" dirty="0">
                <a:solidFill>
                  <a:srgbClr val="FF0000"/>
                </a:solidFill>
                <a:latin typeface="Candara" panose="020E0502030303020204" pitchFamily="34" charset="0"/>
              </a:rPr>
              <a:t>(Marcos 16.1–7, RVR60) </a:t>
            </a: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spTree>
    <p:extLst>
      <p:ext uri="{BB962C8B-B14F-4D97-AF65-F5344CB8AC3E}">
        <p14:creationId xmlns:p14="http://schemas.microsoft.com/office/powerpoint/2010/main" val="16105628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2" name="Rectangle 2"/>
          <p:cNvSpPr>
            <a:spLocks noGrp="1" noChangeArrowheads="1"/>
          </p:cNvSpPr>
          <p:nvPr>
            <p:ph type="body" idx="1"/>
          </p:nvPr>
        </p:nvSpPr>
        <p:spPr>
          <a:xfrm>
            <a:off x="304799" y="2046012"/>
            <a:ext cx="5105401" cy="4419600"/>
          </a:xfrm>
        </p:spPr>
        <p:txBody>
          <a:bodyPr>
            <a:normAutofit fontScale="92500"/>
          </a:bodyPr>
          <a:lstStyle/>
          <a:p>
            <a:r>
              <a:rPr lang="es-PR" dirty="0">
                <a:latin typeface="Candara" panose="020E0502030303020204" pitchFamily="34" charset="0"/>
              </a:rPr>
              <a:t>Las mujeres vinieron a preparar debidamente el cuerpo de Jesús para la sepultura permanente, y aunque admiramos su devoción, nos preguntamos si se olvidaron de las muchas promesas de la resurrección. </a:t>
            </a:r>
            <a:endParaRPr lang="es-PR" dirty="0" smtClean="0">
              <a:latin typeface="Candara" panose="020E0502030303020204" pitchFamily="34" charset="0"/>
            </a:endParaRP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pic>
        <p:nvPicPr>
          <p:cNvPr id="2" name="Picture 1"/>
          <p:cNvPicPr>
            <a:picLocks noChangeAspect="1"/>
          </p:cNvPicPr>
          <p:nvPr/>
        </p:nvPicPr>
        <p:blipFill>
          <a:blip r:embed="rId2"/>
          <a:stretch>
            <a:fillRect/>
          </a:stretch>
        </p:blipFill>
        <p:spPr>
          <a:xfrm>
            <a:off x="5357788" y="1752601"/>
            <a:ext cx="3782899" cy="5112026"/>
          </a:xfrm>
          <a:prstGeom prst="rect">
            <a:avLst/>
          </a:prstGeom>
        </p:spPr>
      </p:pic>
    </p:spTree>
    <p:extLst>
      <p:ext uri="{BB962C8B-B14F-4D97-AF65-F5344CB8AC3E}">
        <p14:creationId xmlns:p14="http://schemas.microsoft.com/office/powerpoint/2010/main" val="299754768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304799" y="2046012"/>
            <a:ext cx="5105401" cy="4419600"/>
          </a:xfrm>
        </p:spPr>
        <p:txBody>
          <a:bodyPr>
            <a:normAutofit fontScale="92500" lnSpcReduction="10000"/>
          </a:bodyPr>
          <a:lstStyle/>
          <a:p>
            <a:r>
              <a:rPr lang="es-PR" dirty="0" smtClean="0">
                <a:latin typeface="Candara" panose="020E0502030303020204" pitchFamily="34" charset="0"/>
              </a:rPr>
              <a:t>Ahora </a:t>
            </a:r>
            <a:r>
              <a:rPr lang="es-PR" dirty="0">
                <a:latin typeface="Candara" panose="020E0502030303020204" pitchFamily="34" charset="0"/>
              </a:rPr>
              <a:t>que el </a:t>
            </a:r>
            <a:r>
              <a:rPr lang="es-PR" dirty="0" smtClean="0">
                <a:latin typeface="Candara" panose="020E0502030303020204" pitchFamily="34" charset="0"/>
              </a:rPr>
              <a:t>Sabbat </a:t>
            </a:r>
            <a:r>
              <a:rPr lang="es-PR" dirty="0">
                <a:latin typeface="Candara" panose="020E0502030303020204" pitchFamily="34" charset="0"/>
              </a:rPr>
              <a:t>había terminado, las lugares de venta estaban abiertos y podían comprar la gran cantidad de especias que se necesitaban.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mayor problema era llegar a la tumba, por cuanto una enorme piedra bloqueaba la entrada. </a:t>
            </a:r>
            <a:endParaRPr lang="es-PR" dirty="0" smtClean="0">
              <a:latin typeface="Candara" panose="020E0502030303020204" pitchFamily="34" charset="0"/>
            </a:endParaRP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pic>
        <p:nvPicPr>
          <p:cNvPr id="6" name="Picture 5"/>
          <p:cNvPicPr>
            <a:picLocks noChangeAspect="1"/>
          </p:cNvPicPr>
          <p:nvPr/>
        </p:nvPicPr>
        <p:blipFill>
          <a:blip r:embed="rId2"/>
          <a:stretch>
            <a:fillRect/>
          </a:stretch>
        </p:blipFill>
        <p:spPr>
          <a:xfrm>
            <a:off x="5357788" y="1752601"/>
            <a:ext cx="3782899" cy="5112026"/>
          </a:xfrm>
          <a:prstGeom prst="rect">
            <a:avLst/>
          </a:prstGeom>
        </p:spPr>
      </p:pic>
    </p:spTree>
    <p:extLst>
      <p:ext uri="{BB962C8B-B14F-4D97-AF65-F5344CB8AC3E}">
        <p14:creationId xmlns:p14="http://schemas.microsoft.com/office/powerpoint/2010/main" val="1090994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304799" y="2046012"/>
            <a:ext cx="5105401" cy="4419600"/>
          </a:xfrm>
        </p:spPr>
        <p:txBody>
          <a:bodyPr>
            <a:normAutofit lnSpcReduction="10000"/>
          </a:bodyPr>
          <a:lstStyle/>
          <a:p>
            <a:r>
              <a:rPr lang="es-PR" dirty="0" smtClean="0">
                <a:latin typeface="Candara" panose="020E0502030303020204" pitchFamily="34" charset="0"/>
              </a:rPr>
              <a:t>Lo </a:t>
            </a:r>
            <a:r>
              <a:rPr lang="es-PR" dirty="0">
                <a:latin typeface="Candara" panose="020E0502030303020204" pitchFamily="34" charset="0"/>
              </a:rPr>
              <a:t>que hallaron en el jardín fue completamente inesperado: ¡la piedra rodada, el cuerpo desaparecido y un mensajero esperándolas para darles las buenas noticias de la resurrección del Señor</a:t>
            </a:r>
            <a:r>
              <a:rPr lang="es-PR" dirty="0" smtClean="0">
                <a:latin typeface="Candara" panose="020E0502030303020204" pitchFamily="34" charset="0"/>
              </a:rPr>
              <a:t>!</a:t>
            </a:r>
            <a:endParaRPr lang="es-PR" dirty="0">
              <a:latin typeface="Candara" panose="020E0502030303020204" pitchFamily="34" charset="0"/>
            </a:endParaRP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32000"/>
                    </a14:imgEffect>
                    <a14:imgEffect>
                      <a14:brightnessContrast bright="9000" contrast="20000"/>
                    </a14:imgEffect>
                  </a14:imgLayer>
                </a14:imgProps>
              </a:ext>
            </a:extLst>
          </a:blip>
          <a:stretch>
            <a:fillRect/>
          </a:stretch>
        </p:blipFill>
        <p:spPr>
          <a:xfrm>
            <a:off x="5334000" y="1807368"/>
            <a:ext cx="3810001" cy="5050632"/>
          </a:xfrm>
          <a:prstGeom prst="rect">
            <a:avLst/>
          </a:prstGeom>
        </p:spPr>
      </p:pic>
    </p:spTree>
    <p:extLst>
      <p:ext uri="{BB962C8B-B14F-4D97-AF65-F5344CB8AC3E}">
        <p14:creationId xmlns:p14="http://schemas.microsoft.com/office/powerpoint/2010/main" val="4174596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304799" y="2046012"/>
            <a:ext cx="5105401" cy="4419600"/>
          </a:xfrm>
        </p:spPr>
        <p:txBody>
          <a:bodyPr>
            <a:normAutofit lnSpcReduction="10000"/>
          </a:bodyPr>
          <a:lstStyle/>
          <a:p>
            <a:r>
              <a:rPr lang="es-PR" dirty="0">
                <a:latin typeface="Candara" panose="020E0502030303020204" pitchFamily="34" charset="0"/>
              </a:rPr>
              <a:t>No fue suficiente ser espectadoras; tenían que llegar a ser embajadoras y llevar la palabra a otros.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Vengan y vean! ¡Vayan y digan!», es la responsabilidad de la resurrección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28.6–7</a:t>
            </a:r>
            <a:r>
              <a:rPr lang="es-PR" dirty="0">
                <a:latin typeface="Candara" panose="020E0502030303020204" pitchFamily="34" charset="0"/>
              </a:rPr>
              <a:t>). </a:t>
            </a:r>
            <a:endParaRPr lang="es-PR" dirty="0" smtClean="0">
              <a:latin typeface="Candara" panose="020E0502030303020204" pitchFamily="34" charset="0"/>
            </a:endParaRP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32000"/>
                    </a14:imgEffect>
                    <a14:imgEffect>
                      <a14:brightnessContrast bright="9000" contrast="20000"/>
                    </a14:imgEffect>
                  </a14:imgLayer>
                </a14:imgProps>
              </a:ext>
            </a:extLst>
          </a:blip>
          <a:stretch>
            <a:fillRect/>
          </a:stretch>
        </p:blipFill>
        <p:spPr>
          <a:xfrm>
            <a:off x="5334000" y="1807368"/>
            <a:ext cx="3810001" cy="5050632"/>
          </a:xfrm>
          <a:prstGeom prst="rect">
            <a:avLst/>
          </a:prstGeom>
        </p:spPr>
      </p:pic>
    </p:spTree>
    <p:extLst>
      <p:ext uri="{BB962C8B-B14F-4D97-AF65-F5344CB8AC3E}">
        <p14:creationId xmlns:p14="http://schemas.microsoft.com/office/powerpoint/2010/main" val="328757860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latin typeface="Candara" panose="020E0502030303020204" pitchFamily="34" charset="0"/>
              </a:rPr>
              <a:t>Tema Central</a:t>
            </a:r>
            <a:endParaRPr lang="en-US" dirty="0">
              <a:latin typeface="Candara" panose="020E0502030303020204" pitchFamily="34" charset="0"/>
            </a:endParaRPr>
          </a:p>
        </p:txBody>
      </p:sp>
      <p:sp>
        <p:nvSpPr>
          <p:cNvPr id="315395" name="Rectangle 3"/>
          <p:cNvSpPr>
            <a:spLocks noGrp="1" noChangeArrowheads="1"/>
          </p:cNvSpPr>
          <p:nvPr>
            <p:ph type="body" sz="half" idx="1"/>
          </p:nvPr>
        </p:nvSpPr>
        <p:spPr>
          <a:xfrm>
            <a:off x="228600" y="2138362"/>
            <a:ext cx="5867400" cy="4643438"/>
          </a:xfrm>
          <a:solidFill>
            <a:schemeClr val="bg1">
              <a:alpha val="45000"/>
            </a:schemeClr>
          </a:solidFill>
        </p:spPr>
        <p:txBody>
          <a:bodyPr>
            <a:normAutofit fontScale="92500" lnSpcReduction="10000"/>
          </a:bodyPr>
          <a:lstStyle/>
          <a:p>
            <a:r>
              <a:rPr lang="es-PR" sz="3600" dirty="0">
                <a:latin typeface="Candara" panose="020E0502030303020204" pitchFamily="34" charset="0"/>
              </a:rPr>
              <a:t>La muerte y la resurrección de Jesús forman la pieza central que da sentido al resto de la historia bíblica.</a:t>
            </a:r>
          </a:p>
          <a:p>
            <a:r>
              <a:rPr lang="es-PR" sz="3600" dirty="0" smtClean="0">
                <a:latin typeface="Candara" panose="020E0502030303020204" pitchFamily="34" charset="0"/>
              </a:rPr>
              <a:t>Este estudio </a:t>
            </a:r>
            <a:r>
              <a:rPr lang="es-PR" sz="3600" dirty="0">
                <a:latin typeface="Candara" panose="020E0502030303020204" pitchFamily="34" charset="0"/>
              </a:rPr>
              <a:t>le ayudará a vivir cada día a la luz de las realidades de la muerte de Jesús por usted y Su resurrección de los muertos</a:t>
            </a:r>
          </a:p>
        </p:txBody>
      </p:sp>
      <p:pic>
        <p:nvPicPr>
          <p:cNvPr id="6" name="Picture 5" descr="j0400145.jpg"/>
          <p:cNvPicPr>
            <a:picLocks noChangeAspect="1"/>
          </p:cNvPicPr>
          <p:nvPr/>
        </p:nvPicPr>
        <p:blipFill>
          <a:blip r:embed="rId3" cstate="screen"/>
          <a:stretch>
            <a:fillRect/>
          </a:stretch>
        </p:blipFill>
        <p:spPr>
          <a:xfrm>
            <a:off x="6096000" y="2171492"/>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304799" y="2046012"/>
            <a:ext cx="5105401" cy="4419600"/>
          </a:xfrm>
        </p:spPr>
        <p:txBody>
          <a:bodyPr>
            <a:normAutofit lnSpcReduction="10000"/>
          </a:bodyPr>
          <a:lstStyle/>
          <a:p>
            <a:r>
              <a:rPr lang="es-PR" dirty="0" smtClean="0">
                <a:latin typeface="Candara" panose="020E0502030303020204" pitchFamily="34" charset="0"/>
              </a:rPr>
              <a:t>Nótese </a:t>
            </a:r>
            <a:r>
              <a:rPr lang="es-PR" dirty="0">
                <a:latin typeface="Candara" panose="020E0502030303020204" pitchFamily="34" charset="0"/>
              </a:rPr>
              <a:t>que el ángel tiene una palabra especial de estímulo para Pedro y una palabra de dirección para todos los discípulos (</a:t>
            </a:r>
            <a:r>
              <a:rPr lang="es-PR" dirty="0">
                <a:solidFill>
                  <a:srgbClr val="FF0000"/>
                </a:solidFill>
                <a:latin typeface="Candara" panose="020E0502030303020204" pitchFamily="34" charset="0"/>
              </a:rPr>
              <a:t>v. 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Como </a:t>
            </a:r>
            <a:r>
              <a:rPr lang="es-PR" dirty="0">
                <a:latin typeface="Candara" panose="020E0502030303020204" pitchFamily="34" charset="0"/>
              </a:rPr>
              <a:t>las mujeres, los hombres se habían olvidado de Sus promesas e instrucciones (</a:t>
            </a:r>
            <a:r>
              <a:rPr lang="es-PR" dirty="0">
                <a:solidFill>
                  <a:srgbClr val="FF0000"/>
                </a:solidFill>
                <a:latin typeface="Candara" panose="020E0502030303020204" pitchFamily="34" charset="0"/>
              </a:rPr>
              <a:t>14.28</a:t>
            </a:r>
            <a:r>
              <a:rPr lang="es-PR" dirty="0" smtClean="0">
                <a:latin typeface="Candara" panose="020E0502030303020204" pitchFamily="34" charset="0"/>
              </a:rPr>
              <a:t>).</a:t>
            </a:r>
            <a:endParaRPr lang="es-PR" dirty="0">
              <a:latin typeface="Candara" panose="020E0502030303020204" pitchFamily="34" charset="0"/>
            </a:endParaRP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32000"/>
                    </a14:imgEffect>
                    <a14:imgEffect>
                      <a14:brightnessContrast bright="9000" contrast="20000"/>
                    </a14:imgEffect>
                  </a14:imgLayer>
                </a14:imgProps>
              </a:ext>
            </a:extLst>
          </a:blip>
          <a:stretch>
            <a:fillRect/>
          </a:stretch>
        </p:blipFill>
        <p:spPr>
          <a:xfrm>
            <a:off x="5334000" y="1807368"/>
            <a:ext cx="3810001" cy="5050632"/>
          </a:xfrm>
          <a:prstGeom prst="rect">
            <a:avLst/>
          </a:prstGeom>
        </p:spPr>
      </p:pic>
    </p:spTree>
    <p:extLst>
      <p:ext uri="{BB962C8B-B14F-4D97-AF65-F5344CB8AC3E}">
        <p14:creationId xmlns:p14="http://schemas.microsoft.com/office/powerpoint/2010/main" val="10676668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a:p>
        </p:txBody>
      </p:sp>
      <p:sp>
        <p:nvSpPr>
          <p:cNvPr id="327682" name="Rectangle 2"/>
          <p:cNvSpPr>
            <a:spLocks noGrp="1" noChangeArrowheads="1"/>
          </p:cNvSpPr>
          <p:nvPr>
            <p:ph type="body" idx="1"/>
          </p:nvPr>
        </p:nvSpPr>
        <p:spPr>
          <a:xfrm>
            <a:off x="357809" y="2052638"/>
            <a:ext cx="4976191" cy="4419600"/>
          </a:xfrm>
        </p:spPr>
        <p:txBody>
          <a:bodyPr>
            <a:normAutofit/>
          </a:bodyPr>
          <a:lstStyle/>
          <a:p>
            <a:r>
              <a:rPr lang="es-PR" dirty="0">
                <a:latin typeface="Candara" panose="020E0502030303020204" pitchFamily="34" charset="0"/>
              </a:rPr>
              <a:t>¿Fueron las mujeres emocionalmente capaces de llevar tal mensaje?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Ellas temieron, quedaron perplejas y salieron huyendo del lugar! </a:t>
            </a:r>
            <a:endParaRPr lang="es-PR" dirty="0" smtClean="0">
              <a:latin typeface="Candara" panose="020E0502030303020204" pitchFamily="34" charset="0"/>
            </a:endParaRP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32000"/>
                    </a14:imgEffect>
                    <a14:imgEffect>
                      <a14:brightnessContrast bright="9000" contrast="20000"/>
                    </a14:imgEffect>
                  </a14:imgLayer>
                </a14:imgProps>
              </a:ext>
            </a:extLst>
          </a:blip>
          <a:stretch>
            <a:fillRect/>
          </a:stretch>
        </p:blipFill>
        <p:spPr>
          <a:xfrm>
            <a:off x="5334000" y="1807368"/>
            <a:ext cx="3810001" cy="5050632"/>
          </a:xfrm>
          <a:prstGeom prst="rect">
            <a:avLst/>
          </a:prstGeom>
        </p:spPr>
      </p:pic>
    </p:spTree>
    <p:extLst>
      <p:ext uri="{BB962C8B-B14F-4D97-AF65-F5344CB8AC3E}">
        <p14:creationId xmlns:p14="http://schemas.microsoft.com/office/powerpoint/2010/main" val="31755957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a:p>
        </p:txBody>
      </p:sp>
      <p:sp>
        <p:nvSpPr>
          <p:cNvPr id="327682" name="Rectangle 2"/>
          <p:cNvSpPr>
            <a:spLocks noGrp="1" noChangeArrowheads="1"/>
          </p:cNvSpPr>
          <p:nvPr>
            <p:ph type="body" idx="1"/>
          </p:nvPr>
        </p:nvSpPr>
        <p:spPr>
          <a:xfrm>
            <a:off x="357809" y="2052638"/>
            <a:ext cx="4779341" cy="4419600"/>
          </a:xfrm>
        </p:spPr>
        <p:txBody>
          <a:bodyPr>
            <a:normAutofit/>
          </a:bodyPr>
          <a:lstStyle/>
          <a:p>
            <a:r>
              <a:rPr lang="es-PR" dirty="0" smtClean="0">
                <a:latin typeface="Candara" panose="020E0502030303020204" pitchFamily="34" charset="0"/>
              </a:rPr>
              <a:t>Mateo </a:t>
            </a:r>
            <a:r>
              <a:rPr lang="es-PR" dirty="0">
                <a:latin typeface="Candara" panose="020E0502030303020204" pitchFamily="34" charset="0"/>
              </a:rPr>
              <a:t>nos dice que sus corazones se llenaron «de temor y gran gozo»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28.8</a:t>
            </a:r>
            <a:r>
              <a:rPr lang="es-PR" dirty="0" smtClean="0">
                <a:latin typeface="Candara" panose="020E0502030303020204" pitchFamily="34" charset="0"/>
              </a:rPr>
              <a:t>) ¡</a:t>
            </a:r>
            <a:r>
              <a:rPr lang="es-PR" dirty="0">
                <a:latin typeface="Candara" panose="020E0502030303020204" pitchFamily="34" charset="0"/>
              </a:rPr>
              <a:t>debido a que las noticias eran sencillamente demasiado buenas como para ser verdad! </a:t>
            </a:r>
            <a:endParaRPr lang="es-PR" dirty="0" smtClean="0">
              <a:latin typeface="Candara" panose="020E0502030303020204" pitchFamily="34" charset="0"/>
            </a:endParaRP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32000"/>
                    </a14:imgEffect>
                    <a14:imgEffect>
                      <a14:brightnessContrast bright="9000" contrast="20000"/>
                    </a14:imgEffect>
                  </a14:imgLayer>
                </a14:imgProps>
              </a:ext>
            </a:extLst>
          </a:blip>
          <a:stretch>
            <a:fillRect/>
          </a:stretch>
        </p:blipFill>
        <p:spPr>
          <a:xfrm>
            <a:off x="5334000" y="1807368"/>
            <a:ext cx="3810001" cy="5050632"/>
          </a:xfrm>
          <a:prstGeom prst="rect">
            <a:avLst/>
          </a:prstGeom>
        </p:spPr>
      </p:pic>
    </p:spTree>
    <p:extLst>
      <p:ext uri="{BB962C8B-B14F-4D97-AF65-F5344CB8AC3E}">
        <p14:creationId xmlns:p14="http://schemas.microsoft.com/office/powerpoint/2010/main" val="10756228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a:p>
        </p:txBody>
      </p:sp>
      <p:sp>
        <p:nvSpPr>
          <p:cNvPr id="327682" name="Rectangle 2"/>
          <p:cNvSpPr>
            <a:spLocks noGrp="1" noChangeArrowheads="1"/>
          </p:cNvSpPr>
          <p:nvPr>
            <p:ph type="body" idx="1"/>
          </p:nvPr>
        </p:nvSpPr>
        <p:spPr>
          <a:xfrm>
            <a:off x="304799" y="2046012"/>
            <a:ext cx="5105401" cy="4419600"/>
          </a:xfrm>
        </p:spPr>
        <p:txBody>
          <a:bodyPr>
            <a:normAutofit/>
          </a:bodyPr>
          <a:lstStyle/>
          <a:p>
            <a:r>
              <a:rPr lang="es-PR" dirty="0" smtClean="0">
                <a:latin typeface="Candara" panose="020E0502030303020204" pitchFamily="34" charset="0"/>
              </a:rPr>
              <a:t>Se </a:t>
            </a:r>
            <a:r>
              <a:rPr lang="es-PR" dirty="0">
                <a:latin typeface="Candara" panose="020E0502030303020204" pitchFamily="34" charset="0"/>
              </a:rPr>
              <a:t>las dijeron a los discípulos, quienes dudaron de lo que oían, pero Pedro y Juan se fueron a investigar la tumba abierta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20.1–10; </a:t>
            </a:r>
            <a:r>
              <a:rPr lang="es-PR" dirty="0" smtClean="0">
                <a:solidFill>
                  <a:srgbClr val="FF0000"/>
                </a:solidFill>
                <a:latin typeface="Candara" panose="020E0502030303020204" pitchFamily="34" charset="0"/>
              </a:rPr>
              <a:t>Lucas </a:t>
            </a:r>
            <a:r>
              <a:rPr lang="es-PR" dirty="0">
                <a:solidFill>
                  <a:srgbClr val="FF0000"/>
                </a:solidFill>
                <a:latin typeface="Candara" panose="020E0502030303020204" pitchFamily="34" charset="0"/>
              </a:rPr>
              <a:t>24.12</a:t>
            </a:r>
            <a:r>
              <a:rPr lang="es-PR" dirty="0" smtClean="0">
                <a:latin typeface="Candara" panose="020E0502030303020204" pitchFamily="34" charset="0"/>
              </a:rPr>
              <a:t>).</a:t>
            </a:r>
            <a:endParaRPr lang="es-PR" dirty="0">
              <a:latin typeface="Candara" panose="020E0502030303020204" pitchFamily="34" charset="0"/>
            </a:endParaRPr>
          </a:p>
        </p:txBody>
      </p:sp>
      <p:sp>
        <p:nvSpPr>
          <p:cNvPr id="5" name="Rectangle 3"/>
          <p:cNvSpPr txBox="1">
            <a:spLocks noChangeArrowheads="1"/>
          </p:cNvSpPr>
          <p:nvPr/>
        </p:nvSpPr>
        <p:spPr bwMode="auto">
          <a:xfrm>
            <a:off x="381000" y="762000"/>
            <a:ext cx="88392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buSzPct val="90000"/>
              <a:buFont typeface="+mj-lt"/>
              <a:buAutoNum type="arabicParenR" startAt="2"/>
            </a:pPr>
            <a:r>
              <a:rPr lang="es-PR" dirty="0">
                <a:latin typeface="Candara" panose="020E0502030303020204" pitchFamily="34" charset="0"/>
              </a:rPr>
              <a:t>Jesús es el Señor viviente </a:t>
            </a:r>
          </a:p>
          <a:p>
            <a:pPr marL="0" indent="0">
              <a:buSzPct val="90000"/>
              <a:buNone/>
            </a:pPr>
            <a:r>
              <a:rPr lang="es-ES" dirty="0">
                <a:latin typeface="Candara" panose="020E0502030303020204" pitchFamily="34" charset="0"/>
              </a:rPr>
              <a:t>	</a:t>
            </a:r>
            <a:r>
              <a:rPr lang="es-ES"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Marcos 16.1-7</a:t>
            </a:r>
            <a:r>
              <a:rPr lang="es-ES" dirty="0">
                <a:solidFill>
                  <a:srgbClr val="FF0000"/>
                </a:solidFill>
                <a:latin typeface="Candara" panose="020E0502030303020204" pitchFamily="34" charset="0"/>
              </a:rPr>
              <a:t>)</a:t>
            </a:r>
          </a:p>
        </p:txBody>
      </p:sp>
      <p:pic>
        <p:nvPicPr>
          <p:cNvPr id="2" name="Picture 1"/>
          <p:cNvPicPr>
            <a:picLocks noChangeAspect="1"/>
          </p:cNvPicPr>
          <p:nvPr/>
        </p:nvPicPr>
        <p:blipFill>
          <a:blip r:embed="rId2"/>
          <a:stretch>
            <a:fillRect/>
          </a:stretch>
        </p:blipFill>
        <p:spPr>
          <a:xfrm>
            <a:off x="5333670" y="1795627"/>
            <a:ext cx="3810330" cy="5072312"/>
          </a:xfrm>
          <a:prstGeom prst="rect">
            <a:avLst/>
          </a:prstGeom>
        </p:spPr>
      </p:pic>
    </p:spTree>
    <p:extLst>
      <p:ext uri="{BB962C8B-B14F-4D97-AF65-F5344CB8AC3E}">
        <p14:creationId xmlns:p14="http://schemas.microsoft.com/office/powerpoint/2010/main" val="15697915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dirty="0"/>
          </a:p>
        </p:txBody>
      </p:sp>
      <p:sp>
        <p:nvSpPr>
          <p:cNvPr id="327682" name="Rectangle 2"/>
          <p:cNvSpPr>
            <a:spLocks noGrp="1" noChangeArrowheads="1"/>
          </p:cNvSpPr>
          <p:nvPr>
            <p:ph type="body" idx="1"/>
          </p:nvPr>
        </p:nvSpPr>
        <p:spPr>
          <a:xfrm>
            <a:off x="316673" y="1981200"/>
            <a:ext cx="8610600" cy="3731118"/>
          </a:xfrm>
        </p:spPr>
        <p:txBody>
          <a:bodyPr/>
          <a:lstStyle/>
          <a:p>
            <a:r>
              <a:rPr lang="es-PR" dirty="0">
                <a:latin typeface="Candara" panose="020E0502030303020204" pitchFamily="34" charset="0"/>
              </a:rPr>
              <a:t>¿Para qué fueron las mujeres a la tumba ese domingo temprano en la mañana?</a:t>
            </a:r>
          </a:p>
          <a:p>
            <a:r>
              <a:rPr lang="es-PR" dirty="0">
                <a:latin typeface="Candara" panose="020E0502030303020204" pitchFamily="34" charset="0"/>
              </a:rPr>
              <a:t>¿Para qué se ungían los cadáveres? ¿Por qué ellas querían hacer esto?</a:t>
            </a:r>
          </a:p>
          <a:p>
            <a:r>
              <a:rPr lang="es-PR" dirty="0">
                <a:latin typeface="Candara" panose="020E0502030303020204" pitchFamily="34" charset="0"/>
              </a:rPr>
              <a:t>¿Cómo expresa usted su amor y respeto por Cristo? ¿Arriesga su propia seguridad y comodidad para que otros vean que usted ama al Señor</a:t>
            </a:r>
            <a:r>
              <a:rPr lang="es-PR" dirty="0" smtClean="0">
                <a:latin typeface="Candara" panose="020E0502030303020204" pitchFamily="34" charset="0"/>
              </a:rPr>
              <a:t>?</a:t>
            </a:r>
            <a:endParaRPr lang="es-PR" dirty="0">
              <a:latin typeface="Candara" panose="020E0502030303020204" pitchFamily="34" charset="0"/>
            </a:endParaRPr>
          </a:p>
        </p:txBody>
      </p:sp>
      <p:sp>
        <p:nvSpPr>
          <p:cNvPr id="7" name="Rectangle 3"/>
          <p:cNvSpPr>
            <a:spLocks noGrp="1" noChangeArrowheads="1"/>
          </p:cNvSpPr>
          <p:nvPr>
            <p:ph type="title"/>
          </p:nvPr>
        </p:nvSpPr>
        <p:spPr>
          <a:xfrm>
            <a:off x="1231073" y="710652"/>
            <a:ext cx="7696200" cy="1004888"/>
          </a:xfr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algn="ctr">
              <a:buSzPct val="90000"/>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rPr>
              <a:t>Preguntas</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29602079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dirty="0"/>
          </a:p>
        </p:txBody>
      </p:sp>
      <p:sp>
        <p:nvSpPr>
          <p:cNvPr id="327682" name="Rectangle 2"/>
          <p:cNvSpPr>
            <a:spLocks noGrp="1" noChangeArrowheads="1"/>
          </p:cNvSpPr>
          <p:nvPr>
            <p:ph type="body" idx="1"/>
          </p:nvPr>
        </p:nvSpPr>
        <p:spPr>
          <a:xfrm>
            <a:off x="316673" y="1981200"/>
            <a:ext cx="8610600" cy="3731118"/>
          </a:xfrm>
        </p:spPr>
        <p:txBody>
          <a:bodyPr/>
          <a:lstStyle/>
          <a:p>
            <a:r>
              <a:rPr lang="es-PR" dirty="0" smtClean="0">
                <a:latin typeface="Candara" panose="020E0502030303020204" pitchFamily="34" charset="0"/>
              </a:rPr>
              <a:t>¿</a:t>
            </a:r>
            <a:r>
              <a:rPr lang="es-PR" dirty="0">
                <a:latin typeface="Candara" panose="020E0502030303020204" pitchFamily="34" charset="0"/>
              </a:rPr>
              <a:t>Cuándo fue la última vez que se sintió “espantado” (</a:t>
            </a:r>
            <a:r>
              <a:rPr lang="es-PR" dirty="0">
                <a:solidFill>
                  <a:srgbClr val="FF0000"/>
                </a:solidFill>
                <a:latin typeface="Candara" panose="020E0502030303020204" pitchFamily="34" charset="0"/>
              </a:rPr>
              <a:t>v. 5</a:t>
            </a:r>
            <a:r>
              <a:rPr lang="es-PR" dirty="0">
                <a:latin typeface="Candara" panose="020E0502030303020204" pitchFamily="34" charset="0"/>
              </a:rPr>
              <a:t>) por causa de Cristo? ¿Cómo podemos entusiasmarnos más con Su poder obrando en nuestras vidas?</a:t>
            </a:r>
          </a:p>
        </p:txBody>
      </p:sp>
      <p:sp>
        <p:nvSpPr>
          <p:cNvPr id="7" name="Rectangle 3"/>
          <p:cNvSpPr>
            <a:spLocks noGrp="1" noChangeArrowheads="1"/>
          </p:cNvSpPr>
          <p:nvPr>
            <p:ph type="title"/>
          </p:nvPr>
        </p:nvSpPr>
        <p:spPr>
          <a:xfrm>
            <a:off x="1231073" y="710652"/>
            <a:ext cx="7696200" cy="1004888"/>
          </a:xfr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algn="ctr">
              <a:buSzPct val="90000"/>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rPr>
              <a:t>Preguntas</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31973625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t="2633" b="17487"/>
          <a:stretch/>
        </p:blipFill>
        <p:spPr>
          <a:xfrm>
            <a:off x="0" y="0"/>
            <a:ext cx="9144000" cy="6934200"/>
          </a:xfrm>
          <a:prstGeom prst="rect">
            <a:avLst/>
          </a:prstGeom>
        </p:spPr>
      </p:pic>
      <p:sp>
        <p:nvSpPr>
          <p:cNvPr id="7" name="Title 5"/>
          <p:cNvSpPr>
            <a:spLocks noGrp="1"/>
          </p:cNvSpPr>
          <p:nvPr>
            <p:ph type="title"/>
          </p:nvPr>
        </p:nvSpPr>
        <p:spPr>
          <a:xfrm>
            <a:off x="419100" y="228600"/>
            <a:ext cx="8305800" cy="1462087"/>
          </a:xfrm>
          <a:solidFill>
            <a:schemeClr val="bg1">
              <a:alpha val="63000"/>
            </a:schemeClr>
          </a:solidFill>
          <a:effectLst>
            <a:softEdge rad="63500"/>
          </a:effectLst>
        </p:spPr>
        <p:txBody>
          <a:bodyPr anchor="ctr"/>
          <a:lstStyle/>
          <a:p>
            <a:pPr marL="742950" indent="-742950">
              <a:buSzPct val="90000"/>
              <a:buFont typeface="+mj-lt"/>
              <a:buAutoNum type="arabicParenR" startAt="3"/>
            </a:pPr>
            <a:r>
              <a:rPr lang="es-PR" sz="3600" dirty="0">
                <a:latin typeface="Candara" panose="020E0502030303020204" pitchFamily="34" charset="0"/>
              </a:rPr>
              <a:t>La resurrección de Jesús es la base de nuestra </a:t>
            </a:r>
            <a:r>
              <a:rPr lang="es-PR" sz="3600" dirty="0" smtClean="0">
                <a:latin typeface="Candara" panose="020E0502030303020204" pitchFamily="34" charset="0"/>
              </a:rPr>
              <a:t>fe </a:t>
            </a:r>
            <a:r>
              <a:rPr lang="es-ES"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1 Corintios </a:t>
            </a:r>
            <a:r>
              <a:rPr lang="es-PR" sz="3600" dirty="0" smtClean="0">
                <a:solidFill>
                  <a:srgbClr val="FF0000"/>
                </a:solidFill>
                <a:latin typeface="Candara" panose="020E0502030303020204" pitchFamily="34" charset="0"/>
              </a:rPr>
              <a:t>15.17-22</a:t>
            </a:r>
            <a:r>
              <a:rPr lang="es-ES" sz="3600" dirty="0" smtClean="0">
                <a:solidFill>
                  <a:srgbClr val="FF0000"/>
                </a:solidFill>
                <a:latin typeface="Candara" panose="020E0502030303020204" pitchFamily="34" charset="0"/>
              </a:rPr>
              <a:t>)</a:t>
            </a:r>
            <a:endParaRPr lang="es-ES" sz="36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3242382093"/>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dirty="0"/>
          </a:p>
        </p:txBody>
      </p:sp>
      <p:sp>
        <p:nvSpPr>
          <p:cNvPr id="327682" name="Rectangle 2"/>
          <p:cNvSpPr>
            <a:spLocks noGrp="1" noChangeArrowheads="1"/>
          </p:cNvSpPr>
          <p:nvPr>
            <p:ph type="body" idx="1"/>
          </p:nvPr>
        </p:nvSpPr>
        <p:spPr>
          <a:xfrm>
            <a:off x="228600" y="2024958"/>
            <a:ext cx="8763000" cy="4375842"/>
          </a:xfrm>
        </p:spPr>
        <p:txBody>
          <a:bodyPr/>
          <a:lstStyle/>
          <a:p>
            <a:r>
              <a:rPr lang="es-PR" dirty="0">
                <a:latin typeface="Candara" panose="020E0502030303020204" pitchFamily="34" charset="0"/>
              </a:rPr>
              <a:t>“</a:t>
            </a:r>
            <a:r>
              <a:rPr lang="es-PR" i="1" dirty="0">
                <a:latin typeface="Candara" panose="020E0502030303020204" pitchFamily="34" charset="0"/>
              </a:rPr>
              <a:t>y si Cristo no resucitó, vuestra fe es vana; aún estáis en vuestros pecados. Entonces también los que durmieron en Cristo perecieron. Si en esta vida solamente esperamos en Cristo, somos los más dignos de conmiseración de todos los hombres. Mas ahora Cristo ha resucitado de los muertos; primicias de los que durmieron es </a:t>
            </a:r>
            <a:r>
              <a:rPr lang="es-PR" i="1" dirty="0" smtClean="0">
                <a:latin typeface="Candara" panose="020E0502030303020204" pitchFamily="34" charset="0"/>
              </a:rPr>
              <a:t>hecho…”</a:t>
            </a:r>
            <a:endParaRPr lang="es-PR" dirty="0">
              <a:latin typeface="Candara" panose="020E0502030303020204" pitchFamily="34" charset="0"/>
            </a:endParaRPr>
          </a:p>
        </p:txBody>
      </p:sp>
      <p:sp>
        <p:nvSpPr>
          <p:cNvPr id="6" name="Title 5"/>
          <p:cNvSpPr>
            <a:spLocks noGrp="1"/>
          </p:cNvSpPr>
          <p:nvPr>
            <p:ph type="title"/>
          </p:nvPr>
        </p:nvSpPr>
        <p:spPr>
          <a:xfrm>
            <a:off x="838200" y="290513"/>
            <a:ext cx="8305800" cy="1462087"/>
          </a:xfrm>
        </p:spPr>
        <p:txBody>
          <a:bodyPr/>
          <a:lstStyle/>
          <a:p>
            <a:pPr marL="569913" indent="-569913">
              <a:spcAft>
                <a:spcPts val="600"/>
              </a:spcAft>
              <a:buFont typeface="+mj-lt"/>
              <a:buAutoNum type="arabicPeriod" startAt="3"/>
            </a:pPr>
            <a:r>
              <a:rPr lang="es-PR" sz="4000" dirty="0">
                <a:latin typeface="Candara" panose="020E0502030303020204" pitchFamily="34" charset="0"/>
              </a:rPr>
              <a:t>La resurrección de Jesús es la base de nuestra fe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1 Corintios </a:t>
            </a:r>
            <a:r>
              <a:rPr lang="es-PR" sz="4000" dirty="0" smtClean="0">
                <a:solidFill>
                  <a:srgbClr val="FF0000"/>
                </a:solidFill>
                <a:latin typeface="Candara" panose="020E0502030303020204" pitchFamily="34" charset="0"/>
              </a:rPr>
              <a:t>15.17-22</a:t>
            </a:r>
            <a:r>
              <a:rPr lang="es-ES" sz="4000" dirty="0" smtClean="0">
                <a:solidFill>
                  <a:srgbClr val="FF0000"/>
                </a:solidFill>
                <a:latin typeface="Candara" panose="020E0502030303020204" pitchFamily="34" charset="0"/>
              </a:rPr>
              <a:t>)</a:t>
            </a:r>
            <a:endParaRPr lang="es-PR" sz="4000" dirty="0">
              <a:latin typeface="Candara" panose="020E0502030303020204" pitchFamily="34" charset="0"/>
            </a:endParaRPr>
          </a:p>
        </p:txBody>
      </p:sp>
    </p:spTree>
    <p:extLst>
      <p:ext uri="{BB962C8B-B14F-4D97-AF65-F5344CB8AC3E}">
        <p14:creationId xmlns:p14="http://schemas.microsoft.com/office/powerpoint/2010/main" val="4023582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dirty="0"/>
          </a:p>
        </p:txBody>
      </p:sp>
      <p:sp>
        <p:nvSpPr>
          <p:cNvPr id="327682" name="Rectangle 2"/>
          <p:cNvSpPr>
            <a:spLocks noGrp="1" noChangeArrowheads="1"/>
          </p:cNvSpPr>
          <p:nvPr>
            <p:ph type="body" idx="1"/>
          </p:nvPr>
        </p:nvSpPr>
        <p:spPr>
          <a:xfrm>
            <a:off x="228600" y="2024958"/>
            <a:ext cx="8763000" cy="4375842"/>
          </a:xfrm>
        </p:spPr>
        <p:txBody>
          <a:bodyPr/>
          <a:lstStyle/>
          <a:p>
            <a:r>
              <a:rPr lang="es-PR" dirty="0" smtClean="0">
                <a:latin typeface="Candara" panose="020E0502030303020204" pitchFamily="34" charset="0"/>
              </a:rPr>
              <a:t>“</a:t>
            </a:r>
            <a:r>
              <a:rPr lang="es-PR" i="1" dirty="0" smtClean="0">
                <a:latin typeface="Candara" panose="020E0502030303020204" pitchFamily="34" charset="0"/>
              </a:rPr>
              <a:t>…Porque </a:t>
            </a:r>
            <a:r>
              <a:rPr lang="es-PR" i="1" dirty="0">
                <a:latin typeface="Candara" panose="020E0502030303020204" pitchFamily="34" charset="0"/>
              </a:rPr>
              <a:t>por cuanto la muerte entró por un hombre, también por un hombre la resurrección de los muertos. Porque así como en Adán todos mueren, también en Cristo todos serán vivificados</a:t>
            </a:r>
            <a:r>
              <a:rPr lang="es-PR" i="1" dirty="0">
                <a:solidFill>
                  <a:srgbClr val="FF0000"/>
                </a:solidFill>
                <a:latin typeface="Candara" panose="020E0502030303020204" pitchFamily="34" charset="0"/>
              </a:rPr>
              <a:t>.</a:t>
            </a:r>
            <a:r>
              <a:rPr lang="es-PR" dirty="0">
                <a:solidFill>
                  <a:srgbClr val="FF0000"/>
                </a:solidFill>
                <a:latin typeface="Candara" panose="020E0502030303020204" pitchFamily="34" charset="0"/>
              </a:rPr>
              <a:t>” (1 Corintios 15.17–22, RVR60) </a:t>
            </a:r>
          </a:p>
        </p:txBody>
      </p:sp>
      <p:sp>
        <p:nvSpPr>
          <p:cNvPr id="6" name="Title 5"/>
          <p:cNvSpPr>
            <a:spLocks noGrp="1"/>
          </p:cNvSpPr>
          <p:nvPr>
            <p:ph type="title"/>
          </p:nvPr>
        </p:nvSpPr>
        <p:spPr>
          <a:xfrm>
            <a:off x="838200" y="290513"/>
            <a:ext cx="8305800" cy="1462087"/>
          </a:xfrm>
        </p:spPr>
        <p:txBody>
          <a:bodyPr/>
          <a:lstStyle/>
          <a:p>
            <a:pPr marL="569913" indent="-569913">
              <a:spcAft>
                <a:spcPts val="600"/>
              </a:spcAft>
              <a:buFont typeface="+mj-lt"/>
              <a:buAutoNum type="arabicPeriod" startAt="3"/>
            </a:pPr>
            <a:r>
              <a:rPr lang="es-PR" sz="4000" dirty="0">
                <a:latin typeface="Candara" panose="020E0502030303020204" pitchFamily="34" charset="0"/>
              </a:rPr>
              <a:t>La resurrección de Jesús es la base de nuestra fe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1 Corintios </a:t>
            </a:r>
            <a:r>
              <a:rPr lang="es-PR" sz="4000" dirty="0" smtClean="0">
                <a:solidFill>
                  <a:srgbClr val="FF0000"/>
                </a:solidFill>
                <a:latin typeface="Candara" panose="020E0502030303020204" pitchFamily="34" charset="0"/>
              </a:rPr>
              <a:t>15.17-22</a:t>
            </a:r>
            <a:r>
              <a:rPr lang="es-ES" sz="4000" dirty="0" smtClean="0">
                <a:solidFill>
                  <a:srgbClr val="FF0000"/>
                </a:solidFill>
                <a:latin typeface="Candara" panose="020E0502030303020204" pitchFamily="34" charset="0"/>
              </a:rPr>
              <a:t>)</a:t>
            </a:r>
            <a:endParaRPr lang="es-PR" sz="4000" dirty="0">
              <a:latin typeface="Candara" panose="020E0502030303020204" pitchFamily="34" charset="0"/>
            </a:endParaRPr>
          </a:p>
        </p:txBody>
      </p:sp>
    </p:spTree>
    <p:extLst>
      <p:ext uri="{BB962C8B-B14F-4D97-AF65-F5344CB8AC3E}">
        <p14:creationId xmlns:p14="http://schemas.microsoft.com/office/powerpoint/2010/main" val="22773106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29</a:t>
            </a:fld>
            <a:endParaRPr lang="en-US" dirty="0"/>
          </a:p>
        </p:txBody>
      </p:sp>
      <p:sp>
        <p:nvSpPr>
          <p:cNvPr id="327682" name="Rectangle 2"/>
          <p:cNvSpPr>
            <a:spLocks noGrp="1" noChangeArrowheads="1"/>
          </p:cNvSpPr>
          <p:nvPr>
            <p:ph type="body" idx="1"/>
          </p:nvPr>
        </p:nvSpPr>
        <p:spPr>
          <a:xfrm>
            <a:off x="228600" y="2024958"/>
            <a:ext cx="5105400" cy="4375842"/>
          </a:xfrm>
        </p:spPr>
        <p:txBody>
          <a:bodyPr>
            <a:normAutofit fontScale="92500" lnSpcReduction="20000"/>
          </a:bodyPr>
          <a:lstStyle/>
          <a:p>
            <a:r>
              <a:rPr lang="es-PR" dirty="0">
                <a:latin typeface="Candara" panose="020E0502030303020204" pitchFamily="34" charset="0"/>
              </a:rPr>
              <a:t>Pablo señala la experiencia personal de los mismos corintios.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les predicó el evangelio, ellos creyeron y sus vidas fueron transformadas (</a:t>
            </a:r>
            <a:r>
              <a:rPr lang="es-PR" dirty="0">
                <a:solidFill>
                  <a:srgbClr val="FF0000"/>
                </a:solidFill>
                <a:latin typeface="Candara" panose="020E0502030303020204" pitchFamily="34" charset="0"/>
              </a:rPr>
              <a:t>6.9–11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si los muertos no resucitan, ¡Cristo todavía estaba muerto y ese evangelio era una mentira! </a:t>
            </a:r>
            <a:endParaRPr lang="es-PR" dirty="0" smtClean="0">
              <a:latin typeface="Candara" panose="020E0502030303020204" pitchFamily="34" charset="0"/>
            </a:endParaRPr>
          </a:p>
        </p:txBody>
      </p:sp>
      <p:sp>
        <p:nvSpPr>
          <p:cNvPr id="6" name="Title 5"/>
          <p:cNvSpPr>
            <a:spLocks noGrp="1"/>
          </p:cNvSpPr>
          <p:nvPr>
            <p:ph type="title"/>
          </p:nvPr>
        </p:nvSpPr>
        <p:spPr>
          <a:xfrm>
            <a:off x="838200" y="290513"/>
            <a:ext cx="8305800" cy="1462087"/>
          </a:xfrm>
        </p:spPr>
        <p:txBody>
          <a:bodyPr/>
          <a:lstStyle/>
          <a:p>
            <a:pPr marL="569913" indent="-569913">
              <a:spcAft>
                <a:spcPts val="600"/>
              </a:spcAft>
              <a:buFont typeface="+mj-lt"/>
              <a:buAutoNum type="arabicPeriod" startAt="3"/>
            </a:pPr>
            <a:r>
              <a:rPr lang="es-PR" sz="4000" dirty="0">
                <a:latin typeface="Candara" panose="020E0502030303020204" pitchFamily="34" charset="0"/>
              </a:rPr>
              <a:t>La resurrección de Jesús es la base de nuestra fe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1 Corintios </a:t>
            </a:r>
            <a:r>
              <a:rPr lang="es-PR" sz="4000" dirty="0" smtClean="0">
                <a:solidFill>
                  <a:srgbClr val="FF0000"/>
                </a:solidFill>
                <a:latin typeface="Candara" panose="020E0502030303020204" pitchFamily="34" charset="0"/>
              </a:rPr>
              <a:t>15.17-22</a:t>
            </a:r>
            <a:r>
              <a:rPr lang="es-ES" sz="4000" dirty="0" smtClean="0">
                <a:solidFill>
                  <a:srgbClr val="FF0000"/>
                </a:solidFill>
                <a:latin typeface="Candara" panose="020E0502030303020204" pitchFamily="34" charset="0"/>
              </a:rPr>
              <a:t>)</a:t>
            </a:r>
            <a:endParaRPr lang="es-PR" sz="4000" dirty="0">
              <a:latin typeface="Candara" panose="020E0502030303020204" pitchFamily="34" charset="0"/>
            </a:endParaRPr>
          </a:p>
        </p:txBody>
      </p:sp>
      <p:pic>
        <p:nvPicPr>
          <p:cNvPr id="2" name="Picture 1"/>
          <p:cNvPicPr>
            <a:picLocks noChangeAspect="1"/>
          </p:cNvPicPr>
          <p:nvPr/>
        </p:nvPicPr>
        <p:blipFill rotWithShape="1">
          <a:blip r:embed="rId2"/>
          <a:srcRect l="9119" r="33895"/>
          <a:stretch/>
        </p:blipFill>
        <p:spPr>
          <a:xfrm>
            <a:off x="5334001" y="1785730"/>
            <a:ext cx="3810000" cy="5072270"/>
          </a:xfrm>
          <a:prstGeom prst="rect">
            <a:avLst/>
          </a:prstGeom>
        </p:spPr>
      </p:pic>
    </p:spTree>
    <p:extLst>
      <p:ext uri="{BB962C8B-B14F-4D97-AF65-F5344CB8AC3E}">
        <p14:creationId xmlns:p14="http://schemas.microsoft.com/office/powerpoint/2010/main" val="33016820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685800" y="2052638"/>
            <a:ext cx="8153401" cy="4191000"/>
          </a:xfrm>
          <a:solidFill>
            <a:schemeClr val="bg1">
              <a:alpha val="45000"/>
            </a:schemeClr>
          </a:solidFill>
          <a:ln/>
        </p:spPr>
        <p:txBody>
          <a:bodyPr/>
          <a:lstStyle/>
          <a:p>
            <a:pPr marL="742950" indent="-742950">
              <a:buSzPct val="90000"/>
              <a:buFont typeface="+mj-lt"/>
              <a:buAutoNum type="arabicParenR"/>
            </a:pPr>
            <a:r>
              <a:rPr lang="es-PR" sz="3600" dirty="0">
                <a:latin typeface="Candara" panose="020E0502030303020204" pitchFamily="34" charset="0"/>
              </a:rPr>
              <a:t>Jesús es el Salvador </a:t>
            </a:r>
            <a:r>
              <a:rPr lang="es-PR" sz="3600" dirty="0" smtClean="0">
                <a:latin typeface="Candara" panose="020E0502030303020204" pitchFamily="34" charset="0"/>
              </a:rPr>
              <a:t>crucificado</a:t>
            </a:r>
          </a:p>
          <a:p>
            <a:pPr marL="0" indent="0">
              <a:buSzPct val="90000"/>
              <a:buNone/>
            </a:pPr>
            <a:r>
              <a:rPr lang="es-ES" sz="3600" dirty="0" smtClean="0">
                <a:latin typeface="Candara" panose="020E0502030303020204" pitchFamily="34" charset="0"/>
              </a:rPr>
              <a:t>	</a:t>
            </a:r>
            <a:r>
              <a:rPr lang="es-ES"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Marcos 15.33-39</a:t>
            </a:r>
            <a:r>
              <a:rPr lang="es-ES" sz="3600" dirty="0" smtClean="0">
                <a:solidFill>
                  <a:srgbClr val="FF0000"/>
                </a:solidFill>
                <a:latin typeface="Candara" panose="020E0502030303020204" pitchFamily="34" charset="0"/>
              </a:rPr>
              <a:t>)</a:t>
            </a:r>
            <a:endParaRPr lang="es-ES" sz="3600" dirty="0">
              <a:solidFill>
                <a:srgbClr val="FF0000"/>
              </a:solidFill>
              <a:latin typeface="Candara" panose="020E0502030303020204" pitchFamily="34" charset="0"/>
            </a:endParaRPr>
          </a:p>
          <a:p>
            <a:pPr marL="742950" indent="-742950">
              <a:buSzPct val="90000"/>
              <a:buFont typeface="+mj-lt"/>
              <a:buAutoNum type="arabicParenR" startAt="2"/>
            </a:pPr>
            <a:r>
              <a:rPr lang="es-PR" sz="3600" dirty="0">
                <a:latin typeface="Candara" panose="020E0502030303020204" pitchFamily="34" charset="0"/>
              </a:rPr>
              <a:t>Jesús es el Señor viviente </a:t>
            </a:r>
          </a:p>
          <a:p>
            <a:pPr marL="0" indent="0">
              <a:buSzPct val="90000"/>
              <a:buNone/>
            </a:pPr>
            <a:r>
              <a:rPr lang="es-ES" sz="3600" dirty="0" smtClean="0">
                <a:latin typeface="Candara" panose="020E0502030303020204" pitchFamily="34" charset="0"/>
              </a:rPr>
              <a:t>	</a:t>
            </a:r>
            <a:r>
              <a:rPr lang="es-ES"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Marcos 16.1-7</a:t>
            </a:r>
            <a:r>
              <a:rPr lang="es-ES" sz="3600" dirty="0" smtClean="0">
                <a:solidFill>
                  <a:srgbClr val="FF0000"/>
                </a:solidFill>
                <a:latin typeface="Candara" panose="020E0502030303020204" pitchFamily="34" charset="0"/>
              </a:rPr>
              <a:t>)</a:t>
            </a:r>
            <a:endParaRPr lang="es-ES" sz="3600" dirty="0">
              <a:solidFill>
                <a:srgbClr val="FF0000"/>
              </a:solidFill>
              <a:latin typeface="Candara" panose="020E0502030303020204" pitchFamily="34" charset="0"/>
            </a:endParaRPr>
          </a:p>
          <a:p>
            <a:pPr marL="742950" indent="-742950">
              <a:buSzPct val="90000"/>
              <a:buFont typeface="+mj-lt"/>
              <a:buAutoNum type="arabicParenR" startAt="3"/>
            </a:pPr>
            <a:r>
              <a:rPr lang="es-PR" sz="3600" dirty="0">
                <a:latin typeface="Candara" panose="020E0502030303020204" pitchFamily="34" charset="0"/>
              </a:rPr>
              <a:t>La resurrección de Jesús es la base de nuestra </a:t>
            </a:r>
            <a:r>
              <a:rPr lang="es-PR" sz="3600" dirty="0" smtClean="0">
                <a:latin typeface="Candara" panose="020E0502030303020204" pitchFamily="34" charset="0"/>
              </a:rPr>
              <a:t>fe</a:t>
            </a:r>
          </a:p>
          <a:p>
            <a:pPr marL="0" indent="0">
              <a:buSzPct val="90000"/>
              <a:buNone/>
            </a:pPr>
            <a:r>
              <a:rPr lang="es-ES" sz="3600" dirty="0" smtClean="0">
                <a:latin typeface="Candara" panose="020E0502030303020204" pitchFamily="34" charset="0"/>
              </a:rPr>
              <a:t>	</a:t>
            </a:r>
            <a:r>
              <a:rPr lang="es-ES"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1 Corintios 15.17-19</a:t>
            </a:r>
            <a:r>
              <a:rPr lang="es-ES" sz="3600" dirty="0" smtClean="0">
                <a:solidFill>
                  <a:srgbClr val="FF0000"/>
                </a:solidFill>
                <a:latin typeface="Candara" panose="020E0502030303020204" pitchFamily="34" charset="0"/>
              </a:rPr>
              <a:t>)</a:t>
            </a:r>
            <a:endParaRPr lang="es-ES" sz="3600" dirty="0">
              <a:solidFill>
                <a:srgbClr val="FF0000"/>
              </a:solidFill>
              <a:latin typeface="Candara" panose="020E0502030303020204"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a:pPr/>
              <a:t>3</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latin typeface="Candara" panose="020E0502030303020204" pitchFamily="34" charset="0"/>
              </a:rPr>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317443">
                                            <p:txEl>
                                              <p:pRg st="3" end="3"/>
                                            </p:txEl>
                                          </p:spTgt>
                                        </p:tgtEl>
                                        <p:attrNameLst>
                                          <p:attrName>style.visibility</p:attrName>
                                        </p:attrNameLst>
                                      </p:cBhvr>
                                      <p:to>
                                        <p:strVal val="visible"/>
                                      </p:to>
                                    </p:set>
                                    <p:animEffect transition="in" filter="fade">
                                      <p:cBhvr>
                                        <p:cTn id="19" dur="2000"/>
                                        <p:tgtEl>
                                          <p:spTgt spid="317443">
                                            <p:txEl>
                                              <p:pRg st="3" end="3"/>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317443">
                                            <p:txEl>
                                              <p:pRg st="4" end="4"/>
                                            </p:txEl>
                                          </p:spTgt>
                                        </p:tgtEl>
                                        <p:attrNameLst>
                                          <p:attrName>style.visibility</p:attrName>
                                        </p:attrNameLst>
                                      </p:cBhvr>
                                      <p:to>
                                        <p:strVal val="visible"/>
                                      </p:to>
                                    </p:set>
                                    <p:animEffect transition="in" filter="fade">
                                      <p:cBhvr>
                                        <p:cTn id="23" dur="2000"/>
                                        <p:tgtEl>
                                          <p:spTgt spid="317443">
                                            <p:txEl>
                                              <p:pRg st="4" end="4"/>
                                            </p:txEl>
                                          </p:spTgt>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317443">
                                            <p:txEl>
                                              <p:pRg st="5" end="5"/>
                                            </p:txEl>
                                          </p:spTgt>
                                        </p:tgtEl>
                                        <p:attrNameLst>
                                          <p:attrName>style.visibility</p:attrName>
                                        </p:attrNameLst>
                                      </p:cBhvr>
                                      <p:to>
                                        <p:strVal val="visible"/>
                                      </p:to>
                                    </p:set>
                                    <p:animEffect transition="in" filter="fade">
                                      <p:cBhvr>
                                        <p:cTn id="27" dur="2000"/>
                                        <p:tgtEl>
                                          <p:spTgt spid="3174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30</a:t>
            </a:fld>
            <a:endParaRPr lang="en-US" dirty="0"/>
          </a:p>
        </p:txBody>
      </p:sp>
      <p:sp>
        <p:nvSpPr>
          <p:cNvPr id="327682" name="Rectangle 2"/>
          <p:cNvSpPr>
            <a:spLocks noGrp="1" noChangeArrowheads="1"/>
          </p:cNvSpPr>
          <p:nvPr>
            <p:ph type="body" idx="1"/>
          </p:nvPr>
        </p:nvSpPr>
        <p:spPr>
          <a:xfrm>
            <a:off x="228600" y="2024958"/>
            <a:ext cx="5105400" cy="4375842"/>
          </a:xfrm>
        </p:spPr>
        <p:txBody>
          <a:bodyPr>
            <a:normAutofit/>
          </a:bodyPr>
          <a:lstStyle/>
          <a:p>
            <a:r>
              <a:rPr lang="es-PR" dirty="0" smtClean="0">
                <a:latin typeface="Candara" panose="020E0502030303020204" pitchFamily="34" charset="0"/>
              </a:rPr>
              <a:t>Su </a:t>
            </a:r>
            <a:r>
              <a:rPr lang="es-PR" dirty="0">
                <a:latin typeface="Candara" panose="020E0502030303020204" pitchFamily="34" charset="0"/>
              </a:rPr>
              <a:t>fe era vana, y ¡ellos estaban todavía en sus pecados!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fe cristiana es buena sólo si una persona vive; no hay esperanza después de la muerte</a:t>
            </a:r>
            <a:r>
              <a:rPr lang="es-PR" dirty="0" smtClean="0">
                <a:latin typeface="Candara" panose="020E0502030303020204" pitchFamily="34" charset="0"/>
              </a:rPr>
              <a:t>.</a:t>
            </a:r>
            <a:endParaRPr lang="es-PR" dirty="0">
              <a:latin typeface="Candara" panose="020E0502030303020204" pitchFamily="34" charset="0"/>
            </a:endParaRPr>
          </a:p>
        </p:txBody>
      </p:sp>
      <p:sp>
        <p:nvSpPr>
          <p:cNvPr id="6" name="Title 5"/>
          <p:cNvSpPr>
            <a:spLocks noGrp="1"/>
          </p:cNvSpPr>
          <p:nvPr>
            <p:ph type="title"/>
          </p:nvPr>
        </p:nvSpPr>
        <p:spPr>
          <a:xfrm>
            <a:off x="838200" y="290513"/>
            <a:ext cx="8305800" cy="1462087"/>
          </a:xfrm>
        </p:spPr>
        <p:txBody>
          <a:bodyPr/>
          <a:lstStyle/>
          <a:p>
            <a:pPr marL="569913" indent="-569913">
              <a:spcAft>
                <a:spcPts val="600"/>
              </a:spcAft>
              <a:buFont typeface="+mj-lt"/>
              <a:buAutoNum type="arabicPeriod" startAt="3"/>
            </a:pPr>
            <a:r>
              <a:rPr lang="es-PR" sz="4000" dirty="0">
                <a:latin typeface="Candara" panose="020E0502030303020204" pitchFamily="34" charset="0"/>
              </a:rPr>
              <a:t>La resurrección de Jesús es la base de nuestra fe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1 Corintios </a:t>
            </a:r>
            <a:r>
              <a:rPr lang="es-PR" sz="4000" dirty="0" smtClean="0">
                <a:solidFill>
                  <a:srgbClr val="FF0000"/>
                </a:solidFill>
                <a:latin typeface="Candara" panose="020E0502030303020204" pitchFamily="34" charset="0"/>
              </a:rPr>
              <a:t>15.17-22</a:t>
            </a:r>
            <a:r>
              <a:rPr lang="es-ES" sz="4000" dirty="0" smtClean="0">
                <a:solidFill>
                  <a:srgbClr val="FF0000"/>
                </a:solidFill>
                <a:latin typeface="Candara" panose="020E0502030303020204" pitchFamily="34" charset="0"/>
              </a:rPr>
              <a:t>)</a:t>
            </a:r>
            <a:endParaRPr lang="es-PR" sz="4000" dirty="0">
              <a:latin typeface="Candara" panose="020E0502030303020204" pitchFamily="34" charset="0"/>
            </a:endParaRPr>
          </a:p>
        </p:txBody>
      </p:sp>
      <p:pic>
        <p:nvPicPr>
          <p:cNvPr id="5" name="Picture 4"/>
          <p:cNvPicPr>
            <a:picLocks noChangeAspect="1"/>
          </p:cNvPicPr>
          <p:nvPr/>
        </p:nvPicPr>
        <p:blipFill rotWithShape="1">
          <a:blip r:embed="rId2"/>
          <a:srcRect l="9119" r="33895"/>
          <a:stretch/>
        </p:blipFill>
        <p:spPr>
          <a:xfrm>
            <a:off x="5334001" y="1785730"/>
            <a:ext cx="3810000" cy="5072270"/>
          </a:xfrm>
          <a:prstGeom prst="rect">
            <a:avLst/>
          </a:prstGeom>
        </p:spPr>
      </p:pic>
    </p:spTree>
    <p:extLst>
      <p:ext uri="{BB962C8B-B14F-4D97-AF65-F5344CB8AC3E}">
        <p14:creationId xmlns:p14="http://schemas.microsoft.com/office/powerpoint/2010/main" val="24460630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31</a:t>
            </a:fld>
            <a:endParaRPr lang="en-US" dirty="0"/>
          </a:p>
        </p:txBody>
      </p:sp>
      <p:sp>
        <p:nvSpPr>
          <p:cNvPr id="327682" name="Rectangle 2"/>
          <p:cNvSpPr>
            <a:spLocks noGrp="1" noChangeArrowheads="1"/>
          </p:cNvSpPr>
          <p:nvPr>
            <p:ph type="body" idx="1"/>
          </p:nvPr>
        </p:nvSpPr>
        <p:spPr>
          <a:xfrm>
            <a:off x="228600" y="2024958"/>
            <a:ext cx="5105400" cy="4375842"/>
          </a:xfrm>
        </p:spPr>
        <p:txBody>
          <a:bodyPr>
            <a:normAutofit fontScale="85000" lnSpcReduction="10000"/>
          </a:bodyPr>
          <a:lstStyle/>
          <a:p>
            <a:r>
              <a:rPr lang="es-PR" dirty="0">
                <a:latin typeface="Candara" panose="020E0502030303020204" pitchFamily="34" charset="0"/>
              </a:rPr>
              <a:t>Aquí Pablo analiza la doctrina bíblica de «los dos Adán</a:t>
            </a:r>
            <a:r>
              <a:rPr lang="es-PR" dirty="0" smtClean="0">
                <a:latin typeface="Candara" panose="020E0502030303020204" pitchFamily="34" charset="0"/>
              </a:rPr>
              <a:t>». </a:t>
            </a:r>
          </a:p>
          <a:p>
            <a:r>
              <a:rPr lang="es-PR" dirty="0" smtClean="0">
                <a:latin typeface="Candara" panose="020E0502030303020204" pitchFamily="34" charset="0"/>
              </a:rPr>
              <a:t>Fue </a:t>
            </a:r>
            <a:r>
              <a:rPr lang="es-PR" dirty="0">
                <a:latin typeface="Candara" panose="020E0502030303020204" pitchFamily="34" charset="0"/>
              </a:rPr>
              <a:t>por medio del pecado del primer Adán que la muerte entró en el mundo; pero mediante el postrer Adán (Cristo), se conquistó la muerte. </a:t>
            </a:r>
            <a:endParaRPr lang="es-PR" dirty="0" smtClean="0">
              <a:latin typeface="Candara" panose="020E0502030303020204" pitchFamily="34" charset="0"/>
            </a:endParaRPr>
          </a:p>
          <a:p>
            <a:r>
              <a:rPr lang="es-PR" dirty="0" smtClean="0">
                <a:latin typeface="Candara" panose="020E0502030303020204" pitchFamily="34" charset="0"/>
              </a:rPr>
              <a:t>Cristo </a:t>
            </a:r>
            <a:r>
              <a:rPr lang="es-PR" dirty="0">
                <a:latin typeface="Candara" panose="020E0502030303020204" pitchFamily="34" charset="0"/>
              </a:rPr>
              <a:t>es las primicias; o sea, es el primero de una gran cosecha que aún no ha venido. </a:t>
            </a:r>
            <a:endParaRPr lang="es-PR" dirty="0" smtClean="0">
              <a:latin typeface="Candara" panose="020E0502030303020204" pitchFamily="34" charset="0"/>
            </a:endParaRPr>
          </a:p>
        </p:txBody>
      </p:sp>
      <p:sp>
        <p:nvSpPr>
          <p:cNvPr id="6" name="Title 5"/>
          <p:cNvSpPr>
            <a:spLocks noGrp="1"/>
          </p:cNvSpPr>
          <p:nvPr>
            <p:ph type="title"/>
          </p:nvPr>
        </p:nvSpPr>
        <p:spPr>
          <a:xfrm>
            <a:off x="838200" y="290513"/>
            <a:ext cx="8305800" cy="1462087"/>
          </a:xfrm>
        </p:spPr>
        <p:txBody>
          <a:bodyPr/>
          <a:lstStyle/>
          <a:p>
            <a:pPr marL="569913" indent="-569913">
              <a:spcAft>
                <a:spcPts val="600"/>
              </a:spcAft>
              <a:buFont typeface="+mj-lt"/>
              <a:buAutoNum type="arabicPeriod" startAt="3"/>
            </a:pPr>
            <a:r>
              <a:rPr lang="es-PR" sz="4000" dirty="0">
                <a:latin typeface="Candara" panose="020E0502030303020204" pitchFamily="34" charset="0"/>
              </a:rPr>
              <a:t>La resurrección de Jesús es la base de nuestra fe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1 Corintios </a:t>
            </a:r>
            <a:r>
              <a:rPr lang="es-PR" sz="4000" dirty="0" smtClean="0">
                <a:solidFill>
                  <a:srgbClr val="FF0000"/>
                </a:solidFill>
                <a:latin typeface="Candara" panose="020E0502030303020204" pitchFamily="34" charset="0"/>
              </a:rPr>
              <a:t>15.17-22</a:t>
            </a:r>
            <a:r>
              <a:rPr lang="es-ES" sz="4000" dirty="0" smtClean="0">
                <a:solidFill>
                  <a:srgbClr val="FF0000"/>
                </a:solidFill>
                <a:latin typeface="Candara" panose="020E0502030303020204" pitchFamily="34" charset="0"/>
              </a:rPr>
              <a:t>)</a:t>
            </a:r>
            <a:endParaRPr lang="es-PR" sz="4000" dirty="0">
              <a:latin typeface="Candara" panose="020E0502030303020204" pitchFamily="34" charset="0"/>
            </a:endParaRPr>
          </a:p>
        </p:txBody>
      </p:sp>
      <p:pic>
        <p:nvPicPr>
          <p:cNvPr id="5" name="Picture 4"/>
          <p:cNvPicPr>
            <a:picLocks noChangeAspect="1"/>
          </p:cNvPicPr>
          <p:nvPr/>
        </p:nvPicPr>
        <p:blipFill rotWithShape="1">
          <a:blip r:embed="rId2"/>
          <a:srcRect l="9119" r="33895"/>
          <a:stretch/>
        </p:blipFill>
        <p:spPr>
          <a:xfrm>
            <a:off x="5334001" y="1785730"/>
            <a:ext cx="3810000" cy="5072270"/>
          </a:xfrm>
          <a:prstGeom prst="rect">
            <a:avLst/>
          </a:prstGeom>
        </p:spPr>
      </p:pic>
    </p:spTree>
    <p:extLst>
      <p:ext uri="{BB962C8B-B14F-4D97-AF65-F5344CB8AC3E}">
        <p14:creationId xmlns:p14="http://schemas.microsoft.com/office/powerpoint/2010/main" val="18460510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32</a:t>
            </a:fld>
            <a:endParaRPr lang="en-US" dirty="0"/>
          </a:p>
        </p:txBody>
      </p:sp>
      <p:sp>
        <p:nvSpPr>
          <p:cNvPr id="327682" name="Rectangle 2"/>
          <p:cNvSpPr>
            <a:spLocks noGrp="1" noChangeArrowheads="1"/>
          </p:cNvSpPr>
          <p:nvPr>
            <p:ph type="body" idx="1"/>
          </p:nvPr>
        </p:nvSpPr>
        <p:spPr>
          <a:xfrm>
            <a:off x="228600" y="2024958"/>
            <a:ext cx="5105400" cy="4375842"/>
          </a:xfrm>
        </p:spPr>
        <p:txBody>
          <a:bodyPr>
            <a:normAutofit fontScale="92500" lnSpcReduction="20000"/>
          </a:bodyPr>
          <a:lstStyle/>
          <a:p>
            <a:r>
              <a:rPr lang="es-PR" dirty="0" smtClean="0">
                <a:latin typeface="Candara" panose="020E0502030303020204" pitchFamily="34" charset="0"/>
              </a:rPr>
              <a:t>Cristo </a:t>
            </a:r>
            <a:r>
              <a:rPr lang="es-PR" dirty="0">
                <a:latin typeface="Candara" panose="020E0502030303020204" pitchFamily="34" charset="0"/>
              </a:rPr>
              <a:t>es el «postrer Adán» de Dios e invertirá el mal que el primer Adán trajo a este mundo.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Cristo venga los muertos en Cristo resucitarán (</a:t>
            </a:r>
            <a:r>
              <a:rPr lang="es-PR" dirty="0">
                <a:solidFill>
                  <a:srgbClr val="FF0000"/>
                </a:solidFill>
                <a:latin typeface="Candara" panose="020E0502030303020204" pitchFamily="34" charset="0"/>
              </a:rPr>
              <a:t>v. 23</a:t>
            </a:r>
            <a:r>
              <a:rPr lang="es-PR" dirty="0">
                <a:latin typeface="Candara" panose="020E0502030303020204" pitchFamily="34" charset="0"/>
              </a:rPr>
              <a:t>,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Tesalonicenses </a:t>
            </a:r>
            <a:r>
              <a:rPr lang="es-PR" dirty="0">
                <a:solidFill>
                  <a:srgbClr val="FF0000"/>
                </a:solidFill>
                <a:latin typeface="Candara" panose="020E0502030303020204" pitchFamily="34" charset="0"/>
              </a:rPr>
              <a:t>4.13–18</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finalmente pondrá todas las cosas bajo sus pies, incluyendo la muerte. </a:t>
            </a:r>
            <a:endParaRPr lang="es-PR" dirty="0" smtClean="0">
              <a:latin typeface="Candara" panose="020E0502030303020204" pitchFamily="34" charset="0"/>
            </a:endParaRPr>
          </a:p>
        </p:txBody>
      </p:sp>
      <p:sp>
        <p:nvSpPr>
          <p:cNvPr id="6" name="Title 5"/>
          <p:cNvSpPr>
            <a:spLocks noGrp="1"/>
          </p:cNvSpPr>
          <p:nvPr>
            <p:ph type="title"/>
          </p:nvPr>
        </p:nvSpPr>
        <p:spPr>
          <a:xfrm>
            <a:off x="838200" y="290513"/>
            <a:ext cx="8305800" cy="1462087"/>
          </a:xfrm>
        </p:spPr>
        <p:txBody>
          <a:bodyPr/>
          <a:lstStyle/>
          <a:p>
            <a:pPr marL="569913" indent="-569913">
              <a:spcAft>
                <a:spcPts val="600"/>
              </a:spcAft>
              <a:buFont typeface="+mj-lt"/>
              <a:buAutoNum type="arabicPeriod" startAt="3"/>
            </a:pPr>
            <a:r>
              <a:rPr lang="es-PR" sz="4000" dirty="0">
                <a:latin typeface="Candara" panose="020E0502030303020204" pitchFamily="34" charset="0"/>
              </a:rPr>
              <a:t>La resurrección de Jesús es la base de nuestra fe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1 Corintios </a:t>
            </a:r>
            <a:r>
              <a:rPr lang="es-PR" sz="4000" dirty="0" smtClean="0">
                <a:solidFill>
                  <a:srgbClr val="FF0000"/>
                </a:solidFill>
                <a:latin typeface="Candara" panose="020E0502030303020204" pitchFamily="34" charset="0"/>
              </a:rPr>
              <a:t>15.17-22</a:t>
            </a:r>
            <a:r>
              <a:rPr lang="es-ES" sz="4000" dirty="0" smtClean="0">
                <a:solidFill>
                  <a:srgbClr val="FF0000"/>
                </a:solidFill>
                <a:latin typeface="Candara" panose="020E0502030303020204" pitchFamily="34" charset="0"/>
              </a:rPr>
              <a:t>)</a:t>
            </a:r>
            <a:endParaRPr lang="es-PR" sz="4000" dirty="0">
              <a:latin typeface="Candara" panose="020E0502030303020204" pitchFamily="34" charset="0"/>
            </a:endParaRPr>
          </a:p>
        </p:txBody>
      </p:sp>
      <p:pic>
        <p:nvPicPr>
          <p:cNvPr id="5" name="Picture 4"/>
          <p:cNvPicPr>
            <a:picLocks noChangeAspect="1"/>
          </p:cNvPicPr>
          <p:nvPr/>
        </p:nvPicPr>
        <p:blipFill rotWithShape="1">
          <a:blip r:embed="rId2"/>
          <a:srcRect l="9119" r="33895"/>
          <a:stretch/>
        </p:blipFill>
        <p:spPr>
          <a:xfrm>
            <a:off x="5334001" y="1785730"/>
            <a:ext cx="3810000" cy="5072270"/>
          </a:xfrm>
          <a:prstGeom prst="rect">
            <a:avLst/>
          </a:prstGeom>
        </p:spPr>
      </p:pic>
    </p:spTree>
    <p:extLst>
      <p:ext uri="{BB962C8B-B14F-4D97-AF65-F5344CB8AC3E}">
        <p14:creationId xmlns:p14="http://schemas.microsoft.com/office/powerpoint/2010/main" val="7787262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33</a:t>
            </a:fld>
            <a:endParaRPr lang="en-US" dirty="0"/>
          </a:p>
        </p:txBody>
      </p:sp>
      <p:sp>
        <p:nvSpPr>
          <p:cNvPr id="327682" name="Rectangle 2"/>
          <p:cNvSpPr>
            <a:spLocks noGrp="1" noChangeArrowheads="1"/>
          </p:cNvSpPr>
          <p:nvPr>
            <p:ph type="body" idx="1"/>
          </p:nvPr>
        </p:nvSpPr>
        <p:spPr>
          <a:xfrm>
            <a:off x="228600" y="2024958"/>
            <a:ext cx="5105400" cy="4375842"/>
          </a:xfrm>
        </p:spPr>
        <p:txBody>
          <a:bodyPr>
            <a:normAutofit lnSpcReduction="10000"/>
          </a:bodyPr>
          <a:lstStyle/>
          <a:p>
            <a:r>
              <a:rPr lang="es-PR" dirty="0" smtClean="0">
                <a:latin typeface="Candara" panose="020E0502030303020204" pitchFamily="34" charset="0"/>
              </a:rPr>
              <a:t>En </a:t>
            </a:r>
            <a:r>
              <a:rPr lang="es-PR" dirty="0">
                <a:latin typeface="Candara" panose="020E0502030303020204" pitchFamily="34" charset="0"/>
              </a:rPr>
              <a:t>otras palabras, negar la resurrección de los muertos es negar el reino futuro de Cristo.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los creyentes están muertos para siempre, la promesa de Dios en cuanto al futuro es nula y vacía</a:t>
            </a:r>
            <a:r>
              <a:rPr lang="es-PR" dirty="0" smtClean="0">
                <a:latin typeface="Candara" panose="020E0502030303020204" pitchFamily="34" charset="0"/>
              </a:rPr>
              <a:t>.</a:t>
            </a:r>
            <a:endParaRPr lang="es-PR" dirty="0">
              <a:latin typeface="Candara" panose="020E0502030303020204" pitchFamily="34" charset="0"/>
            </a:endParaRPr>
          </a:p>
        </p:txBody>
      </p:sp>
      <p:sp>
        <p:nvSpPr>
          <p:cNvPr id="6" name="Title 5"/>
          <p:cNvSpPr>
            <a:spLocks noGrp="1"/>
          </p:cNvSpPr>
          <p:nvPr>
            <p:ph type="title"/>
          </p:nvPr>
        </p:nvSpPr>
        <p:spPr>
          <a:xfrm>
            <a:off x="838200" y="290513"/>
            <a:ext cx="8305800" cy="1462087"/>
          </a:xfrm>
        </p:spPr>
        <p:txBody>
          <a:bodyPr/>
          <a:lstStyle/>
          <a:p>
            <a:pPr marL="569913" indent="-569913">
              <a:spcAft>
                <a:spcPts val="600"/>
              </a:spcAft>
              <a:buFont typeface="+mj-lt"/>
              <a:buAutoNum type="arabicPeriod" startAt="3"/>
            </a:pPr>
            <a:r>
              <a:rPr lang="es-PR" sz="4000" dirty="0">
                <a:latin typeface="Candara" panose="020E0502030303020204" pitchFamily="34" charset="0"/>
              </a:rPr>
              <a:t>La resurrección de Jesús es la base de nuestra fe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1 Corintios </a:t>
            </a:r>
            <a:r>
              <a:rPr lang="es-PR" sz="4000" dirty="0" smtClean="0">
                <a:solidFill>
                  <a:srgbClr val="FF0000"/>
                </a:solidFill>
                <a:latin typeface="Candara" panose="020E0502030303020204" pitchFamily="34" charset="0"/>
              </a:rPr>
              <a:t>15.17-22</a:t>
            </a:r>
            <a:r>
              <a:rPr lang="es-ES" sz="4000" dirty="0" smtClean="0">
                <a:solidFill>
                  <a:srgbClr val="FF0000"/>
                </a:solidFill>
                <a:latin typeface="Candara" panose="020E0502030303020204" pitchFamily="34" charset="0"/>
              </a:rPr>
              <a:t>)</a:t>
            </a:r>
            <a:endParaRPr lang="es-PR" sz="4000" dirty="0">
              <a:latin typeface="Candara" panose="020E0502030303020204" pitchFamily="34" charset="0"/>
            </a:endParaRPr>
          </a:p>
        </p:txBody>
      </p:sp>
      <p:pic>
        <p:nvPicPr>
          <p:cNvPr id="5" name="Picture 4"/>
          <p:cNvPicPr>
            <a:picLocks noChangeAspect="1"/>
          </p:cNvPicPr>
          <p:nvPr/>
        </p:nvPicPr>
        <p:blipFill rotWithShape="1">
          <a:blip r:embed="rId2"/>
          <a:srcRect l="9119" r="33895"/>
          <a:stretch/>
        </p:blipFill>
        <p:spPr>
          <a:xfrm>
            <a:off x="5334001" y="1785730"/>
            <a:ext cx="3810000" cy="5072270"/>
          </a:xfrm>
          <a:prstGeom prst="rect">
            <a:avLst/>
          </a:prstGeom>
        </p:spPr>
      </p:pic>
    </p:spTree>
    <p:extLst>
      <p:ext uri="{BB962C8B-B14F-4D97-AF65-F5344CB8AC3E}">
        <p14:creationId xmlns:p14="http://schemas.microsoft.com/office/powerpoint/2010/main" val="11967180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34</a:t>
            </a:fld>
            <a:endParaRPr lang="en-US" dirty="0"/>
          </a:p>
        </p:txBody>
      </p:sp>
      <p:sp>
        <p:nvSpPr>
          <p:cNvPr id="327682" name="Rectangle 2"/>
          <p:cNvSpPr>
            <a:spLocks noGrp="1" noChangeArrowheads="1"/>
          </p:cNvSpPr>
          <p:nvPr>
            <p:ph type="body" idx="1"/>
          </p:nvPr>
        </p:nvSpPr>
        <p:spPr>
          <a:xfrm>
            <a:off x="316673" y="1981200"/>
            <a:ext cx="8610600" cy="3731118"/>
          </a:xfrm>
        </p:spPr>
        <p:txBody>
          <a:bodyPr/>
          <a:lstStyle/>
          <a:p>
            <a:r>
              <a:rPr lang="es-PR" dirty="0">
                <a:latin typeface="Candara" panose="020E0502030303020204" pitchFamily="34" charset="0"/>
              </a:rPr>
              <a:t>¿A quién conoce usted cuya fe no se base en la resurrección de Cristo? ¿Qué le motiva a usted la fe de esta persona: ira, desconfianza o dolor? ¿Cómo puede usted hablar con esa persona acerca del poder de la resurrección de Cristo</a:t>
            </a:r>
            <a:r>
              <a:rPr lang="es-PR" dirty="0" smtClean="0">
                <a:latin typeface="Candara" panose="020E0502030303020204" pitchFamily="34" charset="0"/>
              </a:rPr>
              <a:t>?</a:t>
            </a:r>
            <a:endParaRPr lang="es-PR" dirty="0">
              <a:latin typeface="Candara" panose="020E0502030303020204" pitchFamily="34" charset="0"/>
            </a:endParaRPr>
          </a:p>
        </p:txBody>
      </p:sp>
      <p:sp>
        <p:nvSpPr>
          <p:cNvPr id="7" name="Rectangle 3"/>
          <p:cNvSpPr>
            <a:spLocks noGrp="1" noChangeArrowheads="1"/>
          </p:cNvSpPr>
          <p:nvPr>
            <p:ph type="title"/>
          </p:nvPr>
        </p:nvSpPr>
        <p:spPr>
          <a:xfrm>
            <a:off x="1231073" y="710652"/>
            <a:ext cx="7696200" cy="1004888"/>
          </a:xfr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algn="ctr">
              <a:buSzPct val="90000"/>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rPr>
              <a:t>Preguntas</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237238588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35</a:t>
            </a:fld>
            <a:endParaRPr lang="en-US" dirty="0"/>
          </a:p>
        </p:txBody>
      </p:sp>
      <p:sp>
        <p:nvSpPr>
          <p:cNvPr id="327682" name="Rectangle 2"/>
          <p:cNvSpPr>
            <a:spLocks noGrp="1" noChangeArrowheads="1"/>
          </p:cNvSpPr>
          <p:nvPr>
            <p:ph type="body" idx="1"/>
          </p:nvPr>
        </p:nvSpPr>
        <p:spPr>
          <a:xfrm>
            <a:off x="316673" y="1981200"/>
            <a:ext cx="8610600" cy="3731118"/>
          </a:xfrm>
        </p:spPr>
        <p:txBody>
          <a:bodyPr/>
          <a:lstStyle/>
          <a:p>
            <a:r>
              <a:rPr lang="es-PR" dirty="0" smtClean="0">
                <a:latin typeface="Candara" panose="020E0502030303020204" pitchFamily="34" charset="0"/>
              </a:rPr>
              <a:t>¿</a:t>
            </a:r>
            <a:r>
              <a:rPr lang="es-PR" dirty="0">
                <a:latin typeface="Candara" panose="020E0502030303020204" pitchFamily="34" charset="0"/>
              </a:rPr>
              <a:t>Cómo podemos concentrarnos en Cristo, no solo para esta vida, sino para la eternidad?</a:t>
            </a:r>
          </a:p>
          <a:p>
            <a:r>
              <a:rPr lang="es-PR" dirty="0">
                <a:latin typeface="Candara" panose="020E0502030303020204" pitchFamily="34" charset="0"/>
              </a:rPr>
              <a:t>¿De qué formas puede usted mostrar el poder de Cristo sobre el pecado y la muerte con su propia vida?</a:t>
            </a:r>
          </a:p>
        </p:txBody>
      </p:sp>
      <p:sp>
        <p:nvSpPr>
          <p:cNvPr id="7" name="Rectangle 3"/>
          <p:cNvSpPr>
            <a:spLocks noGrp="1" noChangeArrowheads="1"/>
          </p:cNvSpPr>
          <p:nvPr>
            <p:ph type="title"/>
          </p:nvPr>
        </p:nvSpPr>
        <p:spPr>
          <a:xfrm>
            <a:off x="1231073" y="710652"/>
            <a:ext cx="7696200" cy="1004888"/>
          </a:xfr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bodyPr>
          <a:lstStyle/>
          <a:p>
            <a:pPr algn="ctr">
              <a:buSzPct val="90000"/>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rPr>
              <a:t>Preguntas</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3426463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latin typeface="Candara" panose="020E0502030303020204" pitchFamily="34" charset="0"/>
              </a:rPr>
              <a:t>Verdades Bíblicas</a:t>
            </a:r>
            <a:endParaRPr lang="en-US" dirty="0">
              <a:latin typeface="Candara" panose="020E0502030303020204" pitchFamily="34" charset="0"/>
            </a:endParaRPr>
          </a:p>
        </p:txBody>
      </p:sp>
      <p:sp>
        <p:nvSpPr>
          <p:cNvPr id="315395" name="Rectangle 3"/>
          <p:cNvSpPr>
            <a:spLocks noGrp="1" noChangeArrowheads="1"/>
          </p:cNvSpPr>
          <p:nvPr>
            <p:ph type="body" sz="half" idx="1"/>
          </p:nvPr>
        </p:nvSpPr>
        <p:spPr>
          <a:xfrm>
            <a:off x="228600" y="2138362"/>
            <a:ext cx="5867400" cy="4643438"/>
          </a:xfrm>
          <a:solidFill>
            <a:schemeClr val="bg1">
              <a:alpha val="45000"/>
            </a:schemeClr>
          </a:solidFill>
        </p:spPr>
        <p:txBody>
          <a:bodyPr>
            <a:normAutofit fontScale="92500"/>
          </a:bodyPr>
          <a:lstStyle/>
          <a:p>
            <a:r>
              <a:rPr lang="es-PR" sz="3600" dirty="0">
                <a:latin typeface="Candara" panose="020E0502030303020204" pitchFamily="34" charset="0"/>
              </a:rPr>
              <a:t>Jesús murió en la cruz por nuestros pecados.</a:t>
            </a:r>
          </a:p>
          <a:p>
            <a:r>
              <a:rPr lang="es-PR" sz="3600" dirty="0">
                <a:latin typeface="Candara" panose="020E0502030303020204" pitchFamily="34" charset="0"/>
              </a:rPr>
              <a:t>Dios resucitó a Jesús de los muertos, demostrando que Él había cumplido nuestra redención y probando así que también puede resucitarnos a nosotros a una vida nueva</a:t>
            </a:r>
            <a:r>
              <a:rPr lang="es-PR" sz="3600" dirty="0" smtClean="0">
                <a:latin typeface="Candara" panose="020E0502030303020204" pitchFamily="34" charset="0"/>
              </a:rPr>
              <a:t>.</a:t>
            </a:r>
            <a:endParaRPr lang="es-PR" sz="3600" dirty="0">
              <a:latin typeface="Candara" panose="020E0502030303020204" pitchFamily="34" charset="0"/>
            </a:endParaRPr>
          </a:p>
        </p:txBody>
      </p:sp>
      <p:pic>
        <p:nvPicPr>
          <p:cNvPr id="6" name="Picture 5" descr="j0400145.jpg"/>
          <p:cNvPicPr>
            <a:picLocks noChangeAspect="1"/>
          </p:cNvPicPr>
          <p:nvPr/>
        </p:nvPicPr>
        <p:blipFill>
          <a:blip r:embed="rId3" cstate="screen"/>
          <a:stretch>
            <a:fillRect/>
          </a:stretch>
        </p:blipFill>
        <p:spPr>
          <a:xfrm>
            <a:off x="6096000" y="2171492"/>
            <a:ext cx="2615481" cy="3921307"/>
          </a:xfrm>
          <a:prstGeom prst="rect">
            <a:avLst/>
          </a:prstGeom>
        </p:spPr>
      </p:pic>
    </p:spTree>
    <p:extLst>
      <p:ext uri="{BB962C8B-B14F-4D97-AF65-F5344CB8AC3E}">
        <p14:creationId xmlns:p14="http://schemas.microsoft.com/office/powerpoint/2010/main" val="3800215563"/>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37</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latin typeface="Candara" panose="020E0502030303020204" pitchFamily="34" charset="0"/>
              </a:rPr>
              <a:t>Verdades Bíblicas</a:t>
            </a:r>
            <a:endParaRPr lang="en-US" dirty="0">
              <a:latin typeface="Candara" panose="020E0502030303020204" pitchFamily="34" charset="0"/>
            </a:endParaRPr>
          </a:p>
        </p:txBody>
      </p:sp>
      <p:sp>
        <p:nvSpPr>
          <p:cNvPr id="315395" name="Rectangle 3"/>
          <p:cNvSpPr>
            <a:spLocks noGrp="1" noChangeArrowheads="1"/>
          </p:cNvSpPr>
          <p:nvPr>
            <p:ph type="body" sz="half" idx="1"/>
          </p:nvPr>
        </p:nvSpPr>
        <p:spPr>
          <a:xfrm>
            <a:off x="228600" y="2138362"/>
            <a:ext cx="5867400" cy="4643438"/>
          </a:xfrm>
          <a:solidFill>
            <a:schemeClr val="bg1">
              <a:alpha val="45000"/>
            </a:schemeClr>
          </a:solidFill>
        </p:spPr>
        <p:txBody>
          <a:bodyPr>
            <a:normAutofit/>
          </a:bodyPr>
          <a:lstStyle/>
          <a:p>
            <a:r>
              <a:rPr lang="es-PR" sz="3600" dirty="0" smtClean="0">
                <a:latin typeface="Candara" panose="020E0502030303020204" pitchFamily="34" charset="0"/>
              </a:rPr>
              <a:t>Tenemos </a:t>
            </a:r>
            <a:r>
              <a:rPr lang="es-PR" sz="3600" dirty="0">
                <a:latin typeface="Candara" panose="020E0502030303020204" pitchFamily="34" charset="0"/>
              </a:rPr>
              <a:t>el desafío de vivir cada día de manera tal que reafirmemos la realidad de la resurrección de Cristo.</a:t>
            </a:r>
          </a:p>
        </p:txBody>
      </p:sp>
      <p:pic>
        <p:nvPicPr>
          <p:cNvPr id="6" name="Picture 5" descr="j0400145.jpg"/>
          <p:cNvPicPr>
            <a:picLocks noChangeAspect="1"/>
          </p:cNvPicPr>
          <p:nvPr/>
        </p:nvPicPr>
        <p:blipFill>
          <a:blip r:embed="rId3" cstate="screen"/>
          <a:stretch>
            <a:fillRect/>
          </a:stretch>
        </p:blipFill>
        <p:spPr>
          <a:xfrm>
            <a:off x="6096000" y="2171492"/>
            <a:ext cx="2615481" cy="3921307"/>
          </a:xfrm>
          <a:prstGeom prst="rect">
            <a:avLst/>
          </a:prstGeom>
        </p:spPr>
      </p:pic>
    </p:spTree>
    <p:extLst>
      <p:ext uri="{BB962C8B-B14F-4D97-AF65-F5344CB8AC3E}">
        <p14:creationId xmlns:p14="http://schemas.microsoft.com/office/powerpoint/2010/main" val="782142502"/>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38</a:t>
            </a:fld>
            <a:endParaRPr lang="en-US" dirty="0"/>
          </a:p>
        </p:txBody>
      </p:sp>
      <p:sp>
        <p:nvSpPr>
          <p:cNvPr id="29698" name="Rectangle 2"/>
          <p:cNvSpPr>
            <a:spLocks noGrp="1" noChangeArrowheads="1"/>
          </p:cNvSpPr>
          <p:nvPr>
            <p:ph type="title"/>
          </p:nvPr>
        </p:nvSpPr>
        <p:spPr/>
        <p:txBody>
          <a:bodyPr/>
          <a:lstStyle/>
          <a:p>
            <a:r>
              <a:rPr lang="es-PR" dirty="0">
                <a:latin typeface="Candara" panose="020E0502030303020204" pitchFamily="34" charset="0"/>
              </a:rPr>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latin typeface="Candara" panose="020E0502030303020204" pitchFamily="34" charset="0"/>
              </a:rPr>
              <a:t>Carson</a:t>
            </a:r>
            <a:r>
              <a:rPr lang="es-ES" sz="1600" dirty="0">
                <a:latin typeface="Candara" panose="020E0502030303020204" pitchFamily="34" charset="0"/>
              </a:rPr>
              <a:t>, D.A. et al. </a:t>
            </a:r>
            <a:r>
              <a:rPr lang="es-ES" sz="1600" i="1" dirty="0">
                <a:latin typeface="Candara" panose="020E0502030303020204" pitchFamily="34" charset="0"/>
              </a:rPr>
              <a:t>Nuevo comentario </a:t>
            </a:r>
            <a:r>
              <a:rPr lang="es-ES" sz="1600" i="1" dirty="0" err="1">
                <a:latin typeface="Candara" panose="020E0502030303020204" pitchFamily="34" charset="0"/>
              </a:rPr>
              <a:t>Bı́blico</a:t>
            </a:r>
            <a:r>
              <a:rPr lang="es-ES" sz="1600" i="1" dirty="0">
                <a:latin typeface="Candara" panose="020E0502030303020204" pitchFamily="34" charset="0"/>
              </a:rPr>
              <a:t>: Siglo veintiuno</a:t>
            </a:r>
            <a:r>
              <a:rPr lang="es-ES" sz="1600" dirty="0">
                <a:latin typeface="Candara" panose="020E0502030303020204" pitchFamily="34" charset="0"/>
              </a:rPr>
              <a:t>. </a:t>
            </a:r>
            <a:r>
              <a:rPr lang="es-ES" sz="1600" dirty="0" err="1">
                <a:latin typeface="Candara" panose="020E0502030303020204" pitchFamily="34" charset="0"/>
              </a:rPr>
              <a:t>electronic</a:t>
            </a:r>
            <a:r>
              <a:rPr lang="es-ES" sz="1600" dirty="0">
                <a:latin typeface="Candara" panose="020E0502030303020204" pitchFamily="34" charset="0"/>
              </a:rPr>
              <a:t> ed. Miami: Sociedades </a:t>
            </a:r>
            <a:r>
              <a:rPr lang="es-ES" sz="1600" dirty="0" err="1">
                <a:latin typeface="Candara" panose="020E0502030303020204" pitchFamily="34" charset="0"/>
              </a:rPr>
              <a:t>Bı́blicas</a:t>
            </a:r>
            <a:r>
              <a:rPr lang="es-ES" sz="1600" dirty="0">
                <a:latin typeface="Candara" panose="020E0502030303020204" pitchFamily="34" charset="0"/>
              </a:rPr>
              <a:t> Unidas, 2000</a:t>
            </a:r>
            <a:r>
              <a:rPr lang="es-ES" sz="1600" dirty="0" smtClean="0">
                <a:latin typeface="Candara" panose="020E0502030303020204" pitchFamily="34" charset="0"/>
              </a:rPr>
              <a:t>.</a:t>
            </a:r>
            <a:endParaRPr lang="es-ES" sz="1600" dirty="0">
              <a:latin typeface="Candara" panose="020E0502030303020204" pitchFamily="34" charset="0"/>
            </a:endParaRPr>
          </a:p>
          <a:p>
            <a:pPr marL="342900" lvl="1" indent="-342900">
              <a:lnSpc>
                <a:spcPct val="90000"/>
              </a:lnSpc>
              <a:spcAft>
                <a:spcPts val="1200"/>
              </a:spcAft>
              <a:buClr>
                <a:schemeClr val="folHlink"/>
              </a:buClr>
              <a:buSzPct val="60000"/>
              <a:buNone/>
            </a:pPr>
            <a:r>
              <a:rPr lang="es-PR" sz="1600" dirty="0" smtClean="0">
                <a:latin typeface="Candara" panose="020E0502030303020204" pitchFamily="34" charset="0"/>
              </a:rPr>
              <a:t>Fernández, Óscar J. et al. Eds. </a:t>
            </a:r>
            <a:r>
              <a:rPr lang="es-PR" sz="1600" i="1" dirty="0" smtClean="0">
                <a:latin typeface="Candara" panose="020E0502030303020204" pitchFamily="34" charset="0"/>
              </a:rPr>
              <a:t>Estudios Bíblicos </a:t>
            </a:r>
            <a:r>
              <a:rPr lang="es-PR" sz="1600" i="1" dirty="0" err="1" smtClean="0">
                <a:latin typeface="Candara" panose="020E0502030303020204" pitchFamily="34" charset="0"/>
              </a:rPr>
              <a:t>Lifeway</a:t>
            </a:r>
            <a:r>
              <a:rPr lang="es-PR" sz="1600" i="1" dirty="0" smtClean="0">
                <a:latin typeface="Candara" panose="020E0502030303020204" pitchFamily="34" charset="0"/>
              </a:rPr>
              <a:t> para Adultos. </a:t>
            </a:r>
            <a:r>
              <a:rPr lang="es-PR" sz="1600" dirty="0" smtClean="0">
                <a:latin typeface="Candara" panose="020E0502030303020204" pitchFamily="34" charset="0"/>
              </a:rPr>
              <a:t>Vol. 13, Núm. 4.</a:t>
            </a:r>
            <a:r>
              <a:rPr lang="es-PR" sz="1600" i="1" dirty="0" smtClean="0">
                <a:latin typeface="Candara" panose="020E0502030303020204" pitchFamily="34" charset="0"/>
              </a:rPr>
              <a:t>  </a:t>
            </a:r>
            <a:r>
              <a:rPr lang="es-PR" sz="1600" dirty="0" smtClean="0">
                <a:latin typeface="Candara" panose="020E0502030303020204" pitchFamily="34" charset="0"/>
              </a:rPr>
              <a:t>Nashville, TN: </a:t>
            </a:r>
            <a:r>
              <a:rPr lang="es-PR" sz="1600" dirty="0" err="1" smtClean="0">
                <a:latin typeface="Candara" panose="020E0502030303020204" pitchFamily="34" charset="0"/>
              </a:rPr>
              <a:t>Lifeway</a:t>
            </a:r>
            <a:r>
              <a:rPr lang="es-PR" sz="1600" dirty="0" smtClean="0">
                <a:latin typeface="Candara" panose="020E0502030303020204" pitchFamily="34" charset="0"/>
              </a:rPr>
              <a:t> </a:t>
            </a:r>
            <a:r>
              <a:rPr lang="es-PR" sz="1600" dirty="0" err="1" smtClean="0">
                <a:latin typeface="Candara" panose="020E0502030303020204" pitchFamily="34" charset="0"/>
              </a:rPr>
              <a:t>Church</a:t>
            </a:r>
            <a:r>
              <a:rPr lang="es-PR" sz="1600" dirty="0" smtClean="0">
                <a:latin typeface="Candara" panose="020E0502030303020204" pitchFamily="34" charset="0"/>
              </a:rPr>
              <a:t> </a:t>
            </a:r>
            <a:r>
              <a:rPr lang="es-PR" sz="1600" dirty="0" err="1" smtClean="0">
                <a:latin typeface="Candara" panose="020E0502030303020204" pitchFamily="34" charset="0"/>
              </a:rPr>
              <a:t>Resources</a:t>
            </a:r>
            <a:r>
              <a:rPr lang="es-PR" sz="1600" dirty="0" smtClean="0">
                <a:latin typeface="Candara" panose="020E0502030303020204" pitchFamily="34" charset="0"/>
              </a:rPr>
              <a:t>, 2014. 104-113.</a:t>
            </a:r>
          </a:p>
          <a:p>
            <a:pPr>
              <a:lnSpc>
                <a:spcPct val="90000"/>
              </a:lnSpc>
              <a:spcAft>
                <a:spcPts val="600"/>
              </a:spcAft>
              <a:buNone/>
            </a:pPr>
            <a:r>
              <a:rPr lang="en-US" sz="1600" dirty="0">
                <a:latin typeface="Candara" panose="020E0502030303020204" pitchFamily="34" charset="0"/>
              </a:rPr>
              <a:t>Henry, Matthew, y Francisco </a:t>
            </a:r>
            <a:r>
              <a:rPr lang="en-US" sz="1600" dirty="0" err="1">
                <a:latin typeface="Candara" panose="020E0502030303020204" pitchFamily="34" charset="0"/>
              </a:rPr>
              <a:t>Lacueva</a:t>
            </a:r>
            <a:r>
              <a:rPr lang="en-US" sz="1600" dirty="0">
                <a:latin typeface="Candara" panose="020E0502030303020204" pitchFamily="34" charset="0"/>
              </a:rPr>
              <a:t>. </a:t>
            </a:r>
            <a:r>
              <a:rPr lang="en-US" sz="1600" i="1" dirty="0" err="1">
                <a:latin typeface="Candara" panose="020E0502030303020204" pitchFamily="34" charset="0"/>
              </a:rPr>
              <a:t>Comentario</a:t>
            </a:r>
            <a:r>
              <a:rPr lang="en-US" sz="1600" i="1" dirty="0">
                <a:latin typeface="Candara" panose="020E0502030303020204" pitchFamily="34" charset="0"/>
              </a:rPr>
              <a:t> </a:t>
            </a:r>
            <a:r>
              <a:rPr lang="en-US" sz="1600" i="1" dirty="0" err="1">
                <a:latin typeface="Candara" panose="020E0502030303020204" pitchFamily="34" charset="0"/>
              </a:rPr>
              <a:t>Bı́blico</a:t>
            </a:r>
            <a:r>
              <a:rPr lang="en-US" sz="1600" i="1" dirty="0">
                <a:latin typeface="Candara" panose="020E0502030303020204" pitchFamily="34" charset="0"/>
              </a:rPr>
              <a:t> de Matthew Henry.</a:t>
            </a:r>
            <a:r>
              <a:rPr lang="en-US" sz="1600" dirty="0">
                <a:latin typeface="Candara" panose="020E0502030303020204" pitchFamily="34" charset="0"/>
              </a:rPr>
              <a:t> </a:t>
            </a:r>
            <a:r>
              <a:rPr lang="en-US" sz="1600" dirty="0" smtClean="0">
                <a:latin typeface="Candara" panose="020E0502030303020204" pitchFamily="34" charset="0"/>
              </a:rPr>
              <a:t>Barcelona: </a:t>
            </a:r>
            <a:r>
              <a:rPr lang="en-US" sz="1600" dirty="0">
                <a:latin typeface="Candara" panose="020E0502030303020204" pitchFamily="34" charset="0"/>
              </a:rPr>
              <a:t>Editorial CLIE, 1999</a:t>
            </a:r>
            <a:r>
              <a:rPr lang="en-US" sz="1600" dirty="0" smtClean="0">
                <a:latin typeface="Candara" panose="020E0502030303020204" pitchFamily="34" charset="0"/>
              </a:rPr>
              <a:t>.</a:t>
            </a:r>
            <a:endParaRPr lang="en-US" sz="1600" dirty="0">
              <a:latin typeface="Candara" panose="020E0502030303020204" pitchFamily="34" charset="0"/>
            </a:endParaRPr>
          </a:p>
          <a:p>
            <a:pPr marL="342900" lvl="1" indent="-342900">
              <a:lnSpc>
                <a:spcPct val="90000"/>
              </a:lnSpc>
              <a:spcAft>
                <a:spcPts val="600"/>
              </a:spcAft>
              <a:buClr>
                <a:schemeClr val="folHlink"/>
              </a:buClr>
              <a:buSzPct val="60000"/>
              <a:buNone/>
            </a:pPr>
            <a:r>
              <a:rPr lang="en-US" sz="1600" dirty="0">
                <a:latin typeface="Candara" panose="020E0502030303020204" pitchFamily="34" charset="0"/>
              </a:rPr>
              <a:t>MacDonald, William. </a:t>
            </a:r>
            <a:r>
              <a:rPr lang="en-US" sz="1600" dirty="0" err="1">
                <a:latin typeface="Candara" panose="020E0502030303020204" pitchFamily="34" charset="0"/>
              </a:rPr>
              <a:t>Comentario</a:t>
            </a:r>
            <a:r>
              <a:rPr lang="en-US" sz="1600" dirty="0">
                <a:latin typeface="Candara" panose="020E0502030303020204" pitchFamily="34" charset="0"/>
              </a:rPr>
              <a:t> B</a:t>
            </a:r>
            <a:r>
              <a:rPr lang="el-GR" sz="1600" dirty="0">
                <a:latin typeface="Candara" panose="020E0502030303020204" pitchFamily="34" charset="0"/>
              </a:rPr>
              <a:t>φ</a:t>
            </a:r>
            <a:r>
              <a:rPr lang="en-US" sz="1600" dirty="0" err="1">
                <a:latin typeface="Candara" panose="020E0502030303020204" pitchFamily="34" charset="0"/>
              </a:rPr>
              <a:t>blico</a:t>
            </a:r>
            <a:r>
              <a:rPr lang="en-US" sz="1600" dirty="0">
                <a:latin typeface="Candara" panose="020E0502030303020204" pitchFamily="34" charset="0"/>
              </a:rPr>
              <a:t> de William MacDonald: </a:t>
            </a:r>
            <a:r>
              <a:rPr lang="en-US" sz="1600" dirty="0" err="1">
                <a:latin typeface="Candara" panose="020E0502030303020204" pitchFamily="34" charset="0"/>
              </a:rPr>
              <a:t>Antiguo</a:t>
            </a:r>
            <a:r>
              <a:rPr lang="en-US" sz="1600" dirty="0">
                <a:latin typeface="Candara" panose="020E0502030303020204" pitchFamily="34" charset="0"/>
              </a:rPr>
              <a:t> </a:t>
            </a:r>
            <a:r>
              <a:rPr lang="en-US" sz="1600" dirty="0" err="1">
                <a:latin typeface="Candara" panose="020E0502030303020204" pitchFamily="34" charset="0"/>
              </a:rPr>
              <a:t>Testamento</a:t>
            </a:r>
            <a:r>
              <a:rPr lang="en-US" sz="1600" dirty="0">
                <a:latin typeface="Candara" panose="020E0502030303020204" pitchFamily="34" charset="0"/>
              </a:rPr>
              <a:t> y Nuevo </a:t>
            </a:r>
            <a:r>
              <a:rPr lang="en-US" sz="1600" dirty="0" err="1">
                <a:latin typeface="Candara" panose="020E0502030303020204" pitchFamily="34" charset="0"/>
              </a:rPr>
              <a:t>Testamento</a:t>
            </a:r>
            <a:r>
              <a:rPr lang="en-US" sz="1600" dirty="0">
                <a:latin typeface="Candara" panose="020E0502030303020204" pitchFamily="34" charset="0"/>
              </a:rPr>
              <a:t>. </a:t>
            </a:r>
            <a:r>
              <a:rPr lang="en-US" sz="1600" dirty="0" err="1">
                <a:latin typeface="Candara" panose="020E0502030303020204" pitchFamily="34" charset="0"/>
              </a:rPr>
              <a:t>Viladecavalls</a:t>
            </a:r>
            <a:r>
              <a:rPr lang="en-US" sz="1600" dirty="0">
                <a:latin typeface="Candara" panose="020E0502030303020204" pitchFamily="34" charset="0"/>
              </a:rPr>
              <a:t> (Barcelona), </a:t>
            </a:r>
            <a:r>
              <a:rPr lang="en-US" sz="1600" dirty="0" err="1">
                <a:latin typeface="Candara" panose="020E0502030303020204" pitchFamily="34" charset="0"/>
              </a:rPr>
              <a:t>Espa±a</a:t>
            </a:r>
            <a:r>
              <a:rPr lang="en-US" sz="1600" dirty="0">
                <a:latin typeface="Candara" panose="020E0502030303020204" pitchFamily="34" charset="0"/>
              </a:rPr>
              <a:t>: Editorial CLIE, 2004.</a:t>
            </a:r>
          </a:p>
          <a:p>
            <a:pPr>
              <a:lnSpc>
                <a:spcPct val="90000"/>
              </a:lnSpc>
              <a:spcAft>
                <a:spcPts val="600"/>
              </a:spcAft>
              <a:buNone/>
            </a:pPr>
            <a:r>
              <a:rPr lang="es-PR" sz="1600" dirty="0" smtClean="0">
                <a:latin typeface="Candara" panose="020E0502030303020204" pitchFamily="34" charset="0"/>
              </a:rPr>
              <a:t>Reina Valera Revisada (1960). Miami: Sociedades Bíblicas Unidas, 1998.</a:t>
            </a:r>
          </a:p>
          <a:p>
            <a:pPr>
              <a:lnSpc>
                <a:spcPct val="90000"/>
              </a:lnSpc>
              <a:spcAft>
                <a:spcPts val="600"/>
              </a:spcAft>
              <a:buNone/>
            </a:pPr>
            <a:r>
              <a:rPr lang="es-PR" sz="1600" dirty="0">
                <a:latin typeface="Candara" panose="020E0502030303020204" pitchFamily="34" charset="0"/>
                <a:hlinkClick r:id="rId2"/>
              </a:rPr>
              <a:t>http://blog.lifeway.com/eblifewayadultos</a:t>
            </a:r>
            <a:r>
              <a:rPr lang="es-PR" sz="1600" dirty="0" smtClean="0">
                <a:latin typeface="Candara" panose="020E0502030303020204" pitchFamily="34" charset="0"/>
                <a:hlinkClick r:id="rId2"/>
              </a:rPr>
              <a:t>/</a:t>
            </a:r>
            <a:endParaRPr lang="es-PR" sz="1600" dirty="0" smtClean="0">
              <a:latin typeface="Candara" panose="020E0502030303020204" pitchFamily="34" charset="0"/>
            </a:endParaRPr>
          </a:p>
          <a:p>
            <a:pPr>
              <a:lnSpc>
                <a:spcPct val="90000"/>
              </a:lnSpc>
              <a:spcAft>
                <a:spcPts val="600"/>
              </a:spcAft>
              <a:buNone/>
            </a:pPr>
            <a:r>
              <a:rPr lang="es-ES" sz="1600" dirty="0" smtClean="0">
                <a:latin typeface="Candara" panose="020E0502030303020204" pitchFamily="34" charset="0"/>
                <a:hlinkClick r:id="rId3"/>
              </a:rPr>
              <a:t>http://www.dsmedia.org/resources/illustrations/sweet-publishing/</a:t>
            </a:r>
            <a:r>
              <a:rPr lang="es-ES" sz="1600" dirty="0" smtClean="0">
                <a:latin typeface="Candara" panose="020E0502030303020204" pitchFamily="34" charset="0"/>
              </a:rPr>
              <a:t>  (imágenes bíblicas).</a:t>
            </a:r>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6000"/>
                    </a14:imgEffect>
                    <a14:imgEffect>
                      <a14:brightnessContrast bright="8000"/>
                    </a14:imgEffect>
                  </a14:imgLayer>
                </a14:imgProps>
              </a:ext>
            </a:extLst>
          </a:blip>
          <a:stretch>
            <a:fillRect/>
          </a:stretch>
        </p:blipFill>
        <p:spPr>
          <a:xfrm>
            <a:off x="12290" y="-14748"/>
            <a:ext cx="9131710" cy="6888138"/>
          </a:xfrm>
          <a:prstGeom prst="rect">
            <a:avLst/>
          </a:prstGeom>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latin typeface="Candara" panose="020E0502030303020204" pitchFamily="34" charset="0"/>
              </a:rPr>
              <a:t>Próximo Estudio Dominical</a:t>
            </a:r>
            <a:endParaRPr lang="es-PR" dirty="0">
              <a:solidFill>
                <a:schemeClr val="bg1"/>
              </a:solidFill>
              <a:latin typeface="Candara" panose="020E0502030303020204" pitchFamily="34" charset="0"/>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latin typeface="Candara" panose="020E0502030303020204" pitchFamily="34" charset="0"/>
              </a:rPr>
              <a:t>Verano de 2014/Tema: </a:t>
            </a:r>
            <a:r>
              <a:rPr lang="es-PR" sz="4400" cap="small" dirty="0" smtClean="0">
                <a:solidFill>
                  <a:schemeClr val="bg1"/>
                </a:solidFill>
                <a:latin typeface="Candara" panose="020E0502030303020204" pitchFamily="34" charset="0"/>
              </a:rPr>
              <a:t>La historia de Dios</a:t>
            </a:r>
            <a:endParaRPr lang="es-PR" sz="4400" cap="small" dirty="0">
              <a:solidFill>
                <a:schemeClr val="bg1"/>
              </a:solidFill>
              <a:latin typeface="Candara" panose="020E0502030303020204" pitchFamily="34" charset="0"/>
            </a:endParaRPr>
          </a:p>
          <a:p>
            <a:pPr marL="166688" lvl="0" indent="0" algn="ctr" fontAlgn="auto">
              <a:spcAft>
                <a:spcPts val="1200"/>
              </a:spcAft>
              <a:buNone/>
              <a:defRPr/>
            </a:pPr>
            <a:r>
              <a:rPr lang="es-PR" sz="4000" dirty="0" smtClean="0">
                <a:solidFill>
                  <a:schemeClr val="bg1"/>
                </a:solidFill>
                <a:latin typeface="Candara" panose="020E0502030303020204" pitchFamily="34" charset="0"/>
              </a:rPr>
              <a:t>“Jesús Comisiona a Su Iglesia”</a:t>
            </a:r>
          </a:p>
          <a:p>
            <a:pPr marL="401638" indent="-234950" algn="ctr">
              <a:spcAft>
                <a:spcPts val="600"/>
              </a:spcAft>
              <a:buNone/>
            </a:pPr>
            <a:r>
              <a:rPr lang="es-PR" dirty="0" smtClean="0">
                <a:solidFill>
                  <a:schemeClr val="bg1"/>
                </a:solidFill>
                <a:latin typeface="Candara" panose="020E0502030303020204" pitchFamily="34" charset="0"/>
              </a:rPr>
              <a:t>17 de agosto de 2014</a:t>
            </a:r>
            <a:endParaRPr lang="es-PR" sz="2800" dirty="0" smtClean="0">
              <a:solidFill>
                <a:schemeClr val="bg1"/>
              </a:solidFill>
              <a:latin typeface="Candara" panose="020E0502030303020204" pitchFamily="34" charset="0"/>
            </a:endParaRPr>
          </a:p>
          <a:p>
            <a:pPr marL="401638" indent="-234950" algn="ctr">
              <a:buNone/>
            </a:pPr>
            <a:r>
              <a:rPr lang="es-PR" dirty="0" smtClean="0">
                <a:solidFill>
                  <a:schemeClr val="bg1"/>
                </a:solidFill>
                <a:latin typeface="Candara" panose="020E0502030303020204" pitchFamily="34" charset="0"/>
              </a:rPr>
              <a:t>Leer </a:t>
            </a:r>
            <a:r>
              <a:rPr lang="es-PR" dirty="0">
                <a:solidFill>
                  <a:schemeClr val="bg1"/>
                </a:solidFill>
                <a:latin typeface="Candara" panose="020E0502030303020204" pitchFamily="34" charset="0"/>
              </a:rPr>
              <a:t>y meditar en</a:t>
            </a:r>
            <a:r>
              <a:rPr lang="es-PR" dirty="0" smtClean="0">
                <a:solidFill>
                  <a:schemeClr val="bg1"/>
                </a:solidFill>
                <a:latin typeface="Candara" panose="020E0502030303020204" pitchFamily="34" charset="0"/>
              </a:rPr>
              <a:t>:</a:t>
            </a:r>
          </a:p>
          <a:p>
            <a:pPr marL="401638" indent="-234950" algn="ctr">
              <a:buNone/>
            </a:pPr>
            <a:r>
              <a:rPr lang="es-PR" dirty="0" smtClean="0">
                <a:solidFill>
                  <a:schemeClr val="bg1"/>
                </a:solidFill>
                <a:latin typeface="Candara" panose="020E0502030303020204" pitchFamily="34" charset="0"/>
              </a:rPr>
              <a:t>(</a:t>
            </a:r>
            <a:r>
              <a:rPr lang="en-US" dirty="0" smtClean="0">
                <a:solidFill>
                  <a:schemeClr val="bg1"/>
                </a:solidFill>
                <a:latin typeface="Candara" panose="020E0502030303020204" pitchFamily="34" charset="0"/>
              </a:rPr>
              <a:t>Lucas 24.44-49; </a:t>
            </a:r>
            <a:r>
              <a:rPr lang="en-US" dirty="0" err="1" smtClean="0">
                <a:solidFill>
                  <a:schemeClr val="bg1"/>
                </a:solidFill>
                <a:latin typeface="Candara" panose="020E0502030303020204" pitchFamily="34" charset="0"/>
              </a:rPr>
              <a:t>Hechos</a:t>
            </a:r>
            <a:r>
              <a:rPr lang="en-US" dirty="0" smtClean="0">
                <a:solidFill>
                  <a:schemeClr val="bg1"/>
                </a:solidFill>
                <a:latin typeface="Candara" panose="020E0502030303020204" pitchFamily="34" charset="0"/>
              </a:rPr>
              <a:t> 1.6-8; 2.41-47</a:t>
            </a:r>
            <a:r>
              <a:rPr lang="es-PR" dirty="0" smtClean="0">
                <a:solidFill>
                  <a:schemeClr val="bg1"/>
                </a:solidFill>
                <a:latin typeface="Candara" panose="020E0502030303020204" pitchFamily="34" charset="0"/>
              </a:rPr>
              <a:t>)</a:t>
            </a:r>
            <a:endParaRPr lang="es-PR" dirty="0">
              <a:solidFill>
                <a:schemeClr val="bg1"/>
              </a:solidFill>
              <a:latin typeface="Candara" panose="020E0502030303020204" pitchFamily="34" charset="0"/>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228600" y="-152400"/>
            <a:ext cx="9525000" cy="7148260"/>
          </a:xfrm>
          <a:prstGeom prst="rect">
            <a:avLst/>
          </a:prstGeom>
        </p:spPr>
      </p:pic>
      <p:sp>
        <p:nvSpPr>
          <p:cNvPr id="65539" name="Rectangle 3"/>
          <p:cNvSpPr>
            <a:spLocks noGrp="1" noChangeArrowheads="1"/>
          </p:cNvSpPr>
          <p:nvPr>
            <p:ph type="body" idx="1"/>
          </p:nvPr>
        </p:nvSpPr>
        <p:spPr>
          <a:xfrm>
            <a:off x="685800" y="1699592"/>
            <a:ext cx="8001000" cy="1570182"/>
          </a:xfrm>
          <a:noFill/>
          <a:ln/>
        </p:spPr>
        <p:txBody>
          <a:bodyPr/>
          <a:lstStyle/>
          <a:p>
            <a:pPr marL="0" indent="0">
              <a:buNone/>
            </a:pPr>
            <a:r>
              <a:rPr lang="es-PR" i="1" dirty="0">
                <a:latin typeface="Candara" panose="020E0502030303020204" pitchFamily="34" charset="0"/>
              </a:rPr>
              <a:t>“Mas ahora Cristo ha resucitado de los muertos; primicias de los que durmieron es hecho. Porque por cuanto la muerte entró por un hombre, también por un hombre la resurrección de los muertos. Porque así como en Adán todos mueren, también en Cristo todos serán vivificados.” </a:t>
            </a:r>
            <a:endParaRPr lang="es-PR" i="1" dirty="0" smtClean="0">
              <a:latin typeface="Candara" panose="020E0502030303020204" pitchFamily="34" charset="0"/>
            </a:endParaRPr>
          </a:p>
          <a:p>
            <a:pPr marL="0" indent="0">
              <a:buNone/>
            </a:pPr>
            <a:r>
              <a:rPr lang="es-PR" i="1" dirty="0">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1 Corintios 15.20–22, RVR60)</a:t>
            </a:r>
          </a:p>
          <a:p>
            <a:pPr marL="0" indent="0">
              <a:buNone/>
            </a:pPr>
            <a:endParaRPr lang="es-ES" dirty="0">
              <a:latin typeface="Candara" panose="020E0502030303020204" pitchFamily="34" charset="0"/>
            </a:endParaRPr>
          </a:p>
        </p:txBody>
      </p:sp>
      <p:sp>
        <p:nvSpPr>
          <p:cNvPr id="65538" name="Rectangle 2"/>
          <p:cNvSpPr>
            <a:spLocks noGrp="1" noChangeArrowheads="1"/>
          </p:cNvSpPr>
          <p:nvPr>
            <p:ph type="title"/>
          </p:nvPr>
        </p:nvSpPr>
        <p:spPr>
          <a:xfrm>
            <a:off x="675861" y="237505"/>
            <a:ext cx="7793037" cy="1462087"/>
          </a:xfrm>
        </p:spPr>
        <p:txBody>
          <a:bodyPr/>
          <a:lstStyle/>
          <a:p>
            <a:r>
              <a:rPr lang="es-PR" dirty="0">
                <a:latin typeface="Candara" panose="020E0502030303020204" pitchFamily="34" charset="0"/>
              </a:rPr>
              <a:t>Texto </a:t>
            </a:r>
            <a:r>
              <a:rPr lang="es-PR" dirty="0" smtClean="0">
                <a:latin typeface="Candara" panose="020E0502030303020204" pitchFamily="34" charset="0"/>
              </a:rPr>
              <a:t>Clave</a:t>
            </a:r>
            <a:endParaRPr lang="es-PR" dirty="0">
              <a:latin typeface="Candara" panose="020E0502030303020204" pitchFamily="34" charset="0"/>
            </a:endParaRPr>
          </a:p>
        </p:txBody>
      </p:sp>
    </p:spTree>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40</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838200" y="184535"/>
            <a:ext cx="7543800" cy="6317520"/>
          </a:xfrm>
          <a:prstGeom prst="rect">
            <a:avLst/>
          </a:prstGeom>
          <a:noFill/>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dirty="0"/>
          </a:p>
        </p:txBody>
      </p:sp>
      <p:sp>
        <p:nvSpPr>
          <p:cNvPr id="7" name="Rectangle 3"/>
          <p:cNvSpPr>
            <a:spLocks noGrp="1" noChangeArrowheads="1"/>
          </p:cNvSpPr>
          <p:nvPr>
            <p:ph type="title"/>
          </p:nvPr>
        </p:nvSpPr>
        <p:spPr>
          <a:xfrm>
            <a:off x="838199" y="671512"/>
            <a:ext cx="8305801" cy="1004888"/>
          </a:xfrm>
        </p:spPr>
        <p:txBody>
          <a:bodyPr/>
          <a:lstStyle/>
          <a:p>
            <a:pPr marL="742950" indent="-742950">
              <a:buSzPct val="90000"/>
              <a:buFont typeface="+mj-lt"/>
              <a:buAutoNum type="arabicParenR"/>
            </a:pPr>
            <a:r>
              <a:rPr lang="es-PR" sz="4000" dirty="0">
                <a:latin typeface="Candara" panose="020E0502030303020204" pitchFamily="34" charset="0"/>
              </a:rPr>
              <a:t>Jesús es el Salvador </a:t>
            </a:r>
            <a:r>
              <a:rPr lang="es-PR" sz="4000" dirty="0" smtClean="0">
                <a:latin typeface="Candara" panose="020E0502030303020204" pitchFamily="34" charset="0"/>
              </a:rPr>
              <a:t>crucificado</a:t>
            </a:r>
            <a:r>
              <a:rPr lang="es-ES" sz="4000" dirty="0" smtClean="0">
                <a:latin typeface="Candara" panose="020E0502030303020204" pitchFamily="34" charset="0"/>
              </a:rPr>
              <a:t> </a:t>
            </a:r>
            <a:r>
              <a:rPr lang="es-ES" sz="4000" dirty="0" smtClean="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Marcos 15.33-39</a:t>
            </a:r>
            <a:r>
              <a:rPr lang="es-ES" sz="4000" dirty="0">
                <a:solidFill>
                  <a:srgbClr val="FF0000"/>
                </a:solidFill>
                <a:latin typeface="Candara" panose="020E0502030303020204" pitchFamily="34" charset="0"/>
              </a:rPr>
              <a:t>)</a:t>
            </a:r>
          </a:p>
        </p:txBody>
      </p:sp>
      <p:sp>
        <p:nvSpPr>
          <p:cNvPr id="2" name="AutoShape 2"/>
          <p:cNvSpPr>
            <a:spLocks noChangeAspect="1" noChangeArrowheads="1"/>
          </p:cNvSpPr>
          <p:nvPr/>
        </p:nvSpPr>
        <p:spPr bwMode="auto">
          <a:xfrm>
            <a:off x="63500" y="-13652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p:cNvSpPr>
            <a:spLocks noChangeAspect="1" noChangeArrowheads="1"/>
          </p:cNvSpPr>
          <p:nvPr/>
        </p:nvSpPr>
        <p:spPr bwMode="auto">
          <a:xfrm>
            <a:off x="-533400" y="304800"/>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p:cNvSpPr>
            <a:spLocks noChangeAspect="1" noChangeArrowheads="1"/>
          </p:cNvSpPr>
          <p:nvPr/>
        </p:nvSpPr>
        <p:spPr bwMode="auto">
          <a:xfrm>
            <a:off x="215900" y="1587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b="25555"/>
          <a:stretch/>
        </p:blipFill>
        <p:spPr>
          <a:xfrm>
            <a:off x="0" y="1752600"/>
            <a:ext cx="9144000" cy="5105400"/>
          </a:xfrm>
          <a:prstGeom prst="rect">
            <a:avLst/>
          </a:prstGeom>
        </p:spPr>
      </p:pic>
    </p:spTree>
    <p:extLst>
      <p:ext uri="{BB962C8B-B14F-4D97-AF65-F5344CB8AC3E}">
        <p14:creationId xmlns:p14="http://schemas.microsoft.com/office/powerpoint/2010/main" val="4137218768"/>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304800" y="2212482"/>
            <a:ext cx="8610600" cy="3731118"/>
          </a:xfrm>
        </p:spPr>
        <p:txBody>
          <a:bodyPr/>
          <a:lstStyle/>
          <a:p>
            <a:r>
              <a:rPr lang="es-PR" dirty="0">
                <a:latin typeface="Candara" panose="020E0502030303020204" pitchFamily="34" charset="0"/>
              </a:rPr>
              <a:t>“</a:t>
            </a:r>
            <a:r>
              <a:rPr lang="es-PR" i="1" dirty="0">
                <a:latin typeface="Candara" panose="020E0502030303020204" pitchFamily="34" charset="0"/>
              </a:rPr>
              <a:t>Cuando vino la hora sexta, hubo tinieblas sobre toda la tierra hasta la hora novena. Y a la hora novena Jesús clamó a gran voz, diciendo: </a:t>
            </a:r>
            <a:r>
              <a:rPr lang="es-PR" i="1" dirty="0" err="1">
                <a:latin typeface="Candara" panose="020E0502030303020204" pitchFamily="34" charset="0"/>
              </a:rPr>
              <a:t>Eloi</a:t>
            </a:r>
            <a:r>
              <a:rPr lang="es-PR" i="1" dirty="0">
                <a:latin typeface="Candara" panose="020E0502030303020204" pitchFamily="34" charset="0"/>
              </a:rPr>
              <a:t>, </a:t>
            </a:r>
            <a:r>
              <a:rPr lang="es-PR" i="1" dirty="0" err="1">
                <a:latin typeface="Candara" panose="020E0502030303020204" pitchFamily="34" charset="0"/>
              </a:rPr>
              <a:t>Eloi</a:t>
            </a:r>
            <a:r>
              <a:rPr lang="es-PR" i="1" dirty="0">
                <a:latin typeface="Candara" panose="020E0502030303020204" pitchFamily="34" charset="0"/>
              </a:rPr>
              <a:t>, ¿lama </a:t>
            </a:r>
            <a:r>
              <a:rPr lang="es-PR" i="1" dirty="0" err="1">
                <a:latin typeface="Candara" panose="020E0502030303020204" pitchFamily="34" charset="0"/>
              </a:rPr>
              <a:t>sabactani</a:t>
            </a:r>
            <a:r>
              <a:rPr lang="es-PR" i="1" dirty="0">
                <a:latin typeface="Candara" panose="020E0502030303020204" pitchFamily="34" charset="0"/>
              </a:rPr>
              <a:t>? que traducido es: Dios mío, Dios mío, ¿por qué me has desamparado? Y algunos de los que estaban allí decían, al oírlo: Mirad, llama a </a:t>
            </a:r>
            <a:r>
              <a:rPr lang="es-PR" i="1" dirty="0" smtClean="0">
                <a:latin typeface="Candara" panose="020E0502030303020204" pitchFamily="34" charset="0"/>
              </a:rPr>
              <a:t>Elías…”</a:t>
            </a:r>
            <a:endParaRPr lang="es-PR" dirty="0">
              <a:latin typeface="Candara" panose="020E0502030303020204" pitchFamily="34" charset="0"/>
            </a:endParaRPr>
          </a:p>
        </p:txBody>
      </p:sp>
      <p:sp>
        <p:nvSpPr>
          <p:cNvPr id="7" name="Rectangle 3"/>
          <p:cNvSpPr>
            <a:spLocks noGrp="1" noChangeArrowheads="1"/>
          </p:cNvSpPr>
          <p:nvPr>
            <p:ph type="title"/>
          </p:nvPr>
        </p:nvSpPr>
        <p:spPr>
          <a:xfrm>
            <a:off x="838199" y="671512"/>
            <a:ext cx="8305801" cy="1004888"/>
          </a:xfr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indent="-742950">
              <a:buSzPct val="90000"/>
              <a:buFont typeface="+mj-lt"/>
              <a:buAutoNum type="arabicParenR"/>
            </a:pPr>
            <a:r>
              <a:rPr lang="es-PR" sz="4000" dirty="0">
                <a:latin typeface="Candara" panose="020E0502030303020204" pitchFamily="34" charset="0"/>
              </a:rPr>
              <a:t>Jesús es el Salvador crucificado</a:t>
            </a:r>
            <a:r>
              <a:rPr lang="es-ES" sz="4000" dirty="0">
                <a:latin typeface="Candara" panose="020E0502030303020204" pitchFamily="34" charset="0"/>
              </a:rPr>
              <a:t>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Marcos 15.33-39</a:t>
            </a:r>
            <a:r>
              <a:rPr lang="es-ES" sz="4000" dirty="0">
                <a:solidFill>
                  <a:srgbClr val="FF0000"/>
                </a:solidFill>
                <a:latin typeface="Candara" panose="020E0502030303020204" pitchFamily="34" charset="0"/>
              </a:rPr>
              <a:t>)</a:t>
            </a:r>
          </a:p>
        </p:txBody>
      </p:sp>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16673" y="1981200"/>
            <a:ext cx="8610600" cy="3731118"/>
          </a:xfrm>
        </p:spPr>
        <p:txBody>
          <a:bodyPr/>
          <a:lstStyle/>
          <a:p>
            <a:r>
              <a:rPr lang="es-PR" dirty="0" smtClean="0">
                <a:latin typeface="Candara" panose="020E0502030303020204" pitchFamily="34" charset="0"/>
              </a:rPr>
              <a:t>“</a:t>
            </a:r>
            <a:r>
              <a:rPr lang="es-PR" i="1" dirty="0" smtClean="0">
                <a:latin typeface="Candara" panose="020E0502030303020204" pitchFamily="34" charset="0"/>
              </a:rPr>
              <a:t>…Y </a:t>
            </a:r>
            <a:r>
              <a:rPr lang="es-PR" i="1" dirty="0">
                <a:latin typeface="Candara" panose="020E0502030303020204" pitchFamily="34" charset="0"/>
              </a:rPr>
              <a:t>corrió uno, y empapando una esponja en vinagre, y poniéndola en una caña, le dio a beber, diciendo: Dejad, veamos si viene Elías a bajarle. Mas Jesús, dando una gran voz, expiró. Entonces el velo del templo se rasgó en dos, de arriba abajo. Y el centurión que estaba frente a él, viendo que después de clamar había expirado así, dijo: Verdaderamente este hombre era Hijo de Dios.</a:t>
            </a:r>
            <a:r>
              <a:rPr lang="es-PR" dirty="0">
                <a:latin typeface="Candara" panose="020E0502030303020204" pitchFamily="34" charset="0"/>
              </a:rPr>
              <a:t>” </a:t>
            </a:r>
            <a:r>
              <a:rPr lang="es-PR" dirty="0">
                <a:solidFill>
                  <a:srgbClr val="FF0000"/>
                </a:solidFill>
                <a:latin typeface="Candara" panose="020E0502030303020204" pitchFamily="34" charset="0"/>
              </a:rPr>
              <a:t>(Marcos 15.33–39, RVR60) </a:t>
            </a:r>
          </a:p>
        </p:txBody>
      </p:sp>
      <p:sp>
        <p:nvSpPr>
          <p:cNvPr id="7" name="Rectangle 3"/>
          <p:cNvSpPr>
            <a:spLocks noGrp="1" noChangeArrowheads="1"/>
          </p:cNvSpPr>
          <p:nvPr>
            <p:ph type="title"/>
          </p:nvPr>
        </p:nvSpPr>
        <p:spPr>
          <a:xfrm>
            <a:off x="838199" y="671512"/>
            <a:ext cx="8305801" cy="1004888"/>
          </a:xfr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indent="-742950">
              <a:buSzPct val="90000"/>
              <a:buFont typeface="+mj-lt"/>
              <a:buAutoNum type="arabicParenR"/>
            </a:pPr>
            <a:r>
              <a:rPr lang="es-PR" sz="4000" dirty="0">
                <a:latin typeface="Candara" panose="020E0502030303020204" pitchFamily="34" charset="0"/>
              </a:rPr>
              <a:t>Jesús es el Salvador crucificado</a:t>
            </a:r>
            <a:r>
              <a:rPr lang="es-ES" sz="4000" dirty="0">
                <a:latin typeface="Candara" panose="020E0502030303020204" pitchFamily="34" charset="0"/>
              </a:rPr>
              <a:t>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Marcos 15.33-39</a:t>
            </a:r>
            <a:r>
              <a:rPr lang="es-ES" sz="4000" dirty="0">
                <a:solidFill>
                  <a:srgbClr val="FF0000"/>
                </a:solidFill>
                <a:latin typeface="Candara" panose="020E0502030303020204" pitchFamily="34" charset="0"/>
              </a:rPr>
              <a:t>)</a:t>
            </a:r>
          </a:p>
        </p:txBody>
      </p:sp>
    </p:spTree>
    <p:extLst>
      <p:ext uri="{BB962C8B-B14F-4D97-AF65-F5344CB8AC3E}">
        <p14:creationId xmlns:p14="http://schemas.microsoft.com/office/powerpoint/2010/main" val="28302169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16673" y="1981200"/>
            <a:ext cx="5322127" cy="4719638"/>
          </a:xfrm>
        </p:spPr>
        <p:txBody>
          <a:bodyPr>
            <a:normAutofit/>
          </a:bodyPr>
          <a:lstStyle/>
          <a:p>
            <a:r>
              <a:rPr lang="es-PR" dirty="0">
                <a:latin typeface="Candara" panose="020E0502030303020204" pitchFamily="34" charset="0"/>
              </a:rPr>
              <a:t>El Padre abandonó a Jesús para que nosotros nunca pudiéramos ser abandonados.</a:t>
            </a:r>
          </a:p>
          <a:p>
            <a:r>
              <a:rPr lang="es-PR" dirty="0" smtClean="0">
                <a:latin typeface="Candara" panose="020E0502030303020204" pitchFamily="34" charset="0"/>
              </a:rPr>
              <a:t>Marcos </a:t>
            </a:r>
            <a:r>
              <a:rPr lang="es-PR" dirty="0">
                <a:latin typeface="Candara" panose="020E0502030303020204" pitchFamily="34" charset="0"/>
              </a:rPr>
              <a:t>registra los milagros de las tinieblas (</a:t>
            </a:r>
            <a:r>
              <a:rPr lang="es-PR" dirty="0">
                <a:solidFill>
                  <a:srgbClr val="FF0000"/>
                </a:solidFill>
                <a:latin typeface="Candara" panose="020E0502030303020204" pitchFamily="34" charset="0"/>
              </a:rPr>
              <a:t>v. 33</a:t>
            </a:r>
            <a:r>
              <a:rPr lang="es-PR" dirty="0">
                <a:latin typeface="Candara" panose="020E0502030303020204" pitchFamily="34" charset="0"/>
              </a:rPr>
              <a:t>) y el velo que se rasgó (</a:t>
            </a:r>
            <a:r>
              <a:rPr lang="es-PR" dirty="0">
                <a:solidFill>
                  <a:srgbClr val="FF0000"/>
                </a:solidFill>
                <a:latin typeface="Candara" panose="020E0502030303020204" pitchFamily="34" charset="0"/>
              </a:rPr>
              <a:t>v. 38</a:t>
            </a:r>
            <a:r>
              <a:rPr lang="es-PR" dirty="0">
                <a:latin typeface="Candara" panose="020E0502030303020204" pitchFamily="34" charset="0"/>
              </a:rPr>
              <a:t>). </a:t>
            </a:r>
            <a:endParaRPr lang="es-PR" dirty="0" smtClean="0">
              <a:latin typeface="Candara" panose="020E0502030303020204" pitchFamily="34" charset="0"/>
            </a:endParaRPr>
          </a:p>
        </p:txBody>
      </p:sp>
      <p:sp>
        <p:nvSpPr>
          <p:cNvPr id="7" name="Rectangle 3"/>
          <p:cNvSpPr>
            <a:spLocks noGrp="1" noChangeArrowheads="1"/>
          </p:cNvSpPr>
          <p:nvPr>
            <p:ph type="title"/>
          </p:nvPr>
        </p:nvSpPr>
        <p:spPr>
          <a:xfrm>
            <a:off x="838199" y="671512"/>
            <a:ext cx="8305801" cy="1004888"/>
          </a:xfr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indent="-742950">
              <a:buSzPct val="90000"/>
              <a:buFont typeface="+mj-lt"/>
              <a:buAutoNum type="arabicParenR"/>
            </a:pPr>
            <a:r>
              <a:rPr lang="es-PR" sz="4000" dirty="0">
                <a:latin typeface="Candara" panose="020E0502030303020204" pitchFamily="34" charset="0"/>
              </a:rPr>
              <a:t>Jesús es el Salvador crucificado</a:t>
            </a:r>
            <a:r>
              <a:rPr lang="es-ES" sz="4000" dirty="0">
                <a:latin typeface="Candara" panose="020E0502030303020204" pitchFamily="34" charset="0"/>
              </a:rPr>
              <a:t>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Marcos 15.33-39</a:t>
            </a:r>
            <a:r>
              <a:rPr lang="es-ES" sz="4000" dirty="0">
                <a:solidFill>
                  <a:srgbClr val="FF0000"/>
                </a:solidFill>
                <a:latin typeface="Candara" panose="020E0502030303020204" pitchFamily="34" charset="0"/>
              </a:rPr>
              <a:t>)</a:t>
            </a:r>
          </a:p>
        </p:txBody>
      </p:sp>
      <p:pic>
        <p:nvPicPr>
          <p:cNvPr id="2" name="Picture 1"/>
          <p:cNvPicPr>
            <a:picLocks noChangeAspect="1"/>
          </p:cNvPicPr>
          <p:nvPr/>
        </p:nvPicPr>
        <p:blipFill rotWithShape="1">
          <a:blip r:embed="rId2"/>
          <a:srcRect l="37991" r="22844"/>
          <a:stretch/>
        </p:blipFill>
        <p:spPr>
          <a:xfrm>
            <a:off x="5562599" y="1802296"/>
            <a:ext cx="3581401" cy="5055704"/>
          </a:xfrm>
          <a:prstGeom prst="rect">
            <a:avLst/>
          </a:prstGeom>
        </p:spPr>
      </p:pic>
    </p:spTree>
    <p:extLst>
      <p:ext uri="{BB962C8B-B14F-4D97-AF65-F5344CB8AC3E}">
        <p14:creationId xmlns:p14="http://schemas.microsoft.com/office/powerpoint/2010/main" val="15225296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16673" y="1981200"/>
            <a:ext cx="5322127"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oscuridad nos recuerda de los juicios de Dios sobre Egipto (</a:t>
            </a:r>
            <a:r>
              <a:rPr lang="es-PR" dirty="0" smtClean="0">
                <a:solidFill>
                  <a:srgbClr val="FF0000"/>
                </a:solidFill>
                <a:latin typeface="Candara" panose="020E0502030303020204" pitchFamily="34" charset="0"/>
              </a:rPr>
              <a:t>Éxodo </a:t>
            </a:r>
            <a:r>
              <a:rPr lang="es-PR" dirty="0">
                <a:solidFill>
                  <a:srgbClr val="FF0000"/>
                </a:solidFill>
                <a:latin typeface="Candara" panose="020E0502030303020204" pitchFamily="34" charset="0"/>
              </a:rPr>
              <a:t>10.22ss</a:t>
            </a:r>
            <a:r>
              <a:rPr lang="es-PR" dirty="0">
                <a:latin typeface="Candara" panose="020E0502030303020204" pitchFamily="34" charset="0"/>
              </a:rPr>
              <a:t>) y el velo rasgado anuncia que el camino a la presencia de Dios ha quedado abierto por la muerte de Cristo (</a:t>
            </a:r>
            <a:r>
              <a:rPr lang="es-PR" dirty="0" smtClean="0">
                <a:solidFill>
                  <a:srgbClr val="FF0000"/>
                </a:solidFill>
                <a:latin typeface="Candara" panose="020E0502030303020204" pitchFamily="34" charset="0"/>
              </a:rPr>
              <a:t>Hebreos </a:t>
            </a:r>
            <a:r>
              <a:rPr lang="es-PR" dirty="0">
                <a:solidFill>
                  <a:srgbClr val="FF0000"/>
                </a:solidFill>
                <a:latin typeface="Candara" panose="020E0502030303020204" pitchFamily="34" charset="0"/>
              </a:rPr>
              <a:t>10.1–25</a:t>
            </a:r>
            <a:r>
              <a:rPr lang="es-PR" dirty="0">
                <a:latin typeface="Candara" panose="020E0502030303020204" pitchFamily="34" charset="0"/>
              </a:rPr>
              <a:t>). </a:t>
            </a:r>
            <a:endParaRPr lang="es-PR" dirty="0" smtClean="0">
              <a:latin typeface="Candara" panose="020E0502030303020204" pitchFamily="34" charset="0"/>
            </a:endParaRPr>
          </a:p>
        </p:txBody>
      </p:sp>
      <p:sp>
        <p:nvSpPr>
          <p:cNvPr id="7" name="Rectangle 3"/>
          <p:cNvSpPr>
            <a:spLocks noGrp="1" noChangeArrowheads="1"/>
          </p:cNvSpPr>
          <p:nvPr>
            <p:ph type="title"/>
          </p:nvPr>
        </p:nvSpPr>
        <p:spPr>
          <a:xfrm>
            <a:off x="838199" y="671512"/>
            <a:ext cx="8305801" cy="1004888"/>
          </a:xfr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indent="-742950">
              <a:buSzPct val="90000"/>
              <a:buFont typeface="+mj-lt"/>
              <a:buAutoNum type="arabicParenR"/>
            </a:pPr>
            <a:r>
              <a:rPr lang="es-PR" sz="4000" dirty="0">
                <a:latin typeface="Candara" panose="020E0502030303020204" pitchFamily="34" charset="0"/>
              </a:rPr>
              <a:t>Jesús es el Salvador crucificado</a:t>
            </a:r>
            <a:r>
              <a:rPr lang="es-ES" sz="4000" dirty="0">
                <a:latin typeface="Candara" panose="020E0502030303020204" pitchFamily="34" charset="0"/>
              </a:rPr>
              <a:t> </a:t>
            </a:r>
            <a:r>
              <a:rPr lang="es-ES" sz="4000" dirty="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Marcos 15.33-39</a:t>
            </a:r>
            <a:r>
              <a:rPr lang="es-ES" sz="4000" dirty="0">
                <a:solidFill>
                  <a:srgbClr val="FF0000"/>
                </a:solidFill>
                <a:latin typeface="Candara" panose="020E0502030303020204" pitchFamily="34" charset="0"/>
              </a:rPr>
              <a:t>)</a:t>
            </a:r>
          </a:p>
        </p:txBody>
      </p:sp>
      <p:pic>
        <p:nvPicPr>
          <p:cNvPr id="2" name="Picture 1"/>
          <p:cNvPicPr>
            <a:picLocks noChangeAspect="1"/>
          </p:cNvPicPr>
          <p:nvPr/>
        </p:nvPicPr>
        <p:blipFill rotWithShape="1">
          <a:blip r:embed="rId2"/>
          <a:srcRect l="37991" r="22844"/>
          <a:stretch/>
        </p:blipFill>
        <p:spPr>
          <a:xfrm>
            <a:off x="5562599" y="1802296"/>
            <a:ext cx="3581401" cy="5055704"/>
          </a:xfrm>
          <a:prstGeom prst="rect">
            <a:avLst/>
          </a:prstGeom>
        </p:spPr>
      </p:pic>
    </p:spTree>
    <p:extLst>
      <p:ext uri="{BB962C8B-B14F-4D97-AF65-F5344CB8AC3E}">
        <p14:creationId xmlns:p14="http://schemas.microsoft.com/office/powerpoint/2010/main" val="130948095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91141</TotalTime>
  <Words>2035</Words>
  <Application>Microsoft Office PowerPoint</Application>
  <PresentationFormat>On-screen Show (4:3)</PresentationFormat>
  <Paragraphs>169</Paragraphs>
  <Slides>40</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40</vt:i4>
      </vt:variant>
    </vt:vector>
  </HeadingPairs>
  <TitlesOfParts>
    <vt:vector size="47" baseType="lpstr">
      <vt:lpstr>Arial</vt:lpstr>
      <vt:lpstr>Calibri</vt:lpstr>
      <vt:lpstr>Candara</vt:lpstr>
      <vt:lpstr>Tahoma</vt:lpstr>
      <vt:lpstr>Wingdings</vt:lpstr>
      <vt:lpstr>Blends</vt:lpstr>
      <vt:lpstr>1_Office Theme</vt:lpstr>
      <vt:lpstr>PowerPoint Presentation</vt:lpstr>
      <vt:lpstr>Tema Central</vt:lpstr>
      <vt:lpstr>Bosquejo de Estudio</vt:lpstr>
      <vt:lpstr>Texto Clave</vt:lpstr>
      <vt:lpstr>Jesús es el Salvador crucificado (Marcos 15.33-39)</vt:lpstr>
      <vt:lpstr>Jesús es el Salvador crucificado (Marcos 15.33-39)</vt:lpstr>
      <vt:lpstr>Jesús es el Salvador crucificado (Marcos 15.33-39)</vt:lpstr>
      <vt:lpstr>Jesús es el Salvador crucificado (Marcos 15.33-39)</vt:lpstr>
      <vt:lpstr>Jesús es el Salvador crucificado (Marcos 15.33-39)</vt:lpstr>
      <vt:lpstr>Jesús es el Salvador crucificado (Marcos 15.33-39)</vt:lpstr>
      <vt:lpstr>Preguntas</vt:lpstr>
      <vt:lpstr>Preguntas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Preguntas</vt:lpstr>
      <vt:lpstr>Preguntas</vt:lpstr>
      <vt:lpstr>La resurrección de Jesús es la base de nuestra fe (1 Corintios 15.17-22)</vt:lpstr>
      <vt:lpstr>La resurrección de Jesús es la base de nuestra fe (1 Corintios 15.17-22)</vt:lpstr>
      <vt:lpstr>La resurrección de Jesús es la base de nuestra fe (1 Corintios 15.17-22)</vt:lpstr>
      <vt:lpstr>La resurrección de Jesús es la base de nuestra fe (1 Corintios 15.17-22)</vt:lpstr>
      <vt:lpstr>La resurrección de Jesús es la base de nuestra fe (1 Corintios 15.17-22)</vt:lpstr>
      <vt:lpstr>La resurrección de Jesús es la base de nuestra fe (1 Corintios 15.17-22)</vt:lpstr>
      <vt:lpstr>La resurrección de Jesús es la base de nuestra fe (1 Corintios 15.17-22)</vt:lpstr>
      <vt:lpstr>La resurrección de Jesús es la base de nuestra fe (1 Corintios 15.17-22)</vt:lpstr>
      <vt:lpstr>Preguntas</vt:lpstr>
      <vt:lpstr>Preguntas</vt:lpstr>
      <vt:lpstr>Verdades Bíblicas</vt:lpstr>
      <vt:lpstr>Verdades Bíblicas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jesus_crucificado_y_resucitado_081014.pptx</dc:title>
  <dc:creator>Tito Ortega</dc:creator>
  <cp:lastModifiedBy>Tito Ortega</cp:lastModifiedBy>
  <cp:revision>4255</cp:revision>
  <dcterms:created xsi:type="dcterms:W3CDTF">2007-01-24T21:53:34Z</dcterms:created>
  <dcterms:modified xsi:type="dcterms:W3CDTF">2014-08-10T23:28:46Z</dcterms:modified>
</cp:coreProperties>
</file>