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Lst>
  <p:notesMasterIdLst>
    <p:notesMasterId r:id="rId41"/>
  </p:notesMasterIdLst>
  <p:handoutMasterIdLst>
    <p:handoutMasterId r:id="rId42"/>
  </p:handoutMasterIdLst>
  <p:sldIdLst>
    <p:sldId id="794" r:id="rId3"/>
    <p:sldId id="804" r:id="rId4"/>
    <p:sldId id="416" r:id="rId5"/>
    <p:sldId id="287" r:id="rId6"/>
    <p:sldId id="1237" r:id="rId7"/>
    <p:sldId id="1270" r:id="rId8"/>
    <p:sldId id="1280" r:id="rId9"/>
    <p:sldId id="1282" r:id="rId10"/>
    <p:sldId id="1281" r:id="rId11"/>
    <p:sldId id="1283" r:id="rId12"/>
    <p:sldId id="1284" r:id="rId13"/>
    <p:sldId id="1084" r:id="rId14"/>
    <p:sldId id="1275" r:id="rId15"/>
    <p:sldId id="1278" r:id="rId16"/>
    <p:sldId id="1285" r:id="rId17"/>
    <p:sldId id="1286" r:id="rId18"/>
    <p:sldId id="1287" r:id="rId19"/>
    <p:sldId id="1288" r:id="rId20"/>
    <p:sldId id="1260" r:id="rId21"/>
    <p:sldId id="1261" r:id="rId22"/>
    <p:sldId id="1279" r:id="rId23"/>
    <p:sldId id="1291" r:id="rId24"/>
    <p:sldId id="1289" r:id="rId25"/>
    <p:sldId id="1290" r:id="rId26"/>
    <p:sldId id="1301" r:id="rId27"/>
    <p:sldId id="1292" r:id="rId28"/>
    <p:sldId id="1293" r:id="rId29"/>
    <p:sldId id="1294" r:id="rId30"/>
    <p:sldId id="1295" r:id="rId31"/>
    <p:sldId id="1296" r:id="rId32"/>
    <p:sldId id="1297" r:id="rId33"/>
    <p:sldId id="1298" r:id="rId34"/>
    <p:sldId id="1299" r:id="rId35"/>
    <p:sldId id="1300" r:id="rId36"/>
    <p:sldId id="1155" r:id="rId37"/>
    <p:sldId id="561" r:id="rId38"/>
    <p:sldId id="1133" r:id="rId39"/>
    <p:sldId id="908" r:id="rId4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0000FF"/>
    <a:srgbClr val="FFFFD1"/>
    <a:srgbClr val="A6925A"/>
    <a:srgbClr val="285633"/>
    <a:srgbClr val="CC9900"/>
    <a:srgbClr val="CB7935"/>
    <a:srgbClr val="303030"/>
    <a:srgbClr val="663300"/>
    <a:srgbClr val="993B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6709" autoAdjust="0"/>
  </p:normalViewPr>
  <p:slideViewPr>
    <p:cSldViewPr>
      <p:cViewPr varScale="1">
        <p:scale>
          <a:sx n="76" d="100"/>
          <a:sy n="76" d="100"/>
        </p:scale>
        <p:origin x="1092" y="78"/>
      </p:cViewPr>
      <p:guideLst>
        <p:guide orient="horz" pos="2160"/>
        <p:guide pos="2880"/>
      </p:guideLst>
    </p:cSldViewPr>
  </p:slideViewPr>
  <p:outlineViewPr>
    <p:cViewPr>
      <p:scale>
        <a:sx n="33" d="100"/>
        <a:sy n="33" d="100"/>
      </p:scale>
      <p:origin x="48" y="250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CE3FCA5-A52A-443B-A5B1-7E194A08C435}" type="datetimeFigureOut">
              <a:rPr lang="en-US" smtClean="0"/>
              <a:pPr/>
              <a:t>8/3/2014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2255722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1945298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1828213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2</a:t>
            </a:fld>
            <a:endParaRPr lang="en-US"/>
          </a:p>
        </p:txBody>
      </p:sp>
      <p:sp>
        <p:nvSpPr>
          <p:cNvPr id="316418" name="Rectangle 2"/>
          <p:cNvSpPr>
            <a:spLocks noGrp="1" noRot="1" noChangeAspect="1" noChangeArrowheads="1" noTextEdit="1"/>
          </p:cNvSpPr>
          <p:nvPr>
            <p:ph type="sldImg"/>
          </p:nvPr>
        </p:nvSpPr>
        <p:spPr>
          <a:xfrm>
            <a:off x="1143000" y="685800"/>
            <a:ext cx="4572000" cy="342900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01128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4</a:t>
            </a:fld>
            <a:endParaRPr lang="en-US"/>
          </a:p>
        </p:txBody>
      </p:sp>
    </p:spTree>
    <p:extLst>
      <p:ext uri="{BB962C8B-B14F-4D97-AF65-F5344CB8AC3E}">
        <p14:creationId xmlns:p14="http://schemas.microsoft.com/office/powerpoint/2010/main" val="1278947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37</a:t>
            </a:fld>
            <a:endParaRPr lang="en-US"/>
          </a:p>
        </p:txBody>
      </p:sp>
    </p:spTree>
    <p:extLst>
      <p:ext uri="{BB962C8B-B14F-4D97-AF65-F5344CB8AC3E}">
        <p14:creationId xmlns:p14="http://schemas.microsoft.com/office/powerpoint/2010/main" val="838188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38</a:t>
            </a:fld>
            <a:endParaRPr lang="en-US"/>
          </a:p>
        </p:txBody>
      </p:sp>
      <p:sp>
        <p:nvSpPr>
          <p:cNvPr id="18434" name="Rectangle 2"/>
          <p:cNvSpPr>
            <a:spLocks noGrp="1" noRot="1" noChangeAspect="1" noChangeArrowheads="1" noTextEdit="1"/>
          </p:cNvSpPr>
          <p:nvPr>
            <p:ph type="sldImg"/>
          </p:nvPr>
        </p:nvSpPr>
        <p:spPr>
          <a:xfrm>
            <a:off x="1143000" y="685800"/>
            <a:ext cx="4572000" cy="342900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2194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3.jpeg"/><Relationship Id="rId5" Type="http://schemas.openxmlformats.org/officeDocument/2006/relationships/image" Target="../media/image2.gi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www.dsmedia.org/resources/illustrations/sweet-publishing/" TargetMode="External"/><Relationship Id="rId2" Type="http://schemas.openxmlformats.org/officeDocument/2006/relationships/hyperlink" Target="http://blog.lifeway.com/eblifewayadultos/" TargetMode="Externa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hyperlink" Target="http://st-takla.org/Gallery/Bible/Illustrations/Bible-Slides/OT/Jeremiah.html"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9.wdp"/></Relationships>
</file>

<file path=ppt/slides/_rels/slide3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5000"/>
          </a:schemeClr>
        </a:solidFill>
        <a:effectLst/>
      </p:bgPr>
    </p:bg>
    <p:spTree>
      <p:nvGrpSpPr>
        <p:cNvPr id="1" name=""/>
        <p:cNvGrpSpPr/>
        <p:nvPr/>
      </p:nvGrpSpPr>
      <p:grpSpPr>
        <a:xfrm>
          <a:off x="0" y="0"/>
          <a:ext cx="0" cy="0"/>
          <a:chOff x="0" y="0"/>
          <a:chExt cx="0" cy="0"/>
        </a:xfrm>
      </p:grpSpPr>
      <p:pic>
        <p:nvPicPr>
          <p:cNvPr id="25602" name="Picture 2" descr="http://www.wga.hu/art/m/murillo/1/108muril.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Lst>
          </a:blip>
          <a:srcRect/>
          <a:stretch>
            <a:fillRect/>
          </a:stretch>
        </p:blipFill>
        <p:spPr bwMode="auto">
          <a:xfrm>
            <a:off x="0" y="0"/>
            <a:ext cx="9144000" cy="6858000"/>
          </a:xfrm>
          <a:prstGeom prst="rect">
            <a:avLst/>
          </a:prstGeom>
          <a:noFill/>
        </p:spPr>
      </p:pic>
      <p:sp>
        <p:nvSpPr>
          <p:cNvPr id="6" name="Text Box 5"/>
          <p:cNvSpPr txBox="1">
            <a:spLocks noChangeArrowheads="1"/>
          </p:cNvSpPr>
          <p:nvPr/>
        </p:nvSpPr>
        <p:spPr bwMode="auto">
          <a:xfrm>
            <a:off x="7315200" y="6273225"/>
            <a:ext cx="18288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s-PR" sz="1600" i="1" dirty="0" err="1"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609600" y="685800"/>
            <a:ext cx="7937951" cy="2057400"/>
          </a:xfrm>
          <a:prstGeom prst="rect">
            <a:avLst/>
          </a:prstGeom>
          <a:solidFill>
            <a:schemeClr val="bg1">
              <a:lumMod val="95000"/>
              <a:lumOff val="5000"/>
              <a:alpha val="70000"/>
            </a:schemeClr>
          </a:solidFill>
          <a:ln/>
        </p:spPr>
        <p:txBody>
          <a:bodyPr vert="horz" lIns="91440" tIns="45720" rIns="91440" bIns="45720" rtlCol="0" anchor="ctr">
            <a:noAutofit/>
          </a:bodyPr>
          <a:lstStyle/>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mj-lt"/>
                <a:ea typeface="+mj-ea"/>
                <a:cs typeface="+mj-cs"/>
              </a:rPr>
              <a:t>  Verano de 2014/Tema </a:t>
            </a:r>
            <a:r>
              <a:rPr lang="es-PR" sz="4400" noProof="0" dirty="0" smtClean="0">
                <a:latin typeface="+mj-lt"/>
              </a:rPr>
              <a:t>4</a:t>
            </a:r>
            <a:r>
              <a:rPr lang="es-PR" sz="4400" dirty="0" smtClean="0">
                <a:latin typeface="+mj-lt"/>
              </a:rPr>
              <a:t>:           </a:t>
            </a:r>
            <a:r>
              <a:rPr lang="es-PR" sz="4400" cap="small" dirty="0" smtClean="0">
                <a:latin typeface="+mj-lt"/>
              </a:rPr>
              <a:t>La historia de Dios</a:t>
            </a:r>
            <a:endParaRPr kumimoji="0" lang="es-PR" sz="4400" b="0" i="0" u="none" strike="noStrike" kern="1200" cap="small" spc="0" normalizeH="0" dirty="0" smtClean="0">
              <a:ln>
                <a:noFill/>
              </a:ln>
              <a:effectLst/>
              <a:uLnTx/>
              <a:uFillTx/>
              <a:latin typeface="+mj-lt"/>
              <a:ea typeface="+mj-ea"/>
              <a:cs typeface="+mj-cs"/>
            </a:endParaRPr>
          </a:p>
        </p:txBody>
      </p:sp>
      <p:sp>
        <p:nvSpPr>
          <p:cNvPr id="8" name="Rectangle 3"/>
          <p:cNvSpPr txBox="1">
            <a:spLocks noChangeArrowheads="1"/>
          </p:cNvSpPr>
          <p:nvPr/>
        </p:nvSpPr>
        <p:spPr>
          <a:xfrm>
            <a:off x="609600" y="2895600"/>
            <a:ext cx="7937951" cy="2971800"/>
          </a:xfrm>
          <a:prstGeom prst="rect">
            <a:avLst/>
          </a:prstGeom>
          <a:solidFill>
            <a:schemeClr val="bg1">
              <a:lumMod val="95000"/>
              <a:lumOff val="5000"/>
              <a:alpha val="70000"/>
            </a:schemeClr>
          </a:solidFill>
          <a:ln/>
        </p:spPr>
        <p:txBody>
          <a:bodyPr vert="horz" lIns="91440" tIns="45720" rIns="91440" bIns="45720" rtlCol="0" anchor="ctr">
            <a:normAutofit/>
          </a:bodyPr>
          <a:lstStyle/>
          <a:p>
            <a:pPr marL="401638" indent="-234950" algn="ctr">
              <a:spcAft>
                <a:spcPts val="600"/>
              </a:spcAft>
              <a:buNone/>
            </a:pPr>
            <a:r>
              <a:rPr lang="es-PR" sz="4400" dirty="0" smtClean="0">
                <a:latin typeface="+mn-lt"/>
              </a:rPr>
              <a:t>“</a:t>
            </a:r>
            <a:r>
              <a:rPr lang="es-PR" sz="4400" dirty="0" smtClean="0"/>
              <a:t>Dios promete al Mesías</a:t>
            </a:r>
            <a:r>
              <a:rPr lang="es-PR" sz="4400" dirty="0" smtClean="0">
                <a:latin typeface="+mn-lt"/>
              </a:rPr>
              <a:t>”</a:t>
            </a:r>
          </a:p>
          <a:p>
            <a:pPr marL="401638" indent="-234950" algn="ctr">
              <a:spcAft>
                <a:spcPts val="600"/>
              </a:spcAft>
              <a:buNone/>
            </a:pPr>
            <a:r>
              <a:rPr kumimoji="0" lang="es-PR" sz="3600" b="0" i="0" u="none" strike="noStrike" kern="1200" cap="none" spc="0" normalizeH="0" baseline="0" dirty="0" smtClean="0">
                <a:ln>
                  <a:noFill/>
                </a:ln>
                <a:effectLst/>
                <a:uLnTx/>
                <a:uFillTx/>
                <a:latin typeface="+mn-lt"/>
                <a:ea typeface="+mn-ea"/>
                <a:cs typeface="+mn-cs"/>
              </a:rPr>
              <a:t>27</a:t>
            </a:r>
            <a:r>
              <a:rPr kumimoji="0" lang="es-PR" sz="3600" b="0" i="0" u="none" strike="noStrike" kern="1200" cap="none" spc="0" normalizeH="0" baseline="0" noProof="0" dirty="0" smtClean="0">
                <a:ln>
                  <a:noFill/>
                </a:ln>
                <a:effectLst/>
                <a:uLnTx/>
                <a:uFillTx/>
                <a:latin typeface="+mn-lt"/>
                <a:ea typeface="+mn-ea"/>
                <a:cs typeface="+mn-cs"/>
              </a:rPr>
              <a:t> de </a:t>
            </a:r>
            <a:r>
              <a:rPr lang="es-PR" sz="3600" dirty="0" smtClean="0">
                <a:latin typeface="+mn-lt"/>
                <a:cs typeface="+mn-cs"/>
              </a:rPr>
              <a:t>julio </a:t>
            </a:r>
            <a:r>
              <a:rPr kumimoji="0" lang="es-PR" sz="3600" b="0" i="0" u="none" strike="noStrike" kern="1200" cap="none" spc="0" normalizeH="0" baseline="0" noProof="0" dirty="0" smtClean="0">
                <a:ln>
                  <a:noFill/>
                </a:ln>
                <a:effectLst/>
                <a:uLnTx/>
                <a:uFillTx/>
                <a:latin typeface="+mn-lt"/>
                <a:ea typeface="+mn-ea"/>
                <a:cs typeface="+mn-cs"/>
              </a:rPr>
              <a:t>de 2014</a:t>
            </a:r>
            <a:endParaRPr kumimoji="0" lang="es-PR" sz="3200" b="0" i="0" u="none" strike="noStrike" kern="1200" cap="none" spc="0" normalizeH="0" baseline="0" noProof="0" dirty="0" smtClean="0">
              <a:ln>
                <a:noFill/>
              </a:ln>
              <a:effectLst/>
              <a:uLnTx/>
              <a:uFillTx/>
              <a:latin typeface="+mn-lt"/>
              <a:ea typeface="+mn-ea"/>
              <a:cs typeface="+mn-cs"/>
            </a:endParaRPr>
          </a:p>
          <a:p>
            <a:pPr marL="401638" lvl="0" indent="-234950" algn="ctr" fontAlgn="auto">
              <a:spcBef>
                <a:spcPct val="20000"/>
              </a:spcBef>
              <a:spcAft>
                <a:spcPts val="0"/>
              </a:spcAft>
              <a:defRPr/>
            </a:pPr>
            <a:r>
              <a:rPr kumimoji="0" lang="es-PR" sz="2800" b="0" i="0" u="none" strike="noStrike" kern="1200" cap="none" spc="0" normalizeH="0" baseline="0" noProof="0" dirty="0" smtClean="0">
                <a:ln>
                  <a:noFill/>
                </a:ln>
                <a:effectLst/>
                <a:uLnTx/>
                <a:uFillTx/>
                <a:latin typeface="+mn-lt"/>
                <a:ea typeface="+mn-ea"/>
                <a:cs typeface="+mn-cs"/>
              </a:rPr>
              <a:t>(</a:t>
            </a:r>
            <a:r>
              <a:rPr lang="en-US" sz="2800" dirty="0" err="1" smtClean="0"/>
              <a:t>Isaías</a:t>
            </a:r>
            <a:r>
              <a:rPr lang="en-US" sz="2800" dirty="0" smtClean="0"/>
              <a:t> 53.2-12)</a:t>
            </a:r>
            <a:endParaRPr kumimoji="0" lang="es-PR" sz="2800" b="0" i="0" u="none" strike="noStrike" kern="1200" cap="none" spc="0" normalizeH="0" baseline="0" noProof="0" dirty="0">
              <a:ln>
                <a:noFill/>
              </a:ln>
              <a:effectLst/>
              <a:uLnTx/>
              <a:uFillTx/>
              <a:latin typeface="+mn-lt"/>
              <a:ea typeface="+mn-ea"/>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5"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6"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1.El Mesías se convirtió en uno de nosotros (Isaías 53.2-3)</a:t>
            </a:r>
            <a:endParaRPr lang="es-PR" dirty="0"/>
          </a:p>
        </p:txBody>
      </p:sp>
      <p:sp>
        <p:nvSpPr>
          <p:cNvPr id="3" name="Content Placeholder 2"/>
          <p:cNvSpPr>
            <a:spLocks noGrp="1"/>
          </p:cNvSpPr>
          <p:nvPr>
            <p:ph idx="1"/>
          </p:nvPr>
        </p:nvSpPr>
        <p:spPr>
          <a:xfrm>
            <a:off x="228600" y="1905000"/>
            <a:ext cx="8726488" cy="4724400"/>
          </a:xfrm>
        </p:spPr>
        <p:txBody>
          <a:bodyPr/>
          <a:lstStyle/>
          <a:p>
            <a:r>
              <a:rPr lang="es-ES" dirty="0" smtClean="0"/>
              <a:t>“…descienda ahora de la cruz, y creeremos en él. Confió en Dios; líbrele ahora si le quiere; porque ha dicho: Soy Hijo de Dios. Lo mismo le injuriaban también los ladrones que estaban crucificados con él.”</a:t>
            </a:r>
          </a:p>
          <a:p>
            <a:endParaRPr lang="es-ES" dirty="0" smtClean="0"/>
          </a:p>
          <a:p>
            <a:endParaRPr lang="es-ES" dirty="0" smtClean="0"/>
          </a:p>
          <a:p>
            <a:pPr>
              <a:buNone/>
            </a:pPr>
            <a:r>
              <a:rPr lang="es-ES" dirty="0" smtClean="0"/>
              <a:t> 						      </a:t>
            </a:r>
            <a:r>
              <a:rPr lang="es-ES" dirty="0" smtClean="0">
                <a:solidFill>
                  <a:srgbClr val="FF0000"/>
                </a:solidFill>
              </a:rPr>
              <a:t>(Mateo 27:39-44)</a:t>
            </a:r>
            <a:endParaRPr lang="es-PR"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10</a:t>
            </a:fld>
            <a:endParaRPr lang="en-US"/>
          </a:p>
        </p:txBody>
      </p:sp>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1.El Mesías se convirtió en uno de nosotros (Isaías 53.2-3)</a:t>
            </a:r>
            <a:endParaRPr lang="es-PR" dirty="0"/>
          </a:p>
        </p:txBody>
      </p:sp>
      <p:sp>
        <p:nvSpPr>
          <p:cNvPr id="3" name="Content Placeholder 2"/>
          <p:cNvSpPr>
            <a:spLocks noGrp="1"/>
          </p:cNvSpPr>
          <p:nvPr>
            <p:ph idx="1"/>
          </p:nvPr>
        </p:nvSpPr>
        <p:spPr>
          <a:xfrm>
            <a:off x="0" y="2057400"/>
            <a:ext cx="8955088" cy="4495800"/>
          </a:xfrm>
        </p:spPr>
        <p:txBody>
          <a:bodyPr/>
          <a:lstStyle/>
          <a:p>
            <a:r>
              <a:rPr lang="en-US" dirty="0" err="1" smtClean="0"/>
              <a:t>Esta</a:t>
            </a:r>
            <a:r>
              <a:rPr lang="en-US" dirty="0" smtClean="0"/>
              <a:t> </a:t>
            </a:r>
            <a:r>
              <a:rPr lang="en-US" dirty="0" err="1" smtClean="0"/>
              <a:t>profecía</a:t>
            </a:r>
            <a:r>
              <a:rPr lang="en-US" dirty="0" smtClean="0"/>
              <a:t> </a:t>
            </a:r>
            <a:r>
              <a:rPr lang="en-US" dirty="0" err="1" smtClean="0"/>
              <a:t>también</a:t>
            </a:r>
            <a:r>
              <a:rPr lang="en-US" dirty="0" smtClean="0"/>
              <a:t> </a:t>
            </a:r>
            <a:r>
              <a:rPr lang="en-US" dirty="0" err="1" smtClean="0"/>
              <a:t>demuestra</a:t>
            </a:r>
            <a:r>
              <a:rPr lang="en-US" dirty="0" smtClean="0"/>
              <a:t> </a:t>
            </a:r>
            <a:r>
              <a:rPr lang="en-US" dirty="0" err="1" smtClean="0"/>
              <a:t>que</a:t>
            </a:r>
            <a:r>
              <a:rPr lang="en-US" dirty="0" smtClean="0"/>
              <a:t> la </a:t>
            </a:r>
            <a:r>
              <a:rPr lang="en-US" dirty="0" err="1" smtClean="0"/>
              <a:t>obra</a:t>
            </a:r>
            <a:r>
              <a:rPr lang="en-US" dirty="0" smtClean="0"/>
              <a:t> </a:t>
            </a:r>
            <a:r>
              <a:rPr lang="en-US" dirty="0" err="1" smtClean="0"/>
              <a:t>que</a:t>
            </a:r>
            <a:r>
              <a:rPr lang="en-US" dirty="0" smtClean="0"/>
              <a:t> </a:t>
            </a:r>
            <a:r>
              <a:rPr lang="en-US" dirty="0" err="1" smtClean="0"/>
              <a:t>Jesús</a:t>
            </a:r>
            <a:r>
              <a:rPr lang="en-US" dirty="0" smtClean="0"/>
              <a:t> </a:t>
            </a:r>
            <a:r>
              <a:rPr lang="en-US" dirty="0" err="1" smtClean="0"/>
              <a:t>tendría</a:t>
            </a:r>
            <a:r>
              <a:rPr lang="en-US" dirty="0" smtClean="0"/>
              <a:t> </a:t>
            </a:r>
            <a:r>
              <a:rPr lang="en-US" dirty="0" err="1" smtClean="0"/>
              <a:t>que</a:t>
            </a:r>
            <a:r>
              <a:rPr lang="en-US" dirty="0" smtClean="0"/>
              <a:t> </a:t>
            </a:r>
            <a:r>
              <a:rPr lang="en-US" dirty="0" err="1" smtClean="0"/>
              <a:t>hacer</a:t>
            </a:r>
            <a:r>
              <a:rPr lang="en-US" dirty="0" smtClean="0"/>
              <a:t> no </a:t>
            </a:r>
            <a:r>
              <a:rPr lang="en-US" dirty="0" err="1" smtClean="0"/>
              <a:t>iba</a:t>
            </a:r>
            <a:r>
              <a:rPr lang="en-US" dirty="0" smtClean="0"/>
              <a:t> a ser </a:t>
            </a:r>
            <a:r>
              <a:rPr lang="en-US" dirty="0" err="1" smtClean="0"/>
              <a:t>fácil</a:t>
            </a:r>
            <a:r>
              <a:rPr lang="en-US" dirty="0" smtClean="0"/>
              <a:t>. </a:t>
            </a:r>
            <a:r>
              <a:rPr lang="en-US" dirty="0" err="1" smtClean="0"/>
              <a:t>Él</a:t>
            </a:r>
            <a:r>
              <a:rPr lang="en-US" dirty="0" smtClean="0"/>
              <a:t> no </a:t>
            </a:r>
            <a:r>
              <a:rPr lang="en-US" dirty="0" err="1" smtClean="0"/>
              <a:t>vino</a:t>
            </a:r>
            <a:r>
              <a:rPr lang="en-US" dirty="0" smtClean="0"/>
              <a:t> a </a:t>
            </a:r>
            <a:r>
              <a:rPr lang="en-US" dirty="0" err="1" smtClean="0"/>
              <a:t>vivir</a:t>
            </a:r>
            <a:r>
              <a:rPr lang="en-US" dirty="0" smtClean="0"/>
              <a:t> </a:t>
            </a:r>
            <a:r>
              <a:rPr lang="en-US" dirty="0" err="1" smtClean="0"/>
              <a:t>como</a:t>
            </a:r>
            <a:r>
              <a:rPr lang="en-US" dirty="0" smtClean="0"/>
              <a:t> </a:t>
            </a:r>
            <a:r>
              <a:rPr lang="en-US" dirty="0" err="1" smtClean="0"/>
              <a:t>rey</a:t>
            </a:r>
            <a:r>
              <a:rPr lang="en-US" dirty="0" smtClean="0"/>
              <a:t>, </a:t>
            </a:r>
            <a:r>
              <a:rPr lang="en-US" dirty="0" err="1" smtClean="0"/>
              <a:t>sino</a:t>
            </a:r>
            <a:r>
              <a:rPr lang="en-US" dirty="0" smtClean="0"/>
              <a:t> </a:t>
            </a:r>
            <a:r>
              <a:rPr lang="en-US" dirty="0" err="1" smtClean="0"/>
              <a:t>que</a:t>
            </a:r>
            <a:r>
              <a:rPr lang="en-US" dirty="0" smtClean="0"/>
              <a:t> </a:t>
            </a:r>
            <a:r>
              <a:rPr lang="en-US" dirty="0" err="1" smtClean="0"/>
              <a:t>fue</a:t>
            </a:r>
            <a:r>
              <a:rPr lang="en-US" dirty="0" smtClean="0"/>
              <a:t> </a:t>
            </a:r>
            <a:r>
              <a:rPr lang="en-US" dirty="0" err="1" smtClean="0"/>
              <a:t>matado</a:t>
            </a:r>
            <a:r>
              <a:rPr lang="en-US" dirty="0" smtClean="0"/>
              <a:t> </a:t>
            </a:r>
            <a:r>
              <a:rPr lang="en-US" dirty="0" err="1" smtClean="0"/>
              <a:t>como</a:t>
            </a:r>
            <a:r>
              <a:rPr lang="en-US" dirty="0" smtClean="0"/>
              <a:t> un reo, sin </a:t>
            </a:r>
            <a:r>
              <a:rPr lang="en-US" dirty="0" err="1" smtClean="0"/>
              <a:t>haber</a:t>
            </a:r>
            <a:r>
              <a:rPr lang="en-US" dirty="0" smtClean="0"/>
              <a:t> culpa en </a:t>
            </a:r>
            <a:r>
              <a:rPr lang="en-US" dirty="0" err="1" smtClean="0"/>
              <a:t>Él</a:t>
            </a:r>
            <a:r>
              <a:rPr lang="en-US" dirty="0" smtClean="0"/>
              <a:t>. </a:t>
            </a:r>
          </a:p>
          <a:p>
            <a:r>
              <a:rPr lang="en-US" b="1" i="1" dirty="0" smtClean="0"/>
              <a:t>Emanuel, “Dios con </a:t>
            </a:r>
            <a:r>
              <a:rPr lang="en-US" b="1" i="1" dirty="0" err="1" smtClean="0"/>
              <a:t>nosotros</a:t>
            </a:r>
            <a:r>
              <a:rPr lang="en-US" b="1" i="1" dirty="0" smtClean="0"/>
              <a:t>”</a:t>
            </a:r>
          </a:p>
          <a:p>
            <a:pPr>
              <a:buNone/>
            </a:pPr>
            <a:r>
              <a:rPr lang="en-US" dirty="0" smtClean="0"/>
              <a:t>      </a:t>
            </a:r>
            <a:r>
              <a:rPr lang="en-US" dirty="0" err="1" smtClean="0"/>
              <a:t>Jesús</a:t>
            </a:r>
            <a:r>
              <a:rPr lang="en-US" dirty="0" smtClean="0"/>
              <a:t> </a:t>
            </a:r>
            <a:r>
              <a:rPr lang="en-US" dirty="0" err="1" smtClean="0"/>
              <a:t>iba</a:t>
            </a:r>
            <a:r>
              <a:rPr lang="en-US" dirty="0" smtClean="0"/>
              <a:t> a </a:t>
            </a:r>
            <a:r>
              <a:rPr lang="en-US" dirty="0" err="1" smtClean="0"/>
              <a:t>pasar</a:t>
            </a:r>
            <a:r>
              <a:rPr lang="en-US" dirty="0" smtClean="0"/>
              <a:t> </a:t>
            </a:r>
            <a:r>
              <a:rPr lang="en-US" dirty="0" err="1" smtClean="0"/>
              <a:t>por</a:t>
            </a:r>
            <a:r>
              <a:rPr lang="en-US" dirty="0" smtClean="0"/>
              <a:t> </a:t>
            </a:r>
            <a:r>
              <a:rPr lang="en-US" dirty="0" err="1" smtClean="0"/>
              <a:t>todas</a:t>
            </a:r>
            <a:r>
              <a:rPr lang="en-US" dirty="0" smtClean="0"/>
              <a:t> </a:t>
            </a:r>
            <a:r>
              <a:rPr lang="en-US" dirty="0" err="1" smtClean="0"/>
              <a:t>las</a:t>
            </a:r>
            <a:r>
              <a:rPr lang="en-US" dirty="0" smtClean="0"/>
              <a:t> </a:t>
            </a:r>
            <a:r>
              <a:rPr lang="en-US" dirty="0" err="1" smtClean="0"/>
              <a:t>situaciones</a:t>
            </a:r>
            <a:r>
              <a:rPr lang="en-US" dirty="0" smtClean="0"/>
              <a:t> y </a:t>
            </a:r>
            <a:r>
              <a:rPr lang="en-US" dirty="0" err="1" smtClean="0"/>
              <a:t>sufrimientos</a:t>
            </a:r>
            <a:r>
              <a:rPr lang="en-US" dirty="0" smtClean="0"/>
              <a:t> del ser </a:t>
            </a:r>
            <a:r>
              <a:rPr lang="en-US" dirty="0" err="1" smtClean="0"/>
              <a:t>humano</a:t>
            </a:r>
            <a:r>
              <a:rPr lang="en-US" dirty="0" smtClean="0"/>
              <a:t>. </a:t>
            </a:r>
            <a:r>
              <a:rPr lang="en-US" dirty="0" err="1" smtClean="0"/>
              <a:t>Él</a:t>
            </a:r>
            <a:r>
              <a:rPr lang="en-US" dirty="0" smtClean="0"/>
              <a:t> </a:t>
            </a:r>
            <a:r>
              <a:rPr lang="en-US" dirty="0" err="1" smtClean="0"/>
              <a:t>entiende</a:t>
            </a:r>
            <a:r>
              <a:rPr lang="en-US" dirty="0" smtClean="0"/>
              <a:t> </a:t>
            </a:r>
            <a:r>
              <a:rPr lang="en-US" dirty="0" err="1" smtClean="0"/>
              <a:t>nuestros</a:t>
            </a:r>
            <a:r>
              <a:rPr lang="en-US" dirty="0" smtClean="0"/>
              <a:t> </a:t>
            </a:r>
            <a:r>
              <a:rPr lang="en-US" dirty="0" err="1" smtClean="0"/>
              <a:t>problemas</a:t>
            </a:r>
            <a:r>
              <a:rPr lang="en-US" dirty="0" smtClean="0"/>
              <a:t> y </a:t>
            </a:r>
            <a:r>
              <a:rPr lang="en-US" dirty="0" err="1" smtClean="0"/>
              <a:t>nos</a:t>
            </a:r>
            <a:r>
              <a:rPr lang="en-US" dirty="0" smtClean="0"/>
              <a:t> </a:t>
            </a:r>
            <a:r>
              <a:rPr lang="en-US" dirty="0" err="1" smtClean="0"/>
              <a:t>puede</a:t>
            </a:r>
            <a:r>
              <a:rPr lang="en-US" dirty="0" smtClean="0"/>
              <a:t> </a:t>
            </a:r>
            <a:r>
              <a:rPr lang="en-US" dirty="0" err="1" smtClean="0"/>
              <a:t>ayudar</a:t>
            </a:r>
            <a:r>
              <a:rPr lang="en-US" dirty="0" smtClean="0"/>
              <a:t> a </a:t>
            </a:r>
            <a:r>
              <a:rPr lang="en-US" dirty="0" err="1" smtClean="0"/>
              <a:t>vencerlos</a:t>
            </a:r>
            <a:r>
              <a:rPr lang="en-US" dirty="0" smtClean="0"/>
              <a:t>.</a:t>
            </a:r>
            <a:endParaRPr lang="es-PR"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11</a:t>
            </a:fld>
            <a:endParaRPr lang="en-US"/>
          </a:p>
        </p:txBody>
      </p:sp>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12</a:t>
            </a:fld>
            <a:endParaRPr lang="en-US"/>
          </a:p>
        </p:txBody>
      </p:sp>
      <p:sp>
        <p:nvSpPr>
          <p:cNvPr id="7" name="Rectangle 3"/>
          <p:cNvSpPr txBox="1">
            <a:spLocks noChangeArrowheads="1"/>
          </p:cNvSpPr>
          <p:nvPr/>
        </p:nvSpPr>
        <p:spPr bwMode="auto">
          <a:xfrm>
            <a:off x="609600" y="762000"/>
            <a:ext cx="8534400" cy="914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a:lstStyle>
          <a:p>
            <a:pPr marL="625475" indent="-625475">
              <a:spcAft>
                <a:spcPts val="600"/>
              </a:spcAft>
              <a:buFont typeface="+mj-lt"/>
              <a:buAutoNum type="arabicPeriod" startAt="2"/>
            </a:pPr>
            <a:r>
              <a:rPr lang="es-ES" dirty="0" smtClean="0"/>
              <a:t>El Mesías sufrió por nosotros       				(Isaías 53.4-9)</a:t>
            </a:r>
            <a:endParaRPr lang="es-PR" kern="0" dirty="0" smtClean="0"/>
          </a:p>
        </p:txBody>
      </p:sp>
      <p:pic>
        <p:nvPicPr>
          <p:cNvPr id="13314" name="Picture 2" descr="http://i425.photobucket.com/albums/pp338/d-dh/jesus-crucifixion-wallpaper-1051.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1000"/>
                    </a14:imgEffect>
                    <a14:imgEffect>
                      <a14:brightnessContrast bright="2000"/>
                    </a14:imgEffect>
                  </a14:imgLayer>
                </a14:imgProps>
              </a:ext>
            </a:extLst>
          </a:blip>
          <a:srcRect/>
          <a:stretch>
            <a:fillRect/>
          </a:stretch>
        </p:blipFill>
        <p:spPr bwMode="auto">
          <a:xfrm>
            <a:off x="0" y="1752600"/>
            <a:ext cx="9144000" cy="5105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13</a:t>
            </a:fld>
            <a:endParaRPr lang="en-US"/>
          </a:p>
        </p:txBody>
      </p:sp>
      <p:sp>
        <p:nvSpPr>
          <p:cNvPr id="327682" name="Rectangle 2"/>
          <p:cNvSpPr>
            <a:spLocks noGrp="1" noChangeArrowheads="1"/>
          </p:cNvSpPr>
          <p:nvPr>
            <p:ph type="body" idx="1"/>
          </p:nvPr>
        </p:nvSpPr>
        <p:spPr>
          <a:xfrm>
            <a:off x="304800" y="2133600"/>
            <a:ext cx="8458200" cy="4419600"/>
          </a:xfrm>
        </p:spPr>
        <p:txBody>
          <a:bodyPr/>
          <a:lstStyle/>
          <a:p>
            <a:pPr marL="0" indent="0">
              <a:buNone/>
            </a:pPr>
            <a:r>
              <a:rPr lang="es-ES" sz="3000" dirty="0" smtClean="0"/>
              <a:t>“Ciertamente llevó él nuestras enfermedades, y sufrió nuestros dolores; y nosotros le tuvimos por azotado, por herido de Dios y abatido. Mas él herido fue por nuestras rebeliones, molido por nuestros pecados; el castigo de nuestra paz fue sobre él, y por su llaga fuimos nosotros curados. Todos nosotros nos descarriamos como ovejas, cada cual se apartó por su camino; mas Jehová cargó en él el pecado de todos nosotros...”</a:t>
            </a:r>
            <a:endParaRPr lang="es-ES" sz="3000" dirty="0"/>
          </a:p>
        </p:txBody>
      </p:sp>
      <p:sp>
        <p:nvSpPr>
          <p:cNvPr id="5" name="Rectangle 3"/>
          <p:cNvSpPr txBox="1">
            <a:spLocks noChangeArrowheads="1"/>
          </p:cNvSpPr>
          <p:nvPr/>
        </p:nvSpPr>
        <p:spPr bwMode="auto">
          <a:xfrm>
            <a:off x="609600" y="762000"/>
            <a:ext cx="8534400" cy="914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a:lstStyle>
          <a:p>
            <a:pPr marL="625475" indent="-625475">
              <a:spcAft>
                <a:spcPts val="600"/>
              </a:spcAft>
              <a:buFont typeface="+mj-lt"/>
              <a:buAutoNum type="arabicPeriod" startAt="2"/>
            </a:pPr>
            <a:r>
              <a:rPr lang="es-ES" dirty="0" smtClean="0"/>
              <a:t>El Mesías sufrió por nosotros       				(Isaías 53.4-9)</a:t>
            </a:r>
            <a:endParaRPr lang="es-PR" kern="0" dirty="0" smtClean="0"/>
          </a:p>
        </p:txBody>
      </p:sp>
    </p:spTree>
    <p:extLst>
      <p:ext uri="{BB962C8B-B14F-4D97-AF65-F5344CB8AC3E}">
        <p14:creationId xmlns:p14="http://schemas.microsoft.com/office/powerpoint/2010/main" val="374255574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14</a:t>
            </a:fld>
            <a:endParaRPr lang="en-US"/>
          </a:p>
        </p:txBody>
      </p:sp>
      <p:sp>
        <p:nvSpPr>
          <p:cNvPr id="327682" name="Rectangle 2"/>
          <p:cNvSpPr>
            <a:spLocks noGrp="1" noChangeArrowheads="1"/>
          </p:cNvSpPr>
          <p:nvPr>
            <p:ph type="body" idx="1"/>
          </p:nvPr>
        </p:nvSpPr>
        <p:spPr>
          <a:xfrm>
            <a:off x="152400" y="1905000"/>
            <a:ext cx="8610600" cy="4648200"/>
          </a:xfrm>
        </p:spPr>
        <p:txBody>
          <a:bodyPr/>
          <a:lstStyle/>
          <a:p>
            <a:pPr marL="0" indent="0">
              <a:buNone/>
            </a:pPr>
            <a:r>
              <a:rPr lang="es-ES" sz="3000" dirty="0" smtClean="0"/>
              <a:t>“... Angustiado él, y afligido, no abrió su boca; como cordero fue llevado al matadero; y como oveja delante de sus trasquiladores, enmudeció, y no abrió su boca. Por cárcel y por juicio fue quitado; y su generación, ¿quién la contará? Porque fue cortado de la tierra de los vivientes, y por la rebelión de mi pueblo fue herido. Y se dispuso con los impíos su sepultura, mas con los ricos fue en su muerte; aunque nunca hizo maldad, ni hubo engaño en su boca.”</a:t>
            </a:r>
            <a:endParaRPr lang="es-ES" sz="3000" dirty="0"/>
          </a:p>
        </p:txBody>
      </p:sp>
      <p:sp>
        <p:nvSpPr>
          <p:cNvPr id="5" name="Rectangle 3"/>
          <p:cNvSpPr txBox="1">
            <a:spLocks noChangeArrowheads="1"/>
          </p:cNvSpPr>
          <p:nvPr/>
        </p:nvSpPr>
        <p:spPr bwMode="auto">
          <a:xfrm>
            <a:off x="609600" y="762000"/>
            <a:ext cx="8534400" cy="914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a:lstStyle>
          <a:p>
            <a:pPr marL="625475" indent="-625475">
              <a:spcAft>
                <a:spcPts val="600"/>
              </a:spcAft>
              <a:buFont typeface="+mj-lt"/>
              <a:buAutoNum type="arabicPeriod" startAt="2"/>
            </a:pPr>
            <a:r>
              <a:rPr lang="es-ES" dirty="0" smtClean="0"/>
              <a:t>El Mesías sufrió por nosotros       				(Isaías 53.4-9)</a:t>
            </a:r>
            <a:endParaRPr lang="es-PR" kern="0" dirty="0" smtClean="0"/>
          </a:p>
        </p:txBody>
      </p:sp>
    </p:spTree>
    <p:extLst>
      <p:ext uri="{BB962C8B-B14F-4D97-AF65-F5344CB8AC3E}">
        <p14:creationId xmlns:p14="http://schemas.microsoft.com/office/powerpoint/2010/main" val="187137651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El Mesías sufrió por nosotros       				(Isaías 53.4-9)</a:t>
            </a:r>
            <a:endParaRPr lang="es-PR" dirty="0"/>
          </a:p>
        </p:txBody>
      </p:sp>
      <p:sp>
        <p:nvSpPr>
          <p:cNvPr id="3" name="Content Placeholder 2"/>
          <p:cNvSpPr>
            <a:spLocks noGrp="1"/>
          </p:cNvSpPr>
          <p:nvPr>
            <p:ph idx="1"/>
          </p:nvPr>
        </p:nvSpPr>
        <p:spPr>
          <a:xfrm>
            <a:off x="0" y="1981200"/>
            <a:ext cx="5943600" cy="4151313"/>
          </a:xfrm>
        </p:spPr>
        <p:txBody>
          <a:bodyPr/>
          <a:lstStyle/>
          <a:p>
            <a:r>
              <a:rPr lang="es-ES" b="1" i="1" dirty="0" smtClean="0"/>
              <a:t>Angustiado él, y afligido, no abrió su boca; como cordero fue llevado al matadero</a:t>
            </a:r>
          </a:p>
          <a:p>
            <a:pPr>
              <a:buNone/>
            </a:pPr>
            <a:r>
              <a:rPr lang="es-ES" b="1" i="1" dirty="0" smtClean="0"/>
              <a:t>       </a:t>
            </a:r>
            <a:r>
              <a:rPr lang="es-ES" dirty="0" smtClean="0"/>
              <a:t>Jesús fue voluntariamente a su muerte, aun teniendo el poder de no hacerlo. Conocía la voluntad de su Padre.</a:t>
            </a:r>
            <a:endParaRPr lang="es-PR" b="1" i="1"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15</a:t>
            </a:fld>
            <a:endParaRPr lang="en-US"/>
          </a:p>
        </p:txBody>
      </p:sp>
      <p:pic>
        <p:nvPicPr>
          <p:cNvPr id="90114" name="Picture 2" descr="http://th01.deviantart.net/fs4/PRE/i/2004/251/7/8/Passion_of_Christ_by_southercomfort.jpg"/>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16000"/>
                    </a14:imgEffect>
                  </a14:imgLayer>
                </a14:imgProps>
              </a:ext>
            </a:extLst>
          </a:blip>
          <a:srcRect/>
          <a:stretch>
            <a:fillRect/>
          </a:stretch>
        </p:blipFill>
        <p:spPr bwMode="auto">
          <a:xfrm>
            <a:off x="5791200" y="1828800"/>
            <a:ext cx="3352800" cy="5029200"/>
          </a:xfrm>
          <a:prstGeom prst="rect">
            <a:avLst/>
          </a:prstGeom>
          <a:noFill/>
        </p:spPr>
      </p:pic>
    </p:spTree>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El Mesías sufrió por nosotros       				(Isaías 53.4-9)</a:t>
            </a:r>
            <a:endParaRPr lang="es-PR" dirty="0"/>
          </a:p>
        </p:txBody>
      </p:sp>
      <p:sp>
        <p:nvSpPr>
          <p:cNvPr id="3" name="Content Placeholder 2"/>
          <p:cNvSpPr>
            <a:spLocks noGrp="1"/>
          </p:cNvSpPr>
          <p:nvPr>
            <p:ph idx="1"/>
          </p:nvPr>
        </p:nvSpPr>
        <p:spPr>
          <a:xfrm>
            <a:off x="0" y="1905000"/>
            <a:ext cx="8955088" cy="4227513"/>
          </a:xfrm>
        </p:spPr>
        <p:txBody>
          <a:bodyPr/>
          <a:lstStyle/>
          <a:p>
            <a:r>
              <a:rPr lang="es-ES" b="1" i="1" dirty="0" smtClean="0"/>
              <a:t>y su generación, ¿quién la contará?</a:t>
            </a:r>
          </a:p>
          <a:p>
            <a:pPr>
              <a:buNone/>
            </a:pPr>
            <a:r>
              <a:rPr lang="en-US" i="1" dirty="0" smtClean="0"/>
              <a:t>     </a:t>
            </a:r>
            <a:r>
              <a:rPr lang="en-US" dirty="0" smtClean="0"/>
              <a:t>Para los </a:t>
            </a:r>
            <a:r>
              <a:rPr lang="en-US" dirty="0" err="1" smtClean="0"/>
              <a:t>judíos</a:t>
            </a:r>
            <a:r>
              <a:rPr lang="en-US" dirty="0" smtClean="0"/>
              <a:t>, </a:t>
            </a:r>
            <a:r>
              <a:rPr lang="en-US" dirty="0" err="1" smtClean="0"/>
              <a:t>tener</a:t>
            </a:r>
            <a:r>
              <a:rPr lang="en-US" dirty="0" smtClean="0"/>
              <a:t> </a:t>
            </a:r>
            <a:r>
              <a:rPr lang="en-US" dirty="0" err="1" smtClean="0"/>
              <a:t>una</a:t>
            </a:r>
            <a:r>
              <a:rPr lang="en-US" dirty="0" smtClean="0"/>
              <a:t> </a:t>
            </a:r>
            <a:r>
              <a:rPr lang="en-US" dirty="0" err="1" smtClean="0"/>
              <a:t>gran</a:t>
            </a:r>
            <a:r>
              <a:rPr lang="en-US" dirty="0" smtClean="0"/>
              <a:t> </a:t>
            </a:r>
            <a:r>
              <a:rPr lang="en-US" dirty="0" err="1" smtClean="0"/>
              <a:t>familia</a:t>
            </a:r>
            <a:r>
              <a:rPr lang="en-US" dirty="0" smtClean="0"/>
              <a:t> y </a:t>
            </a:r>
            <a:r>
              <a:rPr lang="en-US" dirty="0" err="1" smtClean="0"/>
              <a:t>una</a:t>
            </a:r>
            <a:r>
              <a:rPr lang="en-US" dirty="0" smtClean="0"/>
              <a:t> </a:t>
            </a:r>
            <a:r>
              <a:rPr lang="en-US" dirty="0" err="1" smtClean="0"/>
              <a:t>descendencia</a:t>
            </a:r>
            <a:r>
              <a:rPr lang="en-US" dirty="0" smtClean="0"/>
              <a:t> </a:t>
            </a:r>
            <a:r>
              <a:rPr lang="en-US" dirty="0" err="1" smtClean="0"/>
              <a:t>fructífera</a:t>
            </a:r>
            <a:r>
              <a:rPr lang="en-US" dirty="0" smtClean="0"/>
              <a:t> era el </a:t>
            </a:r>
            <a:r>
              <a:rPr lang="en-US" dirty="0" err="1" smtClean="0"/>
              <a:t>mejor</a:t>
            </a:r>
            <a:r>
              <a:rPr lang="en-US" dirty="0" smtClean="0"/>
              <a:t> honor </a:t>
            </a:r>
            <a:r>
              <a:rPr lang="en-US" dirty="0" err="1" smtClean="0"/>
              <a:t>para</a:t>
            </a:r>
            <a:r>
              <a:rPr lang="en-US" dirty="0" smtClean="0"/>
              <a:t> un padre de </a:t>
            </a:r>
            <a:r>
              <a:rPr lang="en-US" dirty="0" err="1" smtClean="0"/>
              <a:t>familia</a:t>
            </a:r>
            <a:r>
              <a:rPr lang="en-US" dirty="0" smtClean="0"/>
              <a:t>. </a:t>
            </a:r>
            <a:r>
              <a:rPr lang="en-US" dirty="0" err="1" smtClean="0"/>
              <a:t>Aun</a:t>
            </a:r>
            <a:r>
              <a:rPr lang="en-US" dirty="0" smtClean="0"/>
              <a:t> </a:t>
            </a:r>
            <a:r>
              <a:rPr lang="en-US" dirty="0" err="1" smtClean="0"/>
              <a:t>las</a:t>
            </a:r>
            <a:r>
              <a:rPr lang="en-US" dirty="0" smtClean="0"/>
              <a:t> </a:t>
            </a:r>
            <a:r>
              <a:rPr lang="en-US" dirty="0" err="1" smtClean="0"/>
              <a:t>bendiciones</a:t>
            </a:r>
            <a:r>
              <a:rPr lang="en-US" dirty="0" smtClean="0"/>
              <a:t> </a:t>
            </a:r>
            <a:r>
              <a:rPr lang="en-US" dirty="0" err="1" smtClean="0"/>
              <a:t>fundamentales</a:t>
            </a:r>
            <a:r>
              <a:rPr lang="en-US" dirty="0" smtClean="0"/>
              <a:t> se les </a:t>
            </a:r>
            <a:r>
              <a:rPr lang="en-US" dirty="0" err="1" smtClean="0"/>
              <a:t>serían</a:t>
            </a:r>
            <a:r>
              <a:rPr lang="en-US" dirty="0" smtClean="0"/>
              <a:t> </a:t>
            </a:r>
            <a:r>
              <a:rPr lang="en-US" dirty="0" err="1" smtClean="0"/>
              <a:t>quitadas</a:t>
            </a:r>
            <a:r>
              <a:rPr lang="en-US" dirty="0" smtClean="0"/>
              <a:t> a </a:t>
            </a:r>
            <a:r>
              <a:rPr lang="en-US" dirty="0" err="1" smtClean="0"/>
              <a:t>Jesús</a:t>
            </a:r>
            <a:r>
              <a:rPr lang="en-US" dirty="0" smtClean="0"/>
              <a:t> </a:t>
            </a:r>
            <a:r>
              <a:rPr lang="en-US" dirty="0" err="1" smtClean="0"/>
              <a:t>por</a:t>
            </a:r>
            <a:r>
              <a:rPr lang="en-US" dirty="0" smtClean="0"/>
              <a:t> el </a:t>
            </a:r>
            <a:r>
              <a:rPr lang="en-US" dirty="0" err="1" smtClean="0"/>
              <a:t>tiempo</a:t>
            </a:r>
            <a:r>
              <a:rPr lang="en-US" dirty="0" smtClean="0"/>
              <a:t> de </a:t>
            </a:r>
            <a:r>
              <a:rPr lang="en-US" dirty="0" err="1" smtClean="0"/>
              <a:t>su</a:t>
            </a:r>
            <a:r>
              <a:rPr lang="en-US" dirty="0" smtClean="0"/>
              <a:t> </a:t>
            </a:r>
            <a:r>
              <a:rPr lang="en-US" dirty="0" err="1" smtClean="0"/>
              <a:t>misión</a:t>
            </a:r>
            <a:r>
              <a:rPr lang="en-US" dirty="0" smtClean="0"/>
              <a:t> </a:t>
            </a:r>
            <a:r>
              <a:rPr lang="en-US" dirty="0" err="1" smtClean="0"/>
              <a:t>terrenal</a:t>
            </a:r>
            <a:r>
              <a:rPr lang="en-US" dirty="0" smtClean="0"/>
              <a:t>. </a:t>
            </a:r>
            <a:endParaRPr lang="en-US" i="1" dirty="0" smtClean="0"/>
          </a:p>
        </p:txBody>
      </p:sp>
      <p:sp>
        <p:nvSpPr>
          <p:cNvPr id="4" name="Slide Number Placeholder 3"/>
          <p:cNvSpPr>
            <a:spLocks noGrp="1"/>
          </p:cNvSpPr>
          <p:nvPr>
            <p:ph type="sldNum" sz="quarter" idx="12"/>
          </p:nvPr>
        </p:nvSpPr>
        <p:spPr/>
        <p:txBody>
          <a:bodyPr/>
          <a:lstStyle/>
          <a:p>
            <a:fld id="{921E7F7E-33AA-4283-8B9E-027FB821B55F}" type="slidenum">
              <a:rPr lang="en-US" smtClean="0"/>
              <a:pPr/>
              <a:t>16</a:t>
            </a:fld>
            <a:endParaRPr lang="en-US"/>
          </a:p>
        </p:txBody>
      </p:sp>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El Mesías sufrió por nosotros       				(Isaías 53.4-9)</a:t>
            </a:r>
            <a:endParaRPr lang="es-PR" dirty="0"/>
          </a:p>
        </p:txBody>
      </p:sp>
      <p:sp>
        <p:nvSpPr>
          <p:cNvPr id="3" name="Content Placeholder 2"/>
          <p:cNvSpPr>
            <a:spLocks noGrp="1"/>
          </p:cNvSpPr>
          <p:nvPr>
            <p:ph idx="1"/>
          </p:nvPr>
        </p:nvSpPr>
        <p:spPr>
          <a:xfrm>
            <a:off x="0" y="1981200"/>
            <a:ext cx="8955088" cy="4151313"/>
          </a:xfrm>
        </p:spPr>
        <p:txBody>
          <a:bodyPr/>
          <a:lstStyle/>
          <a:p>
            <a:r>
              <a:rPr lang="es-ES" b="1" i="1" dirty="0" smtClean="0"/>
              <a:t>Y se dispuso con los impíos su sepultura, mas con los ricos fue en su muerte</a:t>
            </a:r>
          </a:p>
          <a:p>
            <a:pPr>
              <a:buNone/>
            </a:pPr>
            <a:r>
              <a:rPr lang="es-ES" b="1" i="1" dirty="0" smtClean="0"/>
              <a:t>   </a:t>
            </a:r>
            <a:r>
              <a:rPr lang="es-ES" dirty="0" smtClean="0"/>
              <a:t>   Jesús sería crucificado, un castigo reservado para los peores criminales. Por otro lado, uno de sus seguidores, José de </a:t>
            </a:r>
            <a:r>
              <a:rPr lang="es-ES" dirty="0" err="1" smtClean="0"/>
              <a:t>Arimatea</a:t>
            </a:r>
            <a:r>
              <a:rPr lang="es-ES" dirty="0" smtClean="0"/>
              <a:t>, tenía preparada una tumba nueva para su Señor, algo que se reservaba para los de la clase adinerada.</a:t>
            </a:r>
            <a:endParaRPr lang="es-PR" b="1" i="1"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17</a:t>
            </a:fld>
            <a:endParaRPr lang="en-US"/>
          </a:p>
        </p:txBody>
      </p:sp>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El Mesías sufrió por nosotros       				(Isaías 53.4-9)</a:t>
            </a:r>
            <a:endParaRPr lang="es-PR" dirty="0"/>
          </a:p>
        </p:txBody>
      </p:sp>
      <p:sp>
        <p:nvSpPr>
          <p:cNvPr id="3" name="Content Placeholder 2"/>
          <p:cNvSpPr>
            <a:spLocks noGrp="1"/>
          </p:cNvSpPr>
          <p:nvPr>
            <p:ph idx="1"/>
          </p:nvPr>
        </p:nvSpPr>
        <p:spPr>
          <a:xfrm>
            <a:off x="0" y="1828800"/>
            <a:ext cx="8955088" cy="4876800"/>
          </a:xfrm>
        </p:spPr>
        <p:txBody>
          <a:bodyPr/>
          <a:lstStyle/>
          <a:p>
            <a:r>
              <a:rPr lang="es-ES" b="1" i="1" dirty="0" smtClean="0"/>
              <a:t>aunque nunca hizo maldad, ni hubo engaño en su boca.</a:t>
            </a:r>
          </a:p>
          <a:p>
            <a:r>
              <a:rPr lang="es-ES" dirty="0" smtClean="0"/>
              <a:t>“</a:t>
            </a:r>
            <a:r>
              <a:rPr lang="es-ES" i="1" dirty="0" smtClean="0"/>
              <a:t>Jesús le dijo: Yo soy el camino, y la verdad, y la vida; nadie viene al Padre, sino por mí.</a:t>
            </a:r>
            <a:r>
              <a:rPr lang="es-ES" dirty="0" smtClean="0"/>
              <a:t>”</a:t>
            </a:r>
          </a:p>
          <a:p>
            <a:pPr>
              <a:buNone/>
            </a:pPr>
            <a:r>
              <a:rPr lang="es-ES" dirty="0" smtClean="0"/>
              <a:t>							</a:t>
            </a:r>
            <a:r>
              <a:rPr lang="es-ES" dirty="0" smtClean="0">
                <a:solidFill>
                  <a:srgbClr val="FF0000"/>
                </a:solidFill>
              </a:rPr>
              <a:t>(Juan 14.6)</a:t>
            </a:r>
          </a:p>
          <a:p>
            <a:pPr>
              <a:buNone/>
            </a:pPr>
            <a:r>
              <a:rPr lang="es-ES" dirty="0" smtClean="0"/>
              <a:t>   Jesucristo es la verdad, en Él no hay engaño. Él fue acusado injustamente. Sin embargo, todo esto ocurrió en el propósito de Dios, para redimir al mundo.</a:t>
            </a:r>
          </a:p>
          <a:p>
            <a:endParaRPr lang="es-PR" b="1" i="1"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18</a:t>
            </a:fld>
            <a:endParaRPr lang="en-US"/>
          </a:p>
        </p:txBody>
      </p:sp>
    </p:spTree>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5"/>
          <p:cNvSpPr>
            <a:spLocks noGrp="1"/>
          </p:cNvSpPr>
          <p:nvPr>
            <p:ph type="title"/>
          </p:nvPr>
        </p:nvSpPr>
        <p:spPr>
          <a:xfrm>
            <a:off x="1066800" y="290513"/>
            <a:ext cx="7772400" cy="1462087"/>
          </a:xfrm>
        </p:spPr>
        <p:txBody>
          <a:bodyPr/>
          <a:lstStyle/>
          <a:p>
            <a:pPr marL="742950" indent="-742950">
              <a:spcAft>
                <a:spcPts val="600"/>
              </a:spcAft>
              <a:buFont typeface="+mj-lt"/>
              <a:buAutoNum type="arabicPeriod" startAt="3"/>
            </a:pPr>
            <a:r>
              <a:rPr lang="es-ES" dirty="0" smtClean="0"/>
              <a:t>El Mesías nos rescata (Isaías 53.10-12)</a:t>
            </a:r>
            <a:endParaRPr lang="es-PR" dirty="0"/>
          </a:p>
        </p:txBody>
      </p:sp>
      <p:pic>
        <p:nvPicPr>
          <p:cNvPr id="9218" name="Picture 2" descr="http://thomascopping.authorsxpress.com/files/Rapture1.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0000"/>
                    </a14:imgEffect>
                    <a14:imgEffect>
                      <a14:brightnessContrast bright="-1000"/>
                    </a14:imgEffect>
                  </a14:imgLayer>
                </a14:imgProps>
              </a:ext>
            </a:extLst>
          </a:blip>
          <a:srcRect/>
          <a:stretch>
            <a:fillRect/>
          </a:stretch>
        </p:blipFill>
        <p:spPr bwMode="auto">
          <a:xfrm>
            <a:off x="0" y="1752601"/>
            <a:ext cx="9144000" cy="5105400"/>
          </a:xfrm>
          <a:prstGeom prst="rect">
            <a:avLst/>
          </a:prstGeom>
          <a:noFill/>
        </p:spPr>
      </p:pic>
    </p:spTree>
    <p:extLst>
      <p:ext uri="{BB962C8B-B14F-4D97-AF65-F5344CB8AC3E}">
        <p14:creationId xmlns:p14="http://schemas.microsoft.com/office/powerpoint/2010/main" val="3242382093"/>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2</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Tema General</a:t>
            </a:r>
            <a:endParaRPr lang="en-US" dirty="0"/>
          </a:p>
        </p:txBody>
      </p:sp>
      <p:sp>
        <p:nvSpPr>
          <p:cNvPr id="315395" name="Rectangle 3"/>
          <p:cNvSpPr>
            <a:spLocks noGrp="1" noChangeArrowheads="1"/>
          </p:cNvSpPr>
          <p:nvPr>
            <p:ph type="body" sz="half" idx="1"/>
          </p:nvPr>
        </p:nvSpPr>
        <p:spPr>
          <a:xfrm>
            <a:off x="228600" y="2138362"/>
            <a:ext cx="5105400" cy="4643438"/>
          </a:xfrm>
          <a:solidFill>
            <a:schemeClr val="bg1">
              <a:alpha val="45000"/>
            </a:schemeClr>
          </a:solidFill>
        </p:spPr>
        <p:txBody>
          <a:bodyPr>
            <a:normAutofit/>
          </a:bodyPr>
          <a:lstStyle/>
          <a:p>
            <a:r>
              <a:rPr lang="es-ES" sz="3600" dirty="0" smtClean="0"/>
              <a:t>Aun cuando el pueblo de Israel luchaba con Dios, Él no los había abandonado. Dios iba a proveer el pago por el pecado de Su pueblo y el mundo entero.</a:t>
            </a:r>
            <a:endParaRPr lang="es-PR" sz="3600" dirty="0"/>
          </a:p>
        </p:txBody>
      </p:sp>
      <p:pic>
        <p:nvPicPr>
          <p:cNvPr id="6" name="Picture 5" descr="j0400145.jpg"/>
          <p:cNvPicPr>
            <a:picLocks noChangeAspect="1"/>
          </p:cNvPicPr>
          <p:nvPr/>
        </p:nvPicPr>
        <p:blipFill>
          <a:blip r:embed="rId3" cstate="screen"/>
          <a:stretch>
            <a:fillRect/>
          </a:stretch>
        </p:blipFill>
        <p:spPr>
          <a:xfrm>
            <a:off x="5638800" y="2212848"/>
            <a:ext cx="2615481" cy="3921307"/>
          </a:xfrm>
          <a:prstGeom prst="rect">
            <a:avLst/>
          </a:prstGeom>
        </p:spPr>
      </p:pic>
    </p:spTree>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20</a:t>
            </a:fld>
            <a:endParaRPr lang="en-US" dirty="0"/>
          </a:p>
        </p:txBody>
      </p:sp>
      <p:sp>
        <p:nvSpPr>
          <p:cNvPr id="327682" name="Rectangle 2"/>
          <p:cNvSpPr>
            <a:spLocks noGrp="1" noChangeArrowheads="1"/>
          </p:cNvSpPr>
          <p:nvPr>
            <p:ph type="body" idx="1"/>
          </p:nvPr>
        </p:nvSpPr>
        <p:spPr>
          <a:xfrm>
            <a:off x="76200" y="2177358"/>
            <a:ext cx="8991600" cy="4375842"/>
          </a:xfrm>
        </p:spPr>
        <p:txBody>
          <a:bodyPr/>
          <a:lstStyle/>
          <a:p>
            <a:pPr marL="0" indent="0">
              <a:buNone/>
            </a:pPr>
            <a:r>
              <a:rPr lang="es-ES" dirty="0" smtClean="0"/>
              <a:t>“Con todo eso, Jehová quiso quebrantarlo, sujetándole a padecimiento. Cuando haya puesto su vida en expiación por el pecado, verá linaje, vivirá por largos días, y la voluntad de Jehová será en su mano prosperada. Verá el fruto de la aflicción de su alma, y quedará satisfecho; por su conocimiento justificará mi siervo justo a muchos, y llevará las iniquidades de ellos…”</a:t>
            </a:r>
          </a:p>
          <a:p>
            <a:pPr marL="0" indent="0">
              <a:buNone/>
            </a:pPr>
            <a:endParaRPr lang="es-ES" dirty="0"/>
          </a:p>
        </p:txBody>
      </p:sp>
      <p:sp>
        <p:nvSpPr>
          <p:cNvPr id="6" name="Title 5"/>
          <p:cNvSpPr>
            <a:spLocks noGrp="1"/>
          </p:cNvSpPr>
          <p:nvPr>
            <p:ph type="title"/>
          </p:nvPr>
        </p:nvSpPr>
        <p:spPr>
          <a:xfrm>
            <a:off x="1066800" y="290513"/>
            <a:ext cx="7772400" cy="1462087"/>
          </a:xfrm>
        </p:spPr>
        <p:txBody>
          <a:bodyPr/>
          <a:lstStyle/>
          <a:p>
            <a:pPr marL="742950" indent="-742950">
              <a:spcAft>
                <a:spcPts val="600"/>
              </a:spcAft>
              <a:buFont typeface="+mj-lt"/>
              <a:buAutoNum type="arabicPeriod" startAt="3"/>
            </a:pPr>
            <a:r>
              <a:rPr lang="es-ES" dirty="0" smtClean="0"/>
              <a:t>El Mesías nos rescata (Isaías 53.10-12)</a:t>
            </a:r>
            <a:endParaRPr lang="es-PR" dirty="0"/>
          </a:p>
        </p:txBody>
      </p:sp>
    </p:spTree>
    <p:extLst>
      <p:ext uri="{BB962C8B-B14F-4D97-AF65-F5344CB8AC3E}">
        <p14:creationId xmlns:p14="http://schemas.microsoft.com/office/powerpoint/2010/main" val="402358263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21</a:t>
            </a:fld>
            <a:endParaRPr lang="en-US" dirty="0"/>
          </a:p>
        </p:txBody>
      </p:sp>
      <p:sp>
        <p:nvSpPr>
          <p:cNvPr id="327682" name="Rectangle 2"/>
          <p:cNvSpPr>
            <a:spLocks noGrp="1" noChangeArrowheads="1"/>
          </p:cNvSpPr>
          <p:nvPr>
            <p:ph type="body" idx="1"/>
          </p:nvPr>
        </p:nvSpPr>
        <p:spPr>
          <a:xfrm>
            <a:off x="76200" y="2177358"/>
            <a:ext cx="8991600" cy="4375842"/>
          </a:xfrm>
        </p:spPr>
        <p:txBody>
          <a:bodyPr/>
          <a:lstStyle/>
          <a:p>
            <a:pPr marL="0" indent="0">
              <a:buNone/>
            </a:pPr>
            <a:r>
              <a:rPr lang="es-ES" dirty="0" smtClean="0"/>
              <a:t>“Por tanto, yo le daré parte con los grandes, y con los fuertes repartirá despojos; por cuanto derramó su vida hasta la muerte, y fue contado con los pecadores, habiendo él llevado el pecado de muchos, y orado por los transgresores.”</a:t>
            </a:r>
          </a:p>
          <a:p>
            <a:pPr marL="0" indent="0">
              <a:buNone/>
            </a:pPr>
            <a:endParaRPr lang="es-ES" dirty="0" smtClean="0"/>
          </a:p>
          <a:p>
            <a:pPr marL="0" indent="0">
              <a:buNone/>
            </a:pPr>
            <a:endParaRPr lang="es-ES" dirty="0" smtClean="0"/>
          </a:p>
          <a:p>
            <a:pPr marL="0" indent="0">
              <a:buNone/>
            </a:pPr>
            <a:r>
              <a:rPr lang="es-ES" dirty="0" smtClean="0"/>
              <a:t>					</a:t>
            </a:r>
            <a:r>
              <a:rPr lang="es-ES" dirty="0" smtClean="0">
                <a:solidFill>
                  <a:srgbClr val="FF0000"/>
                </a:solidFill>
              </a:rPr>
              <a:t>(Isaías 53.10-12)</a:t>
            </a:r>
            <a:endParaRPr lang="es-ES" dirty="0" smtClean="0"/>
          </a:p>
        </p:txBody>
      </p:sp>
      <p:sp>
        <p:nvSpPr>
          <p:cNvPr id="6" name="Title 5"/>
          <p:cNvSpPr>
            <a:spLocks noGrp="1"/>
          </p:cNvSpPr>
          <p:nvPr>
            <p:ph type="title"/>
          </p:nvPr>
        </p:nvSpPr>
        <p:spPr>
          <a:xfrm>
            <a:off x="1066800" y="290513"/>
            <a:ext cx="7772400" cy="1462087"/>
          </a:xfrm>
        </p:spPr>
        <p:txBody>
          <a:bodyPr/>
          <a:lstStyle/>
          <a:p>
            <a:pPr marL="742950" indent="-742950">
              <a:spcAft>
                <a:spcPts val="600"/>
              </a:spcAft>
              <a:buFont typeface="+mj-lt"/>
              <a:buAutoNum type="arabicPeriod" startAt="3"/>
            </a:pPr>
            <a:r>
              <a:rPr lang="es-ES" dirty="0" smtClean="0"/>
              <a:t>El Mesías nos rescata (Isaías 53.10-12)</a:t>
            </a:r>
            <a:endParaRPr lang="es-PR" dirty="0"/>
          </a:p>
        </p:txBody>
      </p:sp>
    </p:spTree>
    <p:extLst>
      <p:ext uri="{BB962C8B-B14F-4D97-AF65-F5344CB8AC3E}">
        <p14:creationId xmlns:p14="http://schemas.microsoft.com/office/powerpoint/2010/main" val="402358263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3" end="3"/>
                                            </p:txEl>
                                          </p:spTgt>
                                        </p:tgtEl>
                                        <p:attrNameLst>
                                          <p:attrName>style.visibility</p:attrName>
                                        </p:attrNameLst>
                                      </p:cBhvr>
                                      <p:to>
                                        <p:strVal val="visible"/>
                                      </p:to>
                                    </p:set>
                                    <p:animEffect transition="in" filter="fade">
                                      <p:cBhvr>
                                        <p:cTn id="10" dur="2000"/>
                                        <p:tgtEl>
                                          <p:spTgt spid="32768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3. El Mesías nos rescata (Isaías 53.10-12)</a:t>
            </a:r>
            <a:endParaRPr lang="es-PR" dirty="0"/>
          </a:p>
        </p:txBody>
      </p:sp>
      <p:sp>
        <p:nvSpPr>
          <p:cNvPr id="3" name="Content Placeholder 2"/>
          <p:cNvSpPr>
            <a:spLocks noGrp="1"/>
          </p:cNvSpPr>
          <p:nvPr>
            <p:ph idx="1"/>
          </p:nvPr>
        </p:nvSpPr>
        <p:spPr>
          <a:xfrm>
            <a:off x="0" y="1905001"/>
            <a:ext cx="8955088" cy="4724400"/>
          </a:xfrm>
        </p:spPr>
        <p:txBody>
          <a:bodyPr/>
          <a:lstStyle/>
          <a:p>
            <a:r>
              <a:rPr lang="es-ES" b="1" i="1" dirty="0" smtClean="0"/>
              <a:t>Cuando haya puesto su vida en expiación por el pecado, verá linaje</a:t>
            </a:r>
          </a:p>
          <a:p>
            <a:pPr>
              <a:buNone/>
            </a:pPr>
            <a:r>
              <a:rPr lang="en-US" dirty="0" smtClean="0"/>
              <a:t>       </a:t>
            </a:r>
            <a:r>
              <a:rPr lang="en-US" dirty="0" err="1" smtClean="0"/>
              <a:t>Jesús</a:t>
            </a:r>
            <a:r>
              <a:rPr lang="en-US" dirty="0" smtClean="0"/>
              <a:t> no </a:t>
            </a:r>
            <a:r>
              <a:rPr lang="en-US" dirty="0" err="1" smtClean="0"/>
              <a:t>iría</a:t>
            </a:r>
            <a:r>
              <a:rPr lang="en-US" dirty="0" smtClean="0"/>
              <a:t> a </a:t>
            </a:r>
            <a:r>
              <a:rPr lang="en-US" dirty="0" err="1" smtClean="0"/>
              <a:t>tener</a:t>
            </a:r>
            <a:r>
              <a:rPr lang="en-US" dirty="0" smtClean="0"/>
              <a:t> </a:t>
            </a:r>
            <a:r>
              <a:rPr lang="en-US" dirty="0" err="1" smtClean="0"/>
              <a:t>hijos</a:t>
            </a:r>
            <a:r>
              <a:rPr lang="en-US" dirty="0" smtClean="0"/>
              <a:t> </a:t>
            </a:r>
            <a:r>
              <a:rPr lang="en-US" dirty="0" err="1" smtClean="0"/>
              <a:t>terrenales</a:t>
            </a:r>
            <a:r>
              <a:rPr lang="en-US" dirty="0" smtClean="0"/>
              <a:t>, </a:t>
            </a:r>
            <a:r>
              <a:rPr lang="en-US" dirty="0" err="1" smtClean="0"/>
              <a:t>pero</a:t>
            </a:r>
            <a:r>
              <a:rPr lang="en-US" dirty="0" smtClean="0"/>
              <a:t> </a:t>
            </a:r>
            <a:r>
              <a:rPr lang="en-US" dirty="0" err="1" smtClean="0"/>
              <a:t>iba</a:t>
            </a:r>
            <a:r>
              <a:rPr lang="en-US" dirty="0" smtClean="0"/>
              <a:t> a </a:t>
            </a:r>
            <a:r>
              <a:rPr lang="en-US" dirty="0" err="1" smtClean="0"/>
              <a:t>tener</a:t>
            </a:r>
            <a:r>
              <a:rPr lang="en-US" dirty="0" smtClean="0"/>
              <a:t> un </a:t>
            </a:r>
            <a:r>
              <a:rPr lang="en-US" dirty="0" err="1" smtClean="0"/>
              <a:t>linaje</a:t>
            </a:r>
            <a:r>
              <a:rPr lang="en-US" dirty="0" smtClean="0"/>
              <a:t> </a:t>
            </a:r>
            <a:r>
              <a:rPr lang="en-US" dirty="0" err="1" smtClean="0"/>
              <a:t>espiritual</a:t>
            </a:r>
            <a:r>
              <a:rPr lang="en-US" dirty="0" smtClean="0"/>
              <a:t>. </a:t>
            </a:r>
            <a:r>
              <a:rPr lang="en-US" dirty="0" err="1" smtClean="0"/>
              <a:t>Todos</a:t>
            </a:r>
            <a:r>
              <a:rPr lang="en-US" dirty="0" smtClean="0"/>
              <a:t> los </a:t>
            </a:r>
            <a:r>
              <a:rPr lang="en-US" dirty="0" err="1" smtClean="0"/>
              <a:t>que</a:t>
            </a:r>
            <a:r>
              <a:rPr lang="en-US" dirty="0" smtClean="0"/>
              <a:t> </a:t>
            </a:r>
            <a:r>
              <a:rPr lang="en-US" dirty="0" err="1" smtClean="0"/>
              <a:t>creen</a:t>
            </a:r>
            <a:r>
              <a:rPr lang="en-US" dirty="0" smtClean="0"/>
              <a:t> en </a:t>
            </a:r>
            <a:r>
              <a:rPr lang="en-US" dirty="0" err="1" smtClean="0"/>
              <a:t>Jesús</a:t>
            </a:r>
            <a:r>
              <a:rPr lang="en-US" dirty="0" smtClean="0"/>
              <a:t> </a:t>
            </a:r>
            <a:r>
              <a:rPr lang="en-US" dirty="0" err="1" smtClean="0"/>
              <a:t>llegan</a:t>
            </a:r>
            <a:r>
              <a:rPr lang="en-US" dirty="0" smtClean="0"/>
              <a:t> a ser </a:t>
            </a:r>
            <a:r>
              <a:rPr lang="en-US" dirty="0" err="1" smtClean="0"/>
              <a:t>eternos</a:t>
            </a:r>
            <a:r>
              <a:rPr lang="en-US" dirty="0" smtClean="0"/>
              <a:t> </a:t>
            </a:r>
            <a:r>
              <a:rPr lang="en-US" dirty="0" err="1" smtClean="0"/>
              <a:t>hijos</a:t>
            </a:r>
            <a:r>
              <a:rPr lang="en-US" dirty="0" smtClean="0"/>
              <a:t> de Dios</a:t>
            </a:r>
          </a:p>
          <a:p>
            <a:pPr>
              <a:buNone/>
            </a:pPr>
            <a:r>
              <a:rPr lang="es-ES" i="1" dirty="0" smtClean="0"/>
              <a:t>“Mas a todos los que le recibieron, a los que creen en su nombre, les dio potestad de ser hechos hijos de Dios;”              </a:t>
            </a:r>
            <a:r>
              <a:rPr lang="es-ES" dirty="0" smtClean="0">
                <a:solidFill>
                  <a:srgbClr val="FF0000"/>
                </a:solidFill>
              </a:rPr>
              <a:t>(Juan 1:12)</a:t>
            </a:r>
            <a:endParaRPr lang="es-ES" i="1" dirty="0" smtClean="0"/>
          </a:p>
          <a:p>
            <a:pPr>
              <a:buNone/>
            </a:pPr>
            <a:endParaRPr lang="es-ES" dirty="0" smtClean="0"/>
          </a:p>
        </p:txBody>
      </p:sp>
      <p:sp>
        <p:nvSpPr>
          <p:cNvPr id="4" name="Slide Number Placeholder 3"/>
          <p:cNvSpPr>
            <a:spLocks noGrp="1"/>
          </p:cNvSpPr>
          <p:nvPr>
            <p:ph type="sldNum" sz="quarter" idx="12"/>
          </p:nvPr>
        </p:nvSpPr>
        <p:spPr/>
        <p:txBody>
          <a:bodyPr/>
          <a:lstStyle/>
          <a:p>
            <a:fld id="{921E7F7E-33AA-4283-8B9E-027FB821B55F}" type="slidenum">
              <a:rPr lang="en-US" smtClean="0"/>
              <a:pPr/>
              <a:t>22</a:t>
            </a:fld>
            <a:endParaRPr lang="en-US"/>
          </a:p>
        </p:txBody>
      </p:sp>
    </p:spTree>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28600"/>
            <a:ext cx="7793037" cy="1462087"/>
          </a:xfrm>
        </p:spPr>
        <p:txBody>
          <a:bodyPr/>
          <a:lstStyle/>
          <a:p>
            <a:r>
              <a:rPr lang="es-ES" dirty="0" smtClean="0"/>
              <a:t>3. El Mesías nos rescata (Isaías 53.10-12)</a:t>
            </a:r>
            <a:endParaRPr lang="es-PR" dirty="0"/>
          </a:p>
        </p:txBody>
      </p:sp>
      <p:sp>
        <p:nvSpPr>
          <p:cNvPr id="3" name="Content Placeholder 2"/>
          <p:cNvSpPr>
            <a:spLocks noGrp="1"/>
          </p:cNvSpPr>
          <p:nvPr>
            <p:ph idx="1"/>
          </p:nvPr>
        </p:nvSpPr>
        <p:spPr>
          <a:xfrm>
            <a:off x="228600" y="1981200"/>
            <a:ext cx="8726488" cy="4151313"/>
          </a:xfrm>
        </p:spPr>
        <p:txBody>
          <a:bodyPr/>
          <a:lstStyle/>
          <a:p>
            <a:r>
              <a:rPr lang="es-ES" b="1" i="1" dirty="0" smtClean="0"/>
              <a:t>Verá el fruto de la aflicción de su alma, y quedará satisfecho</a:t>
            </a:r>
          </a:p>
          <a:p>
            <a:pPr>
              <a:buNone/>
            </a:pPr>
            <a:r>
              <a:rPr lang="es-ES" b="1" i="1" dirty="0" smtClean="0"/>
              <a:t>     </a:t>
            </a:r>
            <a:r>
              <a:rPr lang="es-ES" dirty="0" smtClean="0"/>
              <a:t>Toda la obra de Jesucristo en la tierra era para un gran propósito: la salvación de muchos. Cristo Jesús vio más importante salvarnos, personas que no merecían salvación, que permanecer en su digna gloria en el cielo.</a:t>
            </a:r>
            <a:endParaRPr lang="es-PR" b="1" i="1"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23</a:t>
            </a:fld>
            <a:endParaRPr lang="en-US"/>
          </a:p>
        </p:txBody>
      </p:sp>
    </p:spTree>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3. El Mesías nos rescata (Isaías 53.10-12)</a:t>
            </a:r>
            <a:endParaRPr lang="es-PR" dirty="0"/>
          </a:p>
        </p:txBody>
      </p:sp>
      <p:sp>
        <p:nvSpPr>
          <p:cNvPr id="3" name="Content Placeholder 2"/>
          <p:cNvSpPr>
            <a:spLocks noGrp="1"/>
          </p:cNvSpPr>
          <p:nvPr>
            <p:ph idx="1"/>
          </p:nvPr>
        </p:nvSpPr>
        <p:spPr>
          <a:xfrm>
            <a:off x="0" y="1981200"/>
            <a:ext cx="8955088" cy="4151313"/>
          </a:xfrm>
        </p:spPr>
        <p:txBody>
          <a:bodyPr/>
          <a:lstStyle/>
          <a:p>
            <a:r>
              <a:rPr lang="en-US" dirty="0" err="1" smtClean="0"/>
              <a:t>Por</a:t>
            </a:r>
            <a:r>
              <a:rPr lang="en-US" dirty="0" smtClean="0"/>
              <a:t> </a:t>
            </a:r>
            <a:r>
              <a:rPr lang="en-US" dirty="0" err="1" smtClean="0"/>
              <a:t>esta</a:t>
            </a:r>
            <a:r>
              <a:rPr lang="en-US" dirty="0" smtClean="0"/>
              <a:t> </a:t>
            </a:r>
            <a:r>
              <a:rPr lang="en-US" dirty="0" err="1" smtClean="0"/>
              <a:t>razón</a:t>
            </a:r>
            <a:r>
              <a:rPr lang="en-US" dirty="0" smtClean="0"/>
              <a:t>, Dios Padre lo </a:t>
            </a:r>
            <a:r>
              <a:rPr lang="en-US" dirty="0" err="1" smtClean="0"/>
              <a:t>glorificó</a:t>
            </a:r>
            <a:r>
              <a:rPr lang="en-US" dirty="0" smtClean="0"/>
              <a:t> </a:t>
            </a:r>
            <a:r>
              <a:rPr lang="en-US" dirty="0" err="1" smtClean="0"/>
              <a:t>aún</a:t>
            </a:r>
            <a:r>
              <a:rPr lang="en-US" dirty="0" smtClean="0"/>
              <a:t> </a:t>
            </a:r>
            <a:r>
              <a:rPr lang="en-US" dirty="0" err="1" smtClean="0"/>
              <a:t>más</a:t>
            </a:r>
            <a:r>
              <a:rPr lang="en-US" dirty="0" smtClean="0"/>
              <a:t>, </a:t>
            </a:r>
            <a:r>
              <a:rPr lang="en-US" dirty="0" err="1" smtClean="0"/>
              <a:t>ya</a:t>
            </a:r>
            <a:r>
              <a:rPr lang="en-US" dirty="0" smtClean="0"/>
              <a:t> </a:t>
            </a:r>
            <a:r>
              <a:rPr lang="en-US" dirty="0" err="1" smtClean="0"/>
              <a:t>que</a:t>
            </a:r>
            <a:r>
              <a:rPr lang="en-US" dirty="0" smtClean="0"/>
              <a:t> </a:t>
            </a:r>
            <a:r>
              <a:rPr lang="en-US" dirty="0" err="1" smtClean="0"/>
              <a:t>Jesús</a:t>
            </a:r>
            <a:r>
              <a:rPr lang="en-US" dirty="0" smtClean="0"/>
              <a:t> </a:t>
            </a:r>
            <a:r>
              <a:rPr lang="en-US" dirty="0" err="1" smtClean="0"/>
              <a:t>quizo</a:t>
            </a:r>
            <a:r>
              <a:rPr lang="en-US" dirty="0" smtClean="0"/>
              <a:t> </a:t>
            </a:r>
            <a:r>
              <a:rPr lang="en-US" dirty="0" err="1" smtClean="0"/>
              <a:t>honrarlo</a:t>
            </a:r>
            <a:r>
              <a:rPr lang="en-US" dirty="0" smtClean="0"/>
              <a:t> de la forma </a:t>
            </a:r>
            <a:r>
              <a:rPr lang="en-US" dirty="0" err="1" smtClean="0"/>
              <a:t>que</a:t>
            </a:r>
            <a:r>
              <a:rPr lang="en-US" dirty="0" smtClean="0"/>
              <a:t> </a:t>
            </a:r>
            <a:r>
              <a:rPr lang="en-US" dirty="0" err="1" smtClean="0"/>
              <a:t>solamente</a:t>
            </a:r>
            <a:r>
              <a:rPr lang="en-US" dirty="0" smtClean="0"/>
              <a:t> </a:t>
            </a:r>
            <a:r>
              <a:rPr lang="es-PR" dirty="0" smtClean="0"/>
              <a:t>Él podía: muriendo por el pecado del mundo.</a:t>
            </a:r>
          </a:p>
          <a:p>
            <a:r>
              <a:rPr lang="en-US" dirty="0" err="1" smtClean="0"/>
              <a:t>Luego</a:t>
            </a:r>
            <a:r>
              <a:rPr lang="en-US" dirty="0" smtClean="0"/>
              <a:t> </a:t>
            </a:r>
            <a:r>
              <a:rPr lang="en-US" dirty="0" err="1" smtClean="0"/>
              <a:t>vemos</a:t>
            </a:r>
            <a:r>
              <a:rPr lang="en-US" dirty="0" smtClean="0"/>
              <a:t> la </a:t>
            </a:r>
            <a:r>
              <a:rPr lang="en-US" dirty="0" err="1" smtClean="0"/>
              <a:t>honra</a:t>
            </a:r>
            <a:r>
              <a:rPr lang="en-US" dirty="0" smtClean="0"/>
              <a:t> </a:t>
            </a:r>
            <a:r>
              <a:rPr lang="en-US" dirty="0" err="1" smtClean="0"/>
              <a:t>que</a:t>
            </a:r>
            <a:r>
              <a:rPr lang="en-US" dirty="0" smtClean="0"/>
              <a:t> Dios Padre le </a:t>
            </a:r>
            <a:r>
              <a:rPr lang="en-US" dirty="0" err="1" smtClean="0"/>
              <a:t>otorga</a:t>
            </a:r>
            <a:r>
              <a:rPr lang="en-US" dirty="0" smtClean="0"/>
              <a:t>, </a:t>
            </a:r>
            <a:r>
              <a:rPr lang="en-US" dirty="0" err="1" smtClean="0"/>
              <a:t>siendo</a:t>
            </a:r>
            <a:r>
              <a:rPr lang="en-US" dirty="0" smtClean="0"/>
              <a:t> </a:t>
            </a:r>
            <a:r>
              <a:rPr lang="en-US" dirty="0" err="1" smtClean="0"/>
              <a:t>Jesucristo</a:t>
            </a:r>
            <a:r>
              <a:rPr lang="en-US" dirty="0" smtClean="0"/>
              <a:t> el </a:t>
            </a:r>
            <a:r>
              <a:rPr lang="en-US" dirty="0" err="1" smtClean="0"/>
              <a:t>personaje</a:t>
            </a:r>
            <a:r>
              <a:rPr lang="en-US" dirty="0" smtClean="0"/>
              <a:t> principal en el </a:t>
            </a:r>
            <a:r>
              <a:rPr lang="en-US" dirty="0" err="1" smtClean="0"/>
              <a:t>Apocalipsis</a:t>
            </a:r>
            <a:r>
              <a:rPr lang="en-US" dirty="0" smtClean="0"/>
              <a:t>, </a:t>
            </a:r>
            <a:r>
              <a:rPr lang="en-US" dirty="0" err="1" smtClean="0"/>
              <a:t>donde</a:t>
            </a:r>
            <a:r>
              <a:rPr lang="en-US" dirty="0" smtClean="0"/>
              <a:t> se </a:t>
            </a:r>
            <a:r>
              <a:rPr lang="en-US" dirty="0" err="1" smtClean="0"/>
              <a:t>perfecciona</a:t>
            </a:r>
            <a:r>
              <a:rPr lang="en-US" dirty="0" smtClean="0"/>
              <a:t> la </a:t>
            </a:r>
            <a:r>
              <a:rPr lang="en-US" dirty="0" err="1" smtClean="0"/>
              <a:t>obra</a:t>
            </a:r>
            <a:r>
              <a:rPr lang="en-US" dirty="0" smtClean="0"/>
              <a:t> de Dios en la </a:t>
            </a:r>
            <a:r>
              <a:rPr lang="en-US" dirty="0" err="1" smtClean="0"/>
              <a:t>Historia</a:t>
            </a:r>
            <a:r>
              <a:rPr lang="en-US" dirty="0" smtClean="0"/>
              <a:t>.</a:t>
            </a:r>
          </a:p>
        </p:txBody>
      </p:sp>
      <p:sp>
        <p:nvSpPr>
          <p:cNvPr id="4" name="Slide Number Placeholder 3"/>
          <p:cNvSpPr>
            <a:spLocks noGrp="1"/>
          </p:cNvSpPr>
          <p:nvPr>
            <p:ph type="sldNum" sz="quarter" idx="12"/>
          </p:nvPr>
        </p:nvSpPr>
        <p:spPr/>
        <p:txBody>
          <a:bodyPr/>
          <a:lstStyle/>
          <a:p>
            <a:fld id="{921E7F7E-33AA-4283-8B9E-027FB821B55F}" type="slidenum">
              <a:rPr lang="en-US" smtClean="0"/>
              <a:pPr/>
              <a:t>24</a:t>
            </a:fld>
            <a:endParaRPr lang="en-US"/>
          </a:p>
        </p:txBody>
      </p:sp>
    </p:spTree>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3. El Mesías nos rescata (Isaías 53.10-12)</a:t>
            </a:r>
            <a:endParaRPr lang="es-PR" dirty="0"/>
          </a:p>
        </p:txBody>
      </p:sp>
      <p:sp>
        <p:nvSpPr>
          <p:cNvPr id="3" name="Content Placeholder 2"/>
          <p:cNvSpPr>
            <a:spLocks noGrp="1"/>
          </p:cNvSpPr>
          <p:nvPr>
            <p:ph idx="1"/>
          </p:nvPr>
        </p:nvSpPr>
        <p:spPr>
          <a:xfrm>
            <a:off x="0" y="1981200"/>
            <a:ext cx="8955088" cy="4648200"/>
          </a:xfrm>
        </p:spPr>
        <p:txBody>
          <a:bodyPr/>
          <a:lstStyle/>
          <a:p>
            <a:pPr>
              <a:buNone/>
            </a:pPr>
            <a:r>
              <a:rPr lang="es-ES" dirty="0" smtClean="0"/>
              <a:t> “Entonces vi el cielo abierto; y he aquí un caballo blanco, y el que lo montaba se llamaba Fiel y Verdadero, y con justicia juzga y pelea. Sus ojos eran como llama de fuego, y había en su cabeza muchas diademas; y tenía un nombre escrito que ninguno conocía sino él mismo. Estaba vestido de una ropa teñida en sangre; y su nombre es: EL VERBO DE DIOS.”</a:t>
            </a:r>
          </a:p>
          <a:p>
            <a:pPr>
              <a:buNone/>
            </a:pPr>
            <a:r>
              <a:rPr lang="es-ES" dirty="0" smtClean="0"/>
              <a:t>						</a:t>
            </a:r>
            <a:r>
              <a:rPr lang="es-ES" dirty="0" smtClean="0">
                <a:solidFill>
                  <a:srgbClr val="FF0000"/>
                </a:solidFill>
              </a:rPr>
              <a:t>(Apocalipsis 19:11-13)</a:t>
            </a:r>
            <a:endParaRPr lang="es-ES" dirty="0" smtClean="0"/>
          </a:p>
          <a:p>
            <a:endParaRPr lang="es-PR" dirty="0" smtClean="0"/>
          </a:p>
        </p:txBody>
      </p:sp>
      <p:sp>
        <p:nvSpPr>
          <p:cNvPr id="4" name="Slide Number Placeholder 3"/>
          <p:cNvSpPr>
            <a:spLocks noGrp="1"/>
          </p:cNvSpPr>
          <p:nvPr>
            <p:ph type="sldNum" sz="quarter" idx="12"/>
          </p:nvPr>
        </p:nvSpPr>
        <p:spPr/>
        <p:txBody>
          <a:bodyPr/>
          <a:lstStyle/>
          <a:p>
            <a:fld id="{921E7F7E-33AA-4283-8B9E-027FB821B55F}" type="slidenum">
              <a:rPr lang="en-US" smtClean="0"/>
              <a:pPr/>
              <a:t>25</a:t>
            </a:fld>
            <a:endParaRPr lang="en-US"/>
          </a:p>
        </p:txBody>
      </p:sp>
    </p:spTree>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Versos </a:t>
            </a:r>
            <a:r>
              <a:rPr lang="en-US" dirty="0" err="1" smtClean="0"/>
              <a:t>sobre</a:t>
            </a:r>
            <a:r>
              <a:rPr lang="en-US" dirty="0" smtClean="0"/>
              <a:t> el Cristo </a:t>
            </a:r>
            <a:r>
              <a:rPr lang="en-US" dirty="0" err="1" smtClean="0"/>
              <a:t>anunciado</a:t>
            </a:r>
            <a:r>
              <a:rPr lang="en-US" dirty="0" smtClean="0"/>
              <a:t>.</a:t>
            </a:r>
            <a:endParaRPr lang="es-PR" dirty="0"/>
          </a:p>
        </p:txBody>
      </p:sp>
      <p:sp>
        <p:nvSpPr>
          <p:cNvPr id="3" name="Content Placeholder 2"/>
          <p:cNvSpPr>
            <a:spLocks noGrp="1"/>
          </p:cNvSpPr>
          <p:nvPr>
            <p:ph idx="1"/>
          </p:nvPr>
        </p:nvSpPr>
        <p:spPr>
          <a:xfrm>
            <a:off x="0" y="1905000"/>
            <a:ext cx="4953000" cy="4724400"/>
          </a:xfrm>
        </p:spPr>
        <p:txBody>
          <a:bodyPr/>
          <a:lstStyle/>
          <a:p>
            <a:r>
              <a:rPr lang="en-US" dirty="0" smtClean="0"/>
              <a:t>A </a:t>
            </a:r>
            <a:r>
              <a:rPr lang="en-US" dirty="0" err="1" smtClean="0"/>
              <a:t>través</a:t>
            </a:r>
            <a:r>
              <a:rPr lang="en-US" dirty="0" smtClean="0"/>
              <a:t> de </a:t>
            </a:r>
            <a:r>
              <a:rPr lang="en-US" dirty="0" err="1" smtClean="0"/>
              <a:t>todo</a:t>
            </a:r>
            <a:r>
              <a:rPr lang="en-US" dirty="0" smtClean="0"/>
              <a:t> el </a:t>
            </a:r>
            <a:r>
              <a:rPr lang="en-US" dirty="0" err="1" smtClean="0"/>
              <a:t>Antiguo</a:t>
            </a:r>
            <a:r>
              <a:rPr lang="en-US" dirty="0" smtClean="0"/>
              <a:t> </a:t>
            </a:r>
            <a:r>
              <a:rPr lang="en-US" dirty="0" err="1" smtClean="0"/>
              <a:t>Testamento</a:t>
            </a:r>
            <a:r>
              <a:rPr lang="en-US" dirty="0" smtClean="0"/>
              <a:t> </a:t>
            </a:r>
            <a:r>
              <a:rPr lang="en-US" dirty="0" err="1" smtClean="0"/>
              <a:t>vemos</a:t>
            </a:r>
            <a:r>
              <a:rPr lang="en-US" dirty="0" smtClean="0"/>
              <a:t> </a:t>
            </a:r>
            <a:r>
              <a:rPr lang="en-US" dirty="0" err="1" smtClean="0"/>
              <a:t>varias</a:t>
            </a:r>
            <a:r>
              <a:rPr lang="en-US" dirty="0" smtClean="0"/>
              <a:t> </a:t>
            </a:r>
            <a:r>
              <a:rPr lang="en-US" dirty="0" err="1" smtClean="0"/>
              <a:t>profecías</a:t>
            </a:r>
            <a:r>
              <a:rPr lang="en-US" dirty="0" smtClean="0"/>
              <a:t> </a:t>
            </a:r>
            <a:r>
              <a:rPr lang="en-US" dirty="0" err="1" smtClean="0"/>
              <a:t>que</a:t>
            </a:r>
            <a:r>
              <a:rPr lang="en-US" dirty="0" smtClean="0"/>
              <a:t> </a:t>
            </a:r>
            <a:r>
              <a:rPr lang="en-US" dirty="0" err="1" smtClean="0"/>
              <a:t>anuncian</a:t>
            </a:r>
            <a:r>
              <a:rPr lang="en-US" dirty="0" smtClean="0"/>
              <a:t> al </a:t>
            </a:r>
            <a:r>
              <a:rPr lang="en-US" dirty="0" err="1" smtClean="0"/>
              <a:t>Mesías</a:t>
            </a:r>
            <a:r>
              <a:rPr lang="en-US" dirty="0" smtClean="0"/>
              <a:t> de forma </a:t>
            </a:r>
            <a:r>
              <a:rPr lang="en-US" dirty="0" err="1" smtClean="0"/>
              <a:t>directa</a:t>
            </a:r>
            <a:r>
              <a:rPr lang="en-US" dirty="0" smtClean="0"/>
              <a:t>, </a:t>
            </a:r>
            <a:r>
              <a:rPr lang="en-US" dirty="0" err="1" smtClean="0"/>
              <a:t>pero</a:t>
            </a:r>
            <a:r>
              <a:rPr lang="en-US" dirty="0" smtClean="0"/>
              <a:t> </a:t>
            </a:r>
            <a:r>
              <a:rPr lang="en-US" dirty="0" err="1" smtClean="0"/>
              <a:t>también</a:t>
            </a:r>
            <a:r>
              <a:rPr lang="en-US" dirty="0" smtClean="0"/>
              <a:t> </a:t>
            </a:r>
            <a:r>
              <a:rPr lang="en-US" dirty="0" err="1" smtClean="0"/>
              <a:t>vemos</a:t>
            </a:r>
            <a:r>
              <a:rPr lang="en-US" dirty="0" smtClean="0"/>
              <a:t> </a:t>
            </a:r>
            <a:r>
              <a:rPr lang="en-US" dirty="0" err="1" smtClean="0"/>
              <a:t>varias</a:t>
            </a:r>
            <a:r>
              <a:rPr lang="en-US" dirty="0" smtClean="0"/>
              <a:t> </a:t>
            </a:r>
            <a:r>
              <a:rPr lang="en-US" dirty="0" err="1" smtClean="0"/>
              <a:t>alusiones</a:t>
            </a:r>
            <a:r>
              <a:rPr lang="en-US" dirty="0" smtClean="0"/>
              <a:t> a la </a:t>
            </a:r>
            <a:r>
              <a:rPr lang="en-US" dirty="0" err="1" smtClean="0"/>
              <a:t>identidad</a:t>
            </a:r>
            <a:r>
              <a:rPr lang="en-US" dirty="0" smtClean="0"/>
              <a:t> del Cristo y a </a:t>
            </a:r>
            <a:r>
              <a:rPr lang="en-US" dirty="0" err="1" smtClean="0"/>
              <a:t>su</a:t>
            </a:r>
            <a:r>
              <a:rPr lang="en-US" dirty="0" smtClean="0"/>
              <a:t> </a:t>
            </a:r>
            <a:r>
              <a:rPr lang="en-US" dirty="0" err="1" smtClean="0"/>
              <a:t>poder</a:t>
            </a:r>
            <a:r>
              <a:rPr lang="en-US" dirty="0" smtClean="0"/>
              <a:t> </a:t>
            </a:r>
            <a:r>
              <a:rPr lang="en-US" dirty="0" err="1" smtClean="0"/>
              <a:t>como</a:t>
            </a:r>
            <a:r>
              <a:rPr lang="en-US" dirty="0" smtClean="0"/>
              <a:t> el </a:t>
            </a:r>
            <a:r>
              <a:rPr lang="en-US" dirty="0" err="1" smtClean="0"/>
              <a:t>Verbo</a:t>
            </a:r>
            <a:r>
              <a:rPr lang="en-US" dirty="0" smtClean="0"/>
              <a:t> de Dios. </a:t>
            </a:r>
            <a:endParaRPr lang="es-PR"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26</a:t>
            </a:fld>
            <a:endParaRPr lang="en-US"/>
          </a:p>
        </p:txBody>
      </p:sp>
      <p:pic>
        <p:nvPicPr>
          <p:cNvPr id="82946" name="Picture 2" descr="http://uploads6.wikiart.org/images/octavio-ocampo/jesus-christ.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18000"/>
                    </a14:imgEffect>
                    <a14:imgEffect>
                      <a14:brightnessContrast bright="9000"/>
                    </a14:imgEffect>
                  </a14:imgLayer>
                </a14:imgProps>
              </a:ext>
            </a:extLst>
          </a:blip>
          <a:srcRect/>
          <a:stretch>
            <a:fillRect/>
          </a:stretch>
        </p:blipFill>
        <p:spPr bwMode="auto">
          <a:xfrm>
            <a:off x="5556504" y="1828800"/>
            <a:ext cx="3587496" cy="5029200"/>
          </a:xfrm>
          <a:prstGeom prst="rect">
            <a:avLst/>
          </a:prstGeom>
          <a:noFill/>
        </p:spPr>
      </p:pic>
    </p:spTree>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Versos </a:t>
            </a:r>
            <a:r>
              <a:rPr lang="en-US" dirty="0" err="1" smtClean="0"/>
              <a:t>sobre</a:t>
            </a:r>
            <a:r>
              <a:rPr lang="en-US" dirty="0" smtClean="0"/>
              <a:t> el Cristo </a:t>
            </a:r>
            <a:r>
              <a:rPr lang="en-US" dirty="0" err="1" smtClean="0"/>
              <a:t>anunciado</a:t>
            </a:r>
            <a:r>
              <a:rPr lang="en-US" dirty="0" smtClean="0"/>
              <a:t>.</a:t>
            </a:r>
            <a:endParaRPr lang="es-PR" dirty="0"/>
          </a:p>
        </p:txBody>
      </p:sp>
      <p:sp>
        <p:nvSpPr>
          <p:cNvPr id="3" name="Content Placeholder 2"/>
          <p:cNvSpPr>
            <a:spLocks noGrp="1"/>
          </p:cNvSpPr>
          <p:nvPr>
            <p:ph idx="1"/>
          </p:nvPr>
        </p:nvSpPr>
        <p:spPr>
          <a:xfrm>
            <a:off x="0" y="1905000"/>
            <a:ext cx="6019800" cy="4800600"/>
          </a:xfrm>
        </p:spPr>
        <p:txBody>
          <a:bodyPr/>
          <a:lstStyle/>
          <a:p>
            <a:r>
              <a:rPr lang="es-ES" dirty="0" smtClean="0"/>
              <a:t>Tu trono, oh Dios, es eterno y para siempre; Cetro de justicia es el cetro de tu reino. Has amado la justicia y aborrecido la maldad; Por tanto, te ungió Dios, el Dios tuyo, Con óleo de alegría más que a tus compañeros.</a:t>
            </a:r>
          </a:p>
          <a:p>
            <a:pPr>
              <a:buNone/>
            </a:pPr>
            <a:r>
              <a:rPr lang="es-ES" dirty="0" smtClean="0"/>
              <a:t>	</a:t>
            </a:r>
            <a:r>
              <a:rPr lang="es-ES" dirty="0" smtClean="0">
                <a:solidFill>
                  <a:srgbClr val="FF0000"/>
                </a:solidFill>
              </a:rPr>
              <a:t>(Salmo 45:6-7)</a:t>
            </a:r>
            <a:endParaRPr lang="es-ES" dirty="0" smtClean="0"/>
          </a:p>
          <a:p>
            <a:endParaRPr lang="es-PR"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27</a:t>
            </a:fld>
            <a:endParaRPr lang="en-US"/>
          </a:p>
        </p:txBody>
      </p:sp>
      <p:pic>
        <p:nvPicPr>
          <p:cNvPr id="81922" name="Picture 2" descr="http://4.bp.blogspot.com/-ybSt89tUTYw/ULGK4pMwhXI/AAAAAAAAH3k/xAoSczFhKCM/s1600/Christ-the-King.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Effect>
                      <a14:brightnessContrast bright="16000"/>
                    </a14:imgEffect>
                  </a14:imgLayer>
                </a14:imgProps>
              </a:ext>
            </a:extLst>
          </a:blip>
          <a:srcRect/>
          <a:stretch>
            <a:fillRect/>
          </a:stretch>
        </p:blipFill>
        <p:spPr bwMode="auto">
          <a:xfrm>
            <a:off x="5925616" y="3962400"/>
            <a:ext cx="3218384" cy="2895599"/>
          </a:xfrm>
          <a:prstGeom prst="rect">
            <a:avLst/>
          </a:prstGeom>
          <a:noFill/>
        </p:spPr>
      </p:pic>
    </p:spTree>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Versos </a:t>
            </a:r>
            <a:r>
              <a:rPr lang="en-US" dirty="0" err="1" smtClean="0"/>
              <a:t>sobre</a:t>
            </a:r>
            <a:r>
              <a:rPr lang="en-US" dirty="0" smtClean="0"/>
              <a:t> el Cristo </a:t>
            </a:r>
            <a:r>
              <a:rPr lang="en-US" dirty="0" err="1" smtClean="0"/>
              <a:t>anunciado</a:t>
            </a:r>
            <a:r>
              <a:rPr lang="en-US" dirty="0" smtClean="0"/>
              <a:t>.</a:t>
            </a:r>
            <a:endParaRPr lang="es-PR" dirty="0"/>
          </a:p>
        </p:txBody>
      </p:sp>
      <p:sp>
        <p:nvSpPr>
          <p:cNvPr id="3" name="Content Placeholder 2"/>
          <p:cNvSpPr>
            <a:spLocks noGrp="1"/>
          </p:cNvSpPr>
          <p:nvPr>
            <p:ph idx="1"/>
          </p:nvPr>
        </p:nvSpPr>
        <p:spPr>
          <a:xfrm>
            <a:off x="0" y="1905000"/>
            <a:ext cx="8955088" cy="4953000"/>
          </a:xfrm>
        </p:spPr>
        <p:txBody>
          <a:bodyPr/>
          <a:lstStyle/>
          <a:p>
            <a:r>
              <a:rPr lang="es-ES" sz="3000" i="1" dirty="0" smtClean="0"/>
              <a:t>Jehová dijo a mi Señor: Siéntate a mi diestra, Hasta que ponga a tus enemigos por estrado de tus pies. Jehová enviará desde Sion la vara de tu poder; Domina en medio de tus enemigos. Tu pueblo se te ofrecerá voluntariamente en el día de tu poder, En la hermosura de la santidad. Desde el seno de la aurora Tienes tú el rocío de tu juventud. Juró Jehová, y no se arrepentirá: Tú eres sacerdote para siempre Según el orden de </a:t>
            </a:r>
            <a:r>
              <a:rPr lang="es-ES" sz="3000" i="1" dirty="0" err="1" smtClean="0"/>
              <a:t>Melquisedec</a:t>
            </a:r>
            <a:r>
              <a:rPr lang="es-ES" sz="3000" i="1" dirty="0" smtClean="0"/>
              <a:t>.                          </a:t>
            </a:r>
            <a:r>
              <a:rPr lang="es-ES" sz="3000" dirty="0" smtClean="0">
                <a:solidFill>
                  <a:srgbClr val="FF0000"/>
                </a:solidFill>
              </a:rPr>
              <a:t>(Salmo 110:1-4)</a:t>
            </a:r>
            <a:endParaRPr lang="es-ES" sz="3000" i="1" dirty="0" smtClean="0"/>
          </a:p>
          <a:p>
            <a:endParaRPr lang="es-PR"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28</a:t>
            </a:fld>
            <a:endParaRPr lang="en-US"/>
          </a:p>
        </p:txBody>
      </p:sp>
    </p:spTree>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Versos </a:t>
            </a:r>
            <a:r>
              <a:rPr lang="en-US" dirty="0" err="1" smtClean="0"/>
              <a:t>sobre</a:t>
            </a:r>
            <a:r>
              <a:rPr lang="en-US" dirty="0" smtClean="0"/>
              <a:t> el Cristo </a:t>
            </a:r>
            <a:r>
              <a:rPr lang="en-US" dirty="0" err="1" smtClean="0"/>
              <a:t>anunciado</a:t>
            </a:r>
            <a:r>
              <a:rPr lang="en-US" dirty="0" smtClean="0"/>
              <a:t>.</a:t>
            </a:r>
            <a:endParaRPr lang="es-PR" dirty="0"/>
          </a:p>
        </p:txBody>
      </p:sp>
      <p:sp>
        <p:nvSpPr>
          <p:cNvPr id="3" name="Content Placeholder 2"/>
          <p:cNvSpPr>
            <a:spLocks noGrp="1"/>
          </p:cNvSpPr>
          <p:nvPr>
            <p:ph idx="1"/>
          </p:nvPr>
        </p:nvSpPr>
        <p:spPr>
          <a:xfrm>
            <a:off x="0" y="1752600"/>
            <a:ext cx="8955088" cy="5105400"/>
          </a:xfrm>
        </p:spPr>
        <p:txBody>
          <a:bodyPr/>
          <a:lstStyle/>
          <a:p>
            <a:pPr>
              <a:buNone/>
            </a:pPr>
            <a:r>
              <a:rPr lang="es-ES" sz="3000" i="1" dirty="0" smtClean="0"/>
              <a:t>            </a:t>
            </a:r>
            <a:r>
              <a:rPr lang="es-ES" dirty="0" smtClean="0"/>
              <a:t>El Espíritu de Jehová el Señor está sobre mí, porque me ungió Jehová; me ha enviado a predicar buenas nuevas a los abatidos, a vendar a los quebrantados de corazón, a publicar libertad a los cautivos, y a los presos apertura de la cárcel; a proclamar el año de la buena voluntad de Jehová, y el día de venganza del Dios nuestro; a consolar a todos los enlutados;</a:t>
            </a:r>
          </a:p>
          <a:p>
            <a:pPr>
              <a:buNone/>
            </a:pPr>
            <a:r>
              <a:rPr lang="es-ES" dirty="0" smtClean="0"/>
              <a:t>                                          </a:t>
            </a:r>
            <a:r>
              <a:rPr lang="es-ES" dirty="0" smtClean="0">
                <a:solidFill>
                  <a:srgbClr val="FF0000"/>
                </a:solidFill>
              </a:rPr>
              <a:t>(Isaías 61:1-2)</a:t>
            </a:r>
            <a:endParaRPr lang="es-ES" dirty="0" smtClean="0"/>
          </a:p>
          <a:p>
            <a:pPr>
              <a:buNone/>
            </a:pPr>
            <a:r>
              <a:rPr lang="es-ES" dirty="0" smtClean="0"/>
              <a:t>                                      </a:t>
            </a:r>
          </a:p>
          <a:p>
            <a:endParaRPr lang="es-PR"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29</a:t>
            </a:fld>
            <a:endParaRPr lang="en-US"/>
          </a:p>
        </p:txBody>
      </p:sp>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3" name="Rectangle 3"/>
          <p:cNvSpPr>
            <a:spLocks noGrp="1" noChangeArrowheads="1"/>
          </p:cNvSpPr>
          <p:nvPr>
            <p:ph type="body" idx="1"/>
          </p:nvPr>
        </p:nvSpPr>
        <p:spPr>
          <a:xfrm>
            <a:off x="685799" y="2209800"/>
            <a:ext cx="8153401" cy="4191000"/>
          </a:xfrm>
          <a:solidFill>
            <a:schemeClr val="bg1">
              <a:alpha val="45000"/>
            </a:schemeClr>
          </a:solidFill>
          <a:ln/>
        </p:spPr>
        <p:txBody>
          <a:bodyPr/>
          <a:lstStyle/>
          <a:p>
            <a:pPr marL="288925" indent="-288925">
              <a:buFont typeface="+mj-lt"/>
              <a:buAutoNum type="arabicPeriod"/>
            </a:pPr>
            <a:r>
              <a:rPr lang="es-ES" sz="3600" dirty="0" smtClean="0"/>
              <a:t>El Mesías se convirtió en uno de nosotros (</a:t>
            </a:r>
            <a:r>
              <a:rPr lang="es-ES" sz="3600" dirty="0" smtClean="0">
                <a:solidFill>
                  <a:schemeClr val="tx2"/>
                </a:solidFill>
              </a:rPr>
              <a:t>Isaías 53.2-3</a:t>
            </a:r>
            <a:r>
              <a:rPr lang="es-ES" sz="3600" dirty="0" smtClean="0"/>
              <a:t>)</a:t>
            </a:r>
            <a:endParaRPr lang="es-ES" sz="3600" dirty="0"/>
          </a:p>
          <a:p>
            <a:pPr marL="288925" indent="-288925">
              <a:buFont typeface="+mj-lt"/>
              <a:buAutoNum type="arabicPeriod"/>
            </a:pPr>
            <a:r>
              <a:rPr lang="es-ES" sz="3600" dirty="0" smtClean="0"/>
              <a:t>El Mesías sufrió por nosotros (</a:t>
            </a:r>
            <a:r>
              <a:rPr lang="es-ES" sz="3600" dirty="0" smtClean="0">
                <a:solidFill>
                  <a:schemeClr val="tx2"/>
                </a:solidFill>
              </a:rPr>
              <a:t>Isaías 53.4-9</a:t>
            </a:r>
            <a:r>
              <a:rPr lang="es-ES" sz="3600" dirty="0" smtClean="0"/>
              <a:t>)</a:t>
            </a:r>
            <a:endParaRPr lang="es-ES" sz="3600" dirty="0"/>
          </a:p>
          <a:p>
            <a:pPr marL="288925" indent="-288925">
              <a:buFont typeface="+mj-lt"/>
              <a:buAutoNum type="arabicPeriod"/>
            </a:pPr>
            <a:r>
              <a:rPr lang="es-ES" sz="3600" dirty="0" smtClean="0"/>
              <a:t>El Mesías nos rescata (</a:t>
            </a:r>
            <a:r>
              <a:rPr lang="es-ES" sz="3600" dirty="0" smtClean="0">
                <a:solidFill>
                  <a:schemeClr val="tx2"/>
                </a:solidFill>
              </a:rPr>
              <a:t>Isaías 53.10-12</a:t>
            </a:r>
            <a:r>
              <a:rPr lang="es-ES" sz="3600" dirty="0" smtClean="0"/>
              <a:t>)</a:t>
            </a:r>
            <a:endParaRPr lang="es-ES" sz="3600" dirty="0"/>
          </a:p>
        </p:txBody>
      </p:sp>
      <p:sp>
        <p:nvSpPr>
          <p:cNvPr id="7" name="Slide Number Placeholder 5"/>
          <p:cNvSpPr>
            <a:spLocks noGrp="1"/>
          </p:cNvSpPr>
          <p:nvPr>
            <p:ph type="sldNum" sz="quarter" idx="12"/>
          </p:nvPr>
        </p:nvSpPr>
        <p:spPr/>
        <p:txBody>
          <a:bodyPr/>
          <a:lstStyle/>
          <a:p>
            <a:fld id="{5A691704-8AD3-4869-913C-6C059867AFF4}" type="slidenum">
              <a:rPr lang="en-US"/>
              <a:pPr/>
              <a:t>3</a:t>
            </a:fld>
            <a:endParaRPr lang="en-US"/>
          </a:p>
        </p:txBody>
      </p:sp>
      <p:sp>
        <p:nvSpPr>
          <p:cNvPr id="317442" name="Rectangle 2"/>
          <p:cNvSpPr>
            <a:spLocks noGrp="1" noChangeArrowheads="1"/>
          </p:cNvSpPr>
          <p:nvPr>
            <p:ph type="title"/>
          </p:nvPr>
        </p:nvSpPr>
        <p:spPr>
          <a:xfrm>
            <a:off x="1150938" y="914400"/>
            <a:ext cx="5478463" cy="762000"/>
          </a:xfrm>
          <a:solidFill>
            <a:schemeClr val="bg1">
              <a:alpha val="45000"/>
            </a:schemeClr>
          </a:solidFill>
          <a:ln/>
        </p:spPr>
        <p:txBody>
          <a:bodyPr/>
          <a:lstStyle/>
          <a:p>
            <a:r>
              <a:rPr lang="es-PR" dirty="0"/>
              <a:t>Bosquejo de Estudio</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17443">
                                            <p:txEl>
                                              <p:pRg st="0" end="0"/>
                                            </p:txEl>
                                          </p:spTgt>
                                        </p:tgtEl>
                                        <p:attrNameLst>
                                          <p:attrName>style.visibility</p:attrName>
                                        </p:attrNameLst>
                                      </p:cBhvr>
                                      <p:to>
                                        <p:strVal val="visible"/>
                                      </p:to>
                                    </p:set>
                                    <p:animEffect transition="in" filter="fade">
                                      <p:cBhvr>
                                        <p:cTn id="7" dur="2000"/>
                                        <p:tgtEl>
                                          <p:spTgt spid="317443">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17443">
                                            <p:txEl>
                                              <p:pRg st="1" end="1"/>
                                            </p:txEl>
                                          </p:spTgt>
                                        </p:tgtEl>
                                        <p:attrNameLst>
                                          <p:attrName>style.visibility</p:attrName>
                                        </p:attrNameLst>
                                      </p:cBhvr>
                                      <p:to>
                                        <p:strVal val="visible"/>
                                      </p:to>
                                    </p:set>
                                    <p:animEffect transition="in" filter="fade">
                                      <p:cBhvr>
                                        <p:cTn id="11" dur="2000"/>
                                        <p:tgtEl>
                                          <p:spTgt spid="317443">
                                            <p:txEl>
                                              <p:pRg st="1" end="1"/>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317443">
                                            <p:txEl>
                                              <p:pRg st="2" end="2"/>
                                            </p:txEl>
                                          </p:spTgt>
                                        </p:tgtEl>
                                        <p:attrNameLst>
                                          <p:attrName>style.visibility</p:attrName>
                                        </p:attrNameLst>
                                      </p:cBhvr>
                                      <p:to>
                                        <p:strVal val="visible"/>
                                      </p:to>
                                    </p:set>
                                    <p:animEffect transition="in" filter="fade">
                                      <p:cBhvr>
                                        <p:cTn id="15" dur="2000"/>
                                        <p:tgtEl>
                                          <p:spTgt spid="3174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Versos </a:t>
            </a:r>
            <a:r>
              <a:rPr lang="en-US" dirty="0" err="1" smtClean="0"/>
              <a:t>sobre</a:t>
            </a:r>
            <a:r>
              <a:rPr lang="en-US" dirty="0" smtClean="0"/>
              <a:t> el Cristo </a:t>
            </a:r>
            <a:r>
              <a:rPr lang="en-US" dirty="0" err="1" smtClean="0"/>
              <a:t>anunciado</a:t>
            </a:r>
            <a:r>
              <a:rPr lang="en-US" dirty="0" smtClean="0"/>
              <a:t>.</a:t>
            </a:r>
            <a:endParaRPr lang="es-PR" dirty="0"/>
          </a:p>
        </p:txBody>
      </p:sp>
      <p:sp>
        <p:nvSpPr>
          <p:cNvPr id="3" name="Content Placeholder 2"/>
          <p:cNvSpPr>
            <a:spLocks noGrp="1"/>
          </p:cNvSpPr>
          <p:nvPr>
            <p:ph idx="1"/>
          </p:nvPr>
        </p:nvSpPr>
        <p:spPr>
          <a:xfrm>
            <a:off x="0" y="1905000"/>
            <a:ext cx="8955088" cy="4953000"/>
          </a:xfrm>
        </p:spPr>
        <p:txBody>
          <a:bodyPr/>
          <a:lstStyle/>
          <a:p>
            <a:r>
              <a:rPr lang="es-ES" sz="3000" dirty="0" smtClean="0"/>
              <a:t>“Y no eran solamente los sumo sacerdotes, simbólicamente ungidos con aceite, quienes eran designado entre los hebreos con el nombre </a:t>
            </a:r>
            <a:r>
              <a:rPr lang="es-ES" sz="3000" i="1" dirty="0" smtClean="0"/>
              <a:t>Cristo</a:t>
            </a:r>
            <a:r>
              <a:rPr lang="es-ES" sz="3000" dirty="0" smtClean="0"/>
              <a:t> (o sea, Ungido), sino también los reyes; por directiva divina ellos también eran ungidos por los profetas como </a:t>
            </a:r>
            <a:r>
              <a:rPr lang="es-ES" sz="3000" dirty="0" err="1" smtClean="0"/>
              <a:t>Cristos</a:t>
            </a:r>
            <a:r>
              <a:rPr lang="es-ES" sz="3000" dirty="0" smtClean="0"/>
              <a:t> simbólicos, ya que llevaban con ellos los patrones de la real y soberana autoridad del único Cristo, la Palabra divina, quien reina sobre todos. Similarmente, algunos de los profetas mismos…”</a:t>
            </a:r>
          </a:p>
          <a:p>
            <a:endParaRPr lang="es-PR"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30</a:t>
            </a:fld>
            <a:endParaRPr lang="en-US"/>
          </a:p>
        </p:txBody>
      </p:sp>
    </p:spTree>
  </p:cSld>
  <p:clrMapOvr>
    <a:masterClrMapping/>
  </p:clrMapOvr>
  <p:transition spd="slow">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Versos </a:t>
            </a:r>
            <a:r>
              <a:rPr lang="en-US" dirty="0" err="1" smtClean="0"/>
              <a:t>sobre</a:t>
            </a:r>
            <a:r>
              <a:rPr lang="en-US" dirty="0" smtClean="0"/>
              <a:t> el Cristo </a:t>
            </a:r>
            <a:r>
              <a:rPr lang="en-US" dirty="0" err="1" smtClean="0"/>
              <a:t>anunciado</a:t>
            </a:r>
            <a:r>
              <a:rPr lang="en-US" dirty="0" smtClean="0"/>
              <a:t>.</a:t>
            </a:r>
            <a:endParaRPr lang="es-PR" dirty="0"/>
          </a:p>
        </p:txBody>
      </p:sp>
      <p:sp>
        <p:nvSpPr>
          <p:cNvPr id="3" name="Content Placeholder 2"/>
          <p:cNvSpPr>
            <a:spLocks noGrp="1"/>
          </p:cNvSpPr>
          <p:nvPr>
            <p:ph idx="1"/>
          </p:nvPr>
        </p:nvSpPr>
        <p:spPr>
          <a:xfrm>
            <a:off x="0" y="1905000"/>
            <a:ext cx="8955088" cy="4953000"/>
          </a:xfrm>
        </p:spPr>
        <p:txBody>
          <a:bodyPr/>
          <a:lstStyle/>
          <a:p>
            <a:r>
              <a:rPr lang="es-ES" sz="3000" dirty="0" smtClean="0"/>
              <a:t>“…al ser ungidos, se hicieron un tipo de Cristo, de la manera que los 3 [profeta, sacerdote y rey] se refieren al Verdadero Cristo, la Palabra divina, quien es el único Sumo Sacerdote del universo, el único Rey de toda creación y el único Gran Profeta del Padre.” </a:t>
            </a:r>
          </a:p>
          <a:p>
            <a:endParaRPr lang="es-ES" sz="3000" dirty="0" smtClean="0"/>
          </a:p>
          <a:p>
            <a:pPr>
              <a:buNone/>
            </a:pPr>
            <a:r>
              <a:rPr lang="es-ES" sz="3000" dirty="0" smtClean="0"/>
              <a:t>	</a:t>
            </a:r>
            <a:r>
              <a:rPr lang="es-ES" sz="3000" i="1" dirty="0" err="1" smtClean="0">
                <a:solidFill>
                  <a:srgbClr val="FF0000"/>
                </a:solidFill>
              </a:rPr>
              <a:t>Eusebius</a:t>
            </a:r>
            <a:r>
              <a:rPr lang="es-ES" sz="3000" i="1" dirty="0" smtClean="0">
                <a:solidFill>
                  <a:srgbClr val="FF0000"/>
                </a:solidFill>
              </a:rPr>
              <a:t>, </a:t>
            </a:r>
            <a:r>
              <a:rPr lang="es-ES" sz="3000" i="1" dirty="0" err="1" smtClean="0">
                <a:solidFill>
                  <a:srgbClr val="FF0000"/>
                </a:solidFill>
              </a:rPr>
              <a:t>The</a:t>
            </a:r>
            <a:r>
              <a:rPr lang="es-ES" sz="3000" i="1" dirty="0" smtClean="0">
                <a:solidFill>
                  <a:srgbClr val="FF0000"/>
                </a:solidFill>
              </a:rPr>
              <a:t> </a:t>
            </a:r>
            <a:r>
              <a:rPr lang="es-ES" sz="3000" i="1" dirty="0" err="1" smtClean="0">
                <a:solidFill>
                  <a:srgbClr val="FF0000"/>
                </a:solidFill>
              </a:rPr>
              <a:t>Church</a:t>
            </a:r>
            <a:r>
              <a:rPr lang="es-ES" sz="3000" i="1" dirty="0" smtClean="0">
                <a:solidFill>
                  <a:srgbClr val="FF0000"/>
                </a:solidFill>
              </a:rPr>
              <a:t> </a:t>
            </a:r>
            <a:r>
              <a:rPr lang="es-ES" sz="3000" i="1" dirty="0" err="1" smtClean="0">
                <a:solidFill>
                  <a:srgbClr val="FF0000"/>
                </a:solidFill>
              </a:rPr>
              <a:t>History</a:t>
            </a:r>
            <a:r>
              <a:rPr lang="es-ES" sz="3000" i="1" dirty="0" smtClean="0">
                <a:solidFill>
                  <a:srgbClr val="FF0000"/>
                </a:solidFill>
              </a:rPr>
              <a:t>. </a:t>
            </a:r>
            <a:r>
              <a:rPr lang="es-ES" sz="3000" dirty="0" err="1" smtClean="0">
                <a:solidFill>
                  <a:srgbClr val="FF0000"/>
                </a:solidFill>
              </a:rPr>
              <a:t>Trans</a:t>
            </a:r>
            <a:r>
              <a:rPr lang="es-ES" sz="3000" dirty="0" smtClean="0">
                <a:solidFill>
                  <a:srgbClr val="FF0000"/>
                </a:solidFill>
              </a:rPr>
              <a:t>. Paul L. </a:t>
            </a:r>
            <a:r>
              <a:rPr lang="es-ES" sz="3000" dirty="0" err="1" smtClean="0">
                <a:solidFill>
                  <a:srgbClr val="FF0000"/>
                </a:solidFill>
              </a:rPr>
              <a:t>Maier</a:t>
            </a:r>
            <a:r>
              <a:rPr lang="es-ES" sz="3000" dirty="0" smtClean="0">
                <a:solidFill>
                  <a:srgbClr val="FF0000"/>
                </a:solidFill>
              </a:rPr>
              <a:t>. p. 28 </a:t>
            </a:r>
            <a:endParaRPr lang="es-ES" sz="3000" i="1" dirty="0" smtClean="0"/>
          </a:p>
          <a:p>
            <a:endParaRPr lang="es-PR"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31</a:t>
            </a:fld>
            <a:endParaRPr lang="en-US"/>
          </a:p>
        </p:txBody>
      </p:sp>
    </p:spTree>
  </p:cSld>
  <p:clrMapOvr>
    <a:masterClrMapping/>
  </p:clrMapOvr>
  <p:transition spd="slow">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Versos </a:t>
            </a:r>
            <a:r>
              <a:rPr lang="en-US" dirty="0" err="1" smtClean="0"/>
              <a:t>sobre</a:t>
            </a:r>
            <a:r>
              <a:rPr lang="en-US" dirty="0" smtClean="0"/>
              <a:t> el Cristo </a:t>
            </a:r>
            <a:r>
              <a:rPr lang="en-US" dirty="0" err="1" smtClean="0"/>
              <a:t>anunciado</a:t>
            </a:r>
            <a:r>
              <a:rPr lang="en-US" dirty="0" smtClean="0"/>
              <a:t>.</a:t>
            </a:r>
            <a:endParaRPr lang="es-PR" dirty="0"/>
          </a:p>
        </p:txBody>
      </p:sp>
      <p:sp>
        <p:nvSpPr>
          <p:cNvPr id="3" name="Content Placeholder 2"/>
          <p:cNvSpPr>
            <a:spLocks noGrp="1"/>
          </p:cNvSpPr>
          <p:nvPr>
            <p:ph idx="1"/>
          </p:nvPr>
        </p:nvSpPr>
        <p:spPr>
          <a:xfrm>
            <a:off x="0" y="1905000"/>
            <a:ext cx="8955088" cy="4953000"/>
          </a:xfrm>
        </p:spPr>
        <p:txBody>
          <a:bodyPr/>
          <a:lstStyle/>
          <a:p>
            <a:r>
              <a:rPr lang="es-ES" sz="3000" dirty="0" smtClean="0"/>
              <a:t>Desde mucho tiempo antes, Dios estaba dejándonos ver en su Palabra que Él tenía un plan de redención por medio de su Hijo Cristo. </a:t>
            </a:r>
            <a:endParaRPr lang="es-ES" sz="3000" i="1" dirty="0" smtClean="0"/>
          </a:p>
          <a:p>
            <a:r>
              <a:rPr lang="es-ES" sz="3000" dirty="0" smtClean="0"/>
              <a:t>La revelación continuó hasta que llegó Jesucristo.</a:t>
            </a:r>
          </a:p>
          <a:p>
            <a:r>
              <a:rPr lang="es-ES" sz="3000" dirty="0" smtClean="0"/>
              <a:t>Luego en el libro de Apocalipsis vemos la última revelación sobre el cumplimiento mesiánico de Cristo.</a:t>
            </a:r>
          </a:p>
        </p:txBody>
      </p:sp>
      <p:sp>
        <p:nvSpPr>
          <p:cNvPr id="4" name="Slide Number Placeholder 3"/>
          <p:cNvSpPr>
            <a:spLocks noGrp="1"/>
          </p:cNvSpPr>
          <p:nvPr>
            <p:ph type="sldNum" sz="quarter" idx="12"/>
          </p:nvPr>
        </p:nvSpPr>
        <p:spPr/>
        <p:txBody>
          <a:bodyPr/>
          <a:lstStyle/>
          <a:p>
            <a:fld id="{921E7F7E-33AA-4283-8B9E-027FB821B55F}" type="slidenum">
              <a:rPr lang="en-US" smtClean="0"/>
              <a:pPr/>
              <a:t>32</a:t>
            </a:fld>
            <a:endParaRPr lang="en-US"/>
          </a:p>
        </p:txBody>
      </p:sp>
    </p:spTree>
  </p:cSld>
  <p:clrMapOvr>
    <a:masterClrMapping/>
  </p:clrMapOvr>
  <p:transition spd="slow">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Versos </a:t>
            </a:r>
            <a:r>
              <a:rPr lang="en-US" dirty="0" err="1" smtClean="0"/>
              <a:t>sobre</a:t>
            </a:r>
            <a:r>
              <a:rPr lang="en-US" dirty="0" smtClean="0"/>
              <a:t> el Cristo </a:t>
            </a:r>
            <a:r>
              <a:rPr lang="en-US" dirty="0" err="1" smtClean="0"/>
              <a:t>anunciado</a:t>
            </a:r>
            <a:r>
              <a:rPr lang="en-US" dirty="0" smtClean="0"/>
              <a:t>.</a:t>
            </a:r>
            <a:endParaRPr lang="es-PR" dirty="0"/>
          </a:p>
        </p:txBody>
      </p:sp>
      <p:sp>
        <p:nvSpPr>
          <p:cNvPr id="3" name="Content Placeholder 2"/>
          <p:cNvSpPr>
            <a:spLocks noGrp="1"/>
          </p:cNvSpPr>
          <p:nvPr>
            <p:ph idx="1"/>
          </p:nvPr>
        </p:nvSpPr>
        <p:spPr>
          <a:xfrm>
            <a:off x="0" y="1905000"/>
            <a:ext cx="8955088" cy="4953000"/>
          </a:xfrm>
        </p:spPr>
        <p:txBody>
          <a:bodyPr/>
          <a:lstStyle/>
          <a:p>
            <a:r>
              <a:rPr lang="es-ES" sz="2800" dirty="0" smtClean="0"/>
              <a:t>“Dios, habiendo hablado muchas veces y de muchas maneras en otro tiempo a los padres por los profetas, en estos postreros días nos ha hablado por el Hijo, a quien constituyó heredero de todo, y por quien asimismo hizo el universo; el cual, siendo el resplandor de su gloria, y la imagen misma de su sustancia, y quien sustenta todas las cosas con la palabra de su poder, habiendo efectuado la purificación de nuestros pecados por medio de sí mismo, se sentó a la diestra de la Majestad en las alturas…”</a:t>
            </a:r>
          </a:p>
        </p:txBody>
      </p:sp>
      <p:sp>
        <p:nvSpPr>
          <p:cNvPr id="4" name="Slide Number Placeholder 3"/>
          <p:cNvSpPr>
            <a:spLocks noGrp="1"/>
          </p:cNvSpPr>
          <p:nvPr>
            <p:ph type="sldNum" sz="quarter" idx="12"/>
          </p:nvPr>
        </p:nvSpPr>
        <p:spPr/>
        <p:txBody>
          <a:bodyPr/>
          <a:lstStyle/>
          <a:p>
            <a:fld id="{921E7F7E-33AA-4283-8B9E-027FB821B55F}" type="slidenum">
              <a:rPr lang="en-US" smtClean="0"/>
              <a:pPr/>
              <a:t>33</a:t>
            </a:fld>
            <a:endParaRPr lang="en-US"/>
          </a:p>
        </p:txBody>
      </p:sp>
    </p:spTree>
  </p:cSld>
  <p:clrMapOvr>
    <a:masterClrMapping/>
  </p:clrMapOvr>
  <p:transition spd="slow">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Versos </a:t>
            </a:r>
            <a:r>
              <a:rPr lang="en-US" dirty="0" err="1" smtClean="0"/>
              <a:t>sobre</a:t>
            </a:r>
            <a:r>
              <a:rPr lang="en-US" dirty="0" smtClean="0"/>
              <a:t> el Cristo </a:t>
            </a:r>
            <a:r>
              <a:rPr lang="en-US" dirty="0" err="1" smtClean="0"/>
              <a:t>anunciado</a:t>
            </a:r>
            <a:r>
              <a:rPr lang="en-US" dirty="0" smtClean="0"/>
              <a:t>.</a:t>
            </a:r>
            <a:endParaRPr lang="es-PR" dirty="0"/>
          </a:p>
        </p:txBody>
      </p:sp>
      <p:sp>
        <p:nvSpPr>
          <p:cNvPr id="3" name="Content Placeholder 2"/>
          <p:cNvSpPr>
            <a:spLocks noGrp="1"/>
          </p:cNvSpPr>
          <p:nvPr>
            <p:ph idx="1"/>
          </p:nvPr>
        </p:nvSpPr>
        <p:spPr>
          <a:xfrm>
            <a:off x="0" y="1905000"/>
            <a:ext cx="8955088" cy="4953000"/>
          </a:xfrm>
        </p:spPr>
        <p:txBody>
          <a:bodyPr/>
          <a:lstStyle/>
          <a:p>
            <a:r>
              <a:rPr lang="es-ES" sz="2800" dirty="0" smtClean="0"/>
              <a:t>“…hecho tanto superior a los ángeles, cuanto heredó más excelente nombre que ellos.”</a:t>
            </a:r>
          </a:p>
          <a:p>
            <a:pPr>
              <a:buNone/>
            </a:pPr>
            <a:r>
              <a:rPr lang="es-ES" sz="2800" dirty="0" smtClean="0"/>
              <a:t>                                          </a:t>
            </a:r>
            <a:r>
              <a:rPr lang="es-ES" sz="2800" dirty="0" smtClean="0">
                <a:solidFill>
                  <a:srgbClr val="FF0000"/>
                </a:solidFill>
              </a:rPr>
              <a:t>(Hebreos 1:1-4)</a:t>
            </a:r>
          </a:p>
          <a:p>
            <a:pPr>
              <a:buNone/>
            </a:pPr>
            <a:endParaRPr lang="es-ES" sz="2800" dirty="0" smtClean="0">
              <a:solidFill>
                <a:srgbClr val="FF0000"/>
              </a:solidFill>
            </a:endParaRPr>
          </a:p>
          <a:p>
            <a:pPr>
              <a:buNone/>
            </a:pPr>
            <a:r>
              <a:rPr lang="es-ES" sz="2800" dirty="0" smtClean="0"/>
              <a:t> Aquí se expone claramente un resumen de la Cristología del Antiguo Testamento, cumplida en el acto redentor de la muerte de Jesucristo por nuestros pecados.</a:t>
            </a:r>
          </a:p>
        </p:txBody>
      </p:sp>
      <p:sp>
        <p:nvSpPr>
          <p:cNvPr id="4" name="Slide Number Placeholder 3"/>
          <p:cNvSpPr>
            <a:spLocks noGrp="1"/>
          </p:cNvSpPr>
          <p:nvPr>
            <p:ph type="sldNum" sz="quarter" idx="12"/>
          </p:nvPr>
        </p:nvSpPr>
        <p:spPr/>
        <p:txBody>
          <a:bodyPr/>
          <a:lstStyle/>
          <a:p>
            <a:fld id="{921E7F7E-33AA-4283-8B9E-027FB821B55F}" type="slidenum">
              <a:rPr lang="en-US" smtClean="0"/>
              <a:pPr/>
              <a:t>34</a:t>
            </a:fld>
            <a:endParaRPr lang="en-US"/>
          </a:p>
        </p:txBody>
      </p:sp>
    </p:spTree>
  </p:cSld>
  <p:clrMapOvr>
    <a:masterClrMapping/>
  </p:clrMapOvr>
  <p:transition spd="slow">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Aplicaciones</a:t>
            </a:r>
            <a:endParaRPr lang="es-PR" dirty="0"/>
          </a:p>
        </p:txBody>
      </p:sp>
      <p:sp>
        <p:nvSpPr>
          <p:cNvPr id="3" name="Content Placeholder 2"/>
          <p:cNvSpPr>
            <a:spLocks noGrp="1"/>
          </p:cNvSpPr>
          <p:nvPr>
            <p:ph idx="1"/>
          </p:nvPr>
        </p:nvSpPr>
        <p:spPr>
          <a:xfrm>
            <a:off x="152400" y="2057400"/>
            <a:ext cx="8839200" cy="4800600"/>
          </a:xfrm>
        </p:spPr>
        <p:txBody>
          <a:bodyPr/>
          <a:lstStyle/>
          <a:p>
            <a:r>
              <a:rPr lang="es-ES" dirty="0" smtClean="0"/>
              <a:t>El Mesías se convirtió en uno de nosotros para experimentar nuestra humanidad mostrarnos cómo vivir para Dios</a:t>
            </a:r>
            <a:endParaRPr lang="es-ES" dirty="0"/>
          </a:p>
          <a:p>
            <a:r>
              <a:rPr lang="es-ES" dirty="0" smtClean="0"/>
              <a:t>El Mesías sufrió vicariamente para pagar la deuda del pecado en la que hemos incurrido, pero que no podríamos pagar.</a:t>
            </a:r>
            <a:endParaRPr lang="es-ES" dirty="0"/>
          </a:p>
          <a:p>
            <a:r>
              <a:rPr lang="es-ES" dirty="0" smtClean="0"/>
              <a:t>Mostramos gratitud a Dios cuando hablamos con mayor confianza acerca de Jesús como el Mesías prometido.</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35</a:t>
            </a:fld>
            <a:endParaRPr lang="en-US" dirty="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grpId="0" nodeType="clickEffect">
                                  <p:stCondLst>
                                    <p:cond delay="0"/>
                                  </p:stCondLst>
                                  <p:childTnLst>
                                    <p:set>
                                      <p:cBhvr rctx="PPT">
                                        <p:cTn id="11" dur="indefinite"/>
                                        <p:tgtEl>
                                          <p:spTgt spid="3">
                                            <p:txEl>
                                              <p:pRg st="0" end="0"/>
                                            </p:txEl>
                                          </p:spTgt>
                                        </p:tgtEl>
                                        <p:attrNameLst>
                                          <p:attrName>style.opacity</p:attrName>
                                        </p:attrNameLst>
                                      </p:cBhvr>
                                      <p:to>
                                        <p:strVal val="0.5"/>
                                      </p:to>
                                    </p:set>
                                    <p:animEffect filter="image" prLst="opacity: 0.5">
                                      <p:cBhvr rctx="IE">
                                        <p:cTn id="12" dur="indefinite"/>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mph" presetSubtype="0" grpId="0" nodeType="clickEffect">
                                  <p:stCondLst>
                                    <p:cond delay="0"/>
                                  </p:stCondLst>
                                  <p:childTnLst>
                                    <p:set>
                                      <p:cBhvr rctx="PPT">
                                        <p:cTn id="19" dur="indefinite"/>
                                        <p:tgtEl>
                                          <p:spTgt spid="3">
                                            <p:txEl>
                                              <p:pRg st="1" end="1"/>
                                            </p:txEl>
                                          </p:spTgt>
                                        </p:tgtEl>
                                        <p:attrNameLst>
                                          <p:attrName>style.opacity</p:attrName>
                                        </p:attrNameLst>
                                      </p:cBhvr>
                                      <p:to>
                                        <p:strVal val="0.5"/>
                                      </p:to>
                                    </p:set>
                                    <p:animEffect filter="image" prLst="opacity: 0.5">
                                      <p:cBhvr rctx="IE">
                                        <p:cTn id="20" dur="indefinite"/>
                                        <p:tgtEl>
                                          <p:spTgt spid="3">
                                            <p:txEl>
                                              <p:pRg st="1" end="1"/>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36</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381000" y="2133600"/>
            <a:ext cx="8305800" cy="4230687"/>
          </a:xfrm>
        </p:spPr>
        <p:txBody>
          <a:bodyPr/>
          <a:lstStyle/>
          <a:p>
            <a:pPr marL="342900" lvl="1" indent="-342900">
              <a:lnSpc>
                <a:spcPct val="90000"/>
              </a:lnSpc>
              <a:spcAft>
                <a:spcPts val="1200"/>
              </a:spcAft>
              <a:buClr>
                <a:schemeClr val="folHlink"/>
              </a:buClr>
              <a:buSzPct val="60000"/>
              <a:buNone/>
            </a:pPr>
            <a:r>
              <a:rPr lang="es-ES" sz="1600" dirty="0" smtClean="0"/>
              <a:t>Carson</a:t>
            </a:r>
            <a:r>
              <a:rPr lang="es-ES" sz="1600" dirty="0"/>
              <a:t>, D.A. et al. </a:t>
            </a:r>
            <a:r>
              <a:rPr lang="es-ES" sz="1600" i="1" dirty="0"/>
              <a:t>Nuevo comentario </a:t>
            </a:r>
            <a:r>
              <a:rPr lang="es-ES" sz="1600" i="1" dirty="0" err="1"/>
              <a:t>Bı́blico</a:t>
            </a:r>
            <a:r>
              <a:rPr lang="es-ES" sz="1600" i="1" dirty="0"/>
              <a:t>: Siglo veintiuno</a:t>
            </a:r>
            <a:r>
              <a:rPr lang="es-ES" sz="1600" dirty="0"/>
              <a:t>. </a:t>
            </a:r>
            <a:r>
              <a:rPr lang="es-ES" sz="1600" dirty="0" err="1"/>
              <a:t>electronic</a:t>
            </a:r>
            <a:r>
              <a:rPr lang="es-ES" sz="1600" dirty="0"/>
              <a:t> ed. Miami: Sociedades </a:t>
            </a:r>
            <a:r>
              <a:rPr lang="es-ES" sz="1600" dirty="0" err="1"/>
              <a:t>Bı́blicas</a:t>
            </a:r>
            <a:r>
              <a:rPr lang="es-ES" sz="1600" dirty="0"/>
              <a:t> Unidas, 2000</a:t>
            </a:r>
            <a:r>
              <a:rPr lang="es-ES" sz="1600" dirty="0" smtClean="0"/>
              <a:t>.</a:t>
            </a:r>
            <a:endParaRPr lang="es-ES" sz="1600" dirty="0"/>
          </a:p>
          <a:p>
            <a:pPr marL="342900" lvl="1" indent="-342900">
              <a:lnSpc>
                <a:spcPct val="90000"/>
              </a:lnSpc>
              <a:spcAft>
                <a:spcPts val="1200"/>
              </a:spcAft>
              <a:buClr>
                <a:schemeClr val="folHlink"/>
              </a:buClr>
              <a:buSzPct val="60000"/>
              <a:buNone/>
            </a:pPr>
            <a:r>
              <a:rPr lang="es-PR" sz="1600" dirty="0" smtClean="0"/>
              <a:t>Fernández, Óscar J. et al. Eds. </a:t>
            </a:r>
            <a:r>
              <a:rPr lang="es-PR" sz="1600" i="1" dirty="0" smtClean="0"/>
              <a:t>Estudios Bíblicos </a:t>
            </a:r>
            <a:r>
              <a:rPr lang="es-PR" sz="1600" i="1" dirty="0" err="1" smtClean="0"/>
              <a:t>Lifeway</a:t>
            </a:r>
            <a:r>
              <a:rPr lang="es-PR" sz="1600" i="1" dirty="0" smtClean="0"/>
              <a:t> para Adultos. </a:t>
            </a:r>
            <a:r>
              <a:rPr lang="es-PR" sz="1600" dirty="0" smtClean="0"/>
              <a:t>Vol. 13, Núm. 4.</a:t>
            </a:r>
            <a:r>
              <a:rPr lang="es-PR" sz="1600" i="1" dirty="0" smtClean="0"/>
              <a:t>  </a:t>
            </a:r>
            <a:r>
              <a:rPr lang="es-PR" sz="1600" dirty="0" smtClean="0"/>
              <a:t>Nashville, TN: </a:t>
            </a:r>
            <a:r>
              <a:rPr lang="es-PR" sz="1600" dirty="0" err="1" smtClean="0"/>
              <a:t>Lifeway</a:t>
            </a:r>
            <a:r>
              <a:rPr lang="es-PR" sz="1600" dirty="0" smtClean="0"/>
              <a:t> </a:t>
            </a:r>
            <a:r>
              <a:rPr lang="es-PR" sz="1600" dirty="0" err="1" smtClean="0"/>
              <a:t>Church</a:t>
            </a:r>
            <a:r>
              <a:rPr lang="es-PR" sz="1600" dirty="0" smtClean="0"/>
              <a:t> </a:t>
            </a:r>
            <a:r>
              <a:rPr lang="es-PR" sz="1600" dirty="0" err="1" smtClean="0"/>
              <a:t>Resources</a:t>
            </a:r>
            <a:r>
              <a:rPr lang="es-PR" sz="1600" dirty="0" smtClean="0"/>
              <a:t>, 2014. 74-83.</a:t>
            </a:r>
          </a:p>
          <a:p>
            <a:pPr>
              <a:lnSpc>
                <a:spcPct val="90000"/>
              </a:lnSpc>
              <a:spcAft>
                <a:spcPts val="600"/>
              </a:spcAft>
              <a:buNone/>
            </a:pPr>
            <a:r>
              <a:rPr lang="en-US" sz="1600" dirty="0"/>
              <a:t>Henry, Matthew, y Francisco </a:t>
            </a:r>
            <a:r>
              <a:rPr lang="en-US" sz="1600" dirty="0" err="1"/>
              <a:t>Lacueva</a:t>
            </a:r>
            <a:r>
              <a:rPr lang="en-US" sz="1600" dirty="0"/>
              <a:t>. </a:t>
            </a:r>
            <a:r>
              <a:rPr lang="en-US" sz="1600" i="1" dirty="0" err="1"/>
              <a:t>Comentario</a:t>
            </a:r>
            <a:r>
              <a:rPr lang="en-US" sz="1600" i="1" dirty="0"/>
              <a:t> </a:t>
            </a:r>
            <a:r>
              <a:rPr lang="en-US" sz="1600" i="1" dirty="0" err="1"/>
              <a:t>Bı́blico</a:t>
            </a:r>
            <a:r>
              <a:rPr lang="en-US" sz="1600" i="1" dirty="0"/>
              <a:t> de Matthew Henry.</a:t>
            </a:r>
            <a:r>
              <a:rPr lang="en-US" sz="1600" dirty="0"/>
              <a:t> </a:t>
            </a:r>
            <a:r>
              <a:rPr lang="en-US" sz="1600" dirty="0" smtClean="0"/>
              <a:t>Barcelona: </a:t>
            </a:r>
            <a:r>
              <a:rPr lang="en-US" sz="1600" dirty="0"/>
              <a:t>Editorial CLIE, 1999</a:t>
            </a:r>
            <a:r>
              <a:rPr lang="en-US" sz="1600" dirty="0" smtClean="0"/>
              <a:t>.</a:t>
            </a:r>
            <a:endParaRPr lang="en-US" sz="1600" dirty="0"/>
          </a:p>
          <a:p>
            <a:pPr marL="342900" lvl="1" indent="-342900">
              <a:lnSpc>
                <a:spcPct val="90000"/>
              </a:lnSpc>
              <a:spcAft>
                <a:spcPts val="600"/>
              </a:spcAft>
              <a:buClr>
                <a:schemeClr val="folHlink"/>
              </a:buClr>
              <a:buSzPct val="60000"/>
              <a:buNone/>
            </a:pPr>
            <a:r>
              <a:rPr lang="en-US" sz="1600" dirty="0"/>
              <a:t>MacDonald, William. </a:t>
            </a:r>
            <a:r>
              <a:rPr lang="en-US" sz="1600" dirty="0" err="1"/>
              <a:t>Comentario</a:t>
            </a:r>
            <a:r>
              <a:rPr lang="en-US" sz="1600" dirty="0"/>
              <a:t> B</a:t>
            </a:r>
            <a:r>
              <a:rPr lang="el-GR" sz="1600" dirty="0"/>
              <a:t>φ</a:t>
            </a:r>
            <a:r>
              <a:rPr lang="en-US" sz="1600" dirty="0" err="1"/>
              <a:t>blico</a:t>
            </a:r>
            <a:r>
              <a:rPr lang="en-US" sz="1600" dirty="0"/>
              <a:t> de William MacDonald: </a:t>
            </a:r>
            <a:r>
              <a:rPr lang="en-US" sz="1600" dirty="0" err="1"/>
              <a:t>Antiguo</a:t>
            </a:r>
            <a:r>
              <a:rPr lang="en-US" sz="1600" dirty="0"/>
              <a:t> </a:t>
            </a:r>
            <a:r>
              <a:rPr lang="en-US" sz="1600" dirty="0" err="1"/>
              <a:t>Testamento</a:t>
            </a:r>
            <a:r>
              <a:rPr lang="en-US" sz="1600" dirty="0"/>
              <a:t> y Nuevo </a:t>
            </a:r>
            <a:r>
              <a:rPr lang="en-US" sz="1600" dirty="0" err="1"/>
              <a:t>Testamento</a:t>
            </a:r>
            <a:r>
              <a:rPr lang="en-US" sz="1600" dirty="0"/>
              <a:t>. </a:t>
            </a:r>
            <a:r>
              <a:rPr lang="en-US" sz="1600" dirty="0" err="1"/>
              <a:t>Viladecavalls</a:t>
            </a:r>
            <a:r>
              <a:rPr lang="en-US" sz="1600" dirty="0"/>
              <a:t> (Barcelona), </a:t>
            </a:r>
            <a:r>
              <a:rPr lang="en-US" sz="1600" dirty="0" err="1"/>
              <a:t>Espa±a</a:t>
            </a:r>
            <a:r>
              <a:rPr lang="en-US" sz="1600" dirty="0"/>
              <a:t>: Editorial CLIE, 2004.</a:t>
            </a:r>
          </a:p>
          <a:p>
            <a:pPr>
              <a:lnSpc>
                <a:spcPct val="90000"/>
              </a:lnSpc>
              <a:spcAft>
                <a:spcPts val="600"/>
              </a:spcAft>
              <a:buNone/>
            </a:pPr>
            <a:r>
              <a:rPr lang="es-PR" sz="1600" dirty="0" smtClean="0"/>
              <a:t>Reina Valera Revisada (1960). Miami: Sociedades Bíblicas Unidas, 1998.</a:t>
            </a:r>
          </a:p>
          <a:p>
            <a:pPr>
              <a:lnSpc>
                <a:spcPct val="90000"/>
              </a:lnSpc>
              <a:spcAft>
                <a:spcPts val="600"/>
              </a:spcAft>
              <a:buNone/>
            </a:pPr>
            <a:r>
              <a:rPr lang="es-PR" sz="1600" dirty="0">
                <a:hlinkClick r:id="rId2"/>
              </a:rPr>
              <a:t>http://blog.lifeway.com/eblifewayadultos</a:t>
            </a:r>
            <a:r>
              <a:rPr lang="es-PR" sz="1600" dirty="0" smtClean="0">
                <a:hlinkClick r:id="rId2"/>
              </a:rPr>
              <a:t>/</a:t>
            </a:r>
            <a:endParaRPr lang="es-PR" sz="1600" dirty="0" smtClean="0"/>
          </a:p>
          <a:p>
            <a:pPr>
              <a:lnSpc>
                <a:spcPct val="90000"/>
              </a:lnSpc>
              <a:spcAft>
                <a:spcPts val="600"/>
              </a:spcAft>
              <a:buNone/>
            </a:pPr>
            <a:r>
              <a:rPr lang="es-ES" sz="1600" dirty="0" smtClean="0">
                <a:hlinkClick r:id="rId3"/>
              </a:rPr>
              <a:t>http://www.dsmedia.org/resources/illustrations/sweet-publishing/</a:t>
            </a:r>
            <a:r>
              <a:rPr lang="es-ES" sz="1600" dirty="0" smtClean="0"/>
              <a:t>  (imágenes bíblicas).</a:t>
            </a:r>
          </a:p>
          <a:p>
            <a:pPr>
              <a:lnSpc>
                <a:spcPct val="90000"/>
              </a:lnSpc>
              <a:spcAft>
                <a:spcPts val="600"/>
              </a:spcAft>
              <a:buNone/>
            </a:pPr>
            <a:r>
              <a:rPr lang="en-US" sz="1600" dirty="0" smtClean="0">
                <a:hlinkClick r:id="rId4"/>
              </a:rPr>
              <a:t>http://st-takla.org/Gallery/Bible/Illustrations/Bible-Slides/OT/Jeremiah.html</a:t>
            </a:r>
            <a:r>
              <a:rPr lang="en-US" sz="1600" dirty="0" smtClean="0"/>
              <a:t> </a:t>
            </a:r>
            <a:r>
              <a:rPr lang="es-ES" sz="1600" dirty="0" smtClean="0">
                <a:latin typeface="+mj-lt"/>
              </a:rPr>
              <a:t>(imágenes bíblicas).</a:t>
            </a:r>
            <a:endParaRPr lang="en-US" sz="1600" dirty="0">
              <a:latin typeface="+mj-lt"/>
            </a:endParaRPr>
          </a:p>
          <a:p>
            <a:pPr>
              <a:lnSpc>
                <a:spcPct val="90000"/>
              </a:lnSpc>
              <a:spcAft>
                <a:spcPts val="600"/>
              </a:spcAft>
              <a:buNone/>
            </a:pPr>
            <a:endParaRPr lang="es-PR" sz="1600" dirty="0" smtClean="0"/>
          </a:p>
        </p:txBody>
      </p:sp>
      <p:pic>
        <p:nvPicPr>
          <p:cNvPr id="29700" name="Picture 4" descr="doveg"/>
          <p:cNvPicPr>
            <a:picLocks noChangeAspect="1" noChangeArrowheads="1"/>
          </p:cNvPicPr>
          <p:nvPr/>
        </p:nvPicPr>
        <p:blipFill>
          <a:blip r:embed="rId5" cstate="screen"/>
          <a:srcRect/>
          <a:stretch>
            <a:fillRect/>
          </a:stretch>
        </p:blipFill>
        <p:spPr bwMode="auto">
          <a:xfrm>
            <a:off x="7620000" y="381000"/>
            <a:ext cx="1143000" cy="1295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6000"/>
                    </a14:imgEffect>
                    <a14:imgEffect>
                      <a14:brightnessContrast bright="9000" contrast="9000"/>
                    </a14:imgEffect>
                  </a14:imgLayer>
                </a14:imgProps>
              </a:ext>
              <a:ext uri="{28A0092B-C50C-407E-A947-70E740481C1C}">
                <a14:useLocalDpi xmlns:a14="http://schemas.microsoft.com/office/drawing/2010/main" val="0"/>
              </a:ext>
            </a:extLst>
          </a:blip>
          <a:srcRect l="4155" t="3736" r="3012" b="3775"/>
          <a:stretch/>
        </p:blipFill>
        <p:spPr>
          <a:xfrm>
            <a:off x="0" y="-1"/>
            <a:ext cx="9144000" cy="6858001"/>
          </a:xfrm>
          <a:prstGeom prst="rect">
            <a:avLst/>
          </a:prstGeom>
        </p:spPr>
      </p:pic>
      <p:sp>
        <p:nvSpPr>
          <p:cNvPr id="16386" name="Rectangle 2"/>
          <p:cNvSpPr>
            <a:spLocks noGrp="1" noChangeArrowheads="1"/>
          </p:cNvSpPr>
          <p:nvPr>
            <p:ph type="title"/>
          </p:nvPr>
        </p:nvSpPr>
        <p:spPr>
          <a:xfrm>
            <a:off x="742808" y="381000"/>
            <a:ext cx="7705531" cy="571500"/>
          </a:xfrm>
          <a:solidFill>
            <a:schemeClr val="tx1">
              <a:lumMod val="95000"/>
              <a:lumOff val="5000"/>
              <a:alpha val="65000"/>
            </a:schemeClr>
          </a:solidFill>
          <a:ln/>
        </p:spPr>
        <p:txBody>
          <a:bodyPr anchor="ctr">
            <a:noAutofit/>
          </a:bodyPr>
          <a:lstStyle/>
          <a:p>
            <a:pPr algn="ctr"/>
            <a:r>
              <a:rPr lang="es-PR" dirty="0" smtClean="0">
                <a:solidFill>
                  <a:schemeClr val="bg1"/>
                </a:solidFill>
              </a:rPr>
              <a:t>Próximo Estudio Dominical</a:t>
            </a:r>
            <a:endParaRPr lang="es-PR" dirty="0">
              <a:solidFill>
                <a:schemeClr val="bg1"/>
              </a:solidFill>
            </a:endParaRPr>
          </a:p>
        </p:txBody>
      </p:sp>
      <p:sp>
        <p:nvSpPr>
          <p:cNvPr id="16387" name="Rectangle 3"/>
          <p:cNvSpPr>
            <a:spLocks noGrp="1" noChangeArrowheads="1"/>
          </p:cNvSpPr>
          <p:nvPr>
            <p:ph idx="1"/>
          </p:nvPr>
        </p:nvSpPr>
        <p:spPr>
          <a:xfrm>
            <a:off x="742807" y="952500"/>
            <a:ext cx="7705531" cy="5486400"/>
          </a:xfrm>
          <a:solidFill>
            <a:schemeClr val="tx1">
              <a:lumMod val="95000"/>
              <a:lumOff val="5000"/>
              <a:alpha val="65000"/>
            </a:schemeClr>
          </a:solidFill>
          <a:ln/>
        </p:spPr>
        <p:txBody>
          <a:bodyPr anchor="ctr">
            <a:noAutofit/>
          </a:bodyPr>
          <a:lstStyle/>
          <a:p>
            <a:pPr marL="166688" lvl="0" indent="0" algn="ctr" fontAlgn="auto">
              <a:spcAft>
                <a:spcPts val="1200"/>
              </a:spcAft>
              <a:buNone/>
              <a:defRPr/>
            </a:pPr>
            <a:r>
              <a:rPr lang="es-PR" sz="4400" dirty="0" smtClean="0">
                <a:solidFill>
                  <a:schemeClr val="bg1"/>
                </a:solidFill>
              </a:rPr>
              <a:t>Verano de 2014/Tema: </a:t>
            </a:r>
            <a:r>
              <a:rPr lang="es-PR" sz="4400" cap="small" dirty="0" smtClean="0">
                <a:solidFill>
                  <a:schemeClr val="bg1"/>
                </a:solidFill>
              </a:rPr>
              <a:t>La historia de Dios</a:t>
            </a:r>
            <a:endParaRPr lang="es-PR" sz="4400" cap="small" dirty="0">
              <a:solidFill>
                <a:schemeClr val="bg1"/>
              </a:solidFill>
            </a:endParaRPr>
          </a:p>
          <a:p>
            <a:pPr marL="166688" lvl="0" indent="0" algn="ctr" fontAlgn="auto">
              <a:spcAft>
                <a:spcPts val="1200"/>
              </a:spcAft>
              <a:buNone/>
              <a:defRPr/>
            </a:pPr>
            <a:r>
              <a:rPr lang="es-PR" sz="4000" dirty="0" smtClean="0">
                <a:solidFill>
                  <a:schemeClr val="bg1"/>
                </a:solidFill>
              </a:rPr>
              <a:t>“Dios envía a su hijo”</a:t>
            </a:r>
          </a:p>
          <a:p>
            <a:pPr marL="401638" indent="-234950" algn="ctr">
              <a:spcAft>
                <a:spcPts val="600"/>
              </a:spcAft>
              <a:buNone/>
            </a:pPr>
            <a:r>
              <a:rPr lang="es-PR" dirty="0" smtClean="0">
                <a:solidFill>
                  <a:schemeClr val="bg1"/>
                </a:solidFill>
              </a:rPr>
              <a:t>3 de agosto de 2014</a:t>
            </a:r>
            <a:endParaRPr lang="es-PR" sz="2800" dirty="0" smtClean="0">
              <a:solidFill>
                <a:schemeClr val="bg1"/>
              </a:solidFill>
            </a:endParaRPr>
          </a:p>
          <a:p>
            <a:pPr marL="401638" indent="-234950" algn="ctr">
              <a:buNone/>
            </a:pPr>
            <a:r>
              <a:rPr lang="es-PR" dirty="0" smtClean="0">
                <a:solidFill>
                  <a:schemeClr val="bg1"/>
                </a:solidFill>
              </a:rPr>
              <a:t>Leer </a:t>
            </a:r>
            <a:r>
              <a:rPr lang="es-PR" dirty="0">
                <a:solidFill>
                  <a:schemeClr val="bg1"/>
                </a:solidFill>
              </a:rPr>
              <a:t>y meditar en</a:t>
            </a:r>
            <a:r>
              <a:rPr lang="es-PR" dirty="0" smtClean="0">
                <a:solidFill>
                  <a:schemeClr val="bg1"/>
                </a:solidFill>
              </a:rPr>
              <a:t>:</a:t>
            </a:r>
          </a:p>
          <a:p>
            <a:pPr marL="401638" indent="-234950" algn="ctr">
              <a:buNone/>
            </a:pPr>
            <a:r>
              <a:rPr lang="es-PR" dirty="0" smtClean="0">
                <a:solidFill>
                  <a:schemeClr val="bg1"/>
                </a:solidFill>
              </a:rPr>
              <a:t>(Mateo 4.17-24</a:t>
            </a:r>
            <a:r>
              <a:rPr lang="en-US" dirty="0" smtClean="0">
                <a:solidFill>
                  <a:schemeClr val="bg1"/>
                </a:solidFill>
              </a:rPr>
              <a:t>; Juan 1:1-2, 11-14, 18, 29</a:t>
            </a:r>
            <a:r>
              <a:rPr lang="es-PR" dirty="0" smtClean="0">
                <a:solidFill>
                  <a:schemeClr val="bg1"/>
                </a:solidFill>
              </a:rPr>
              <a:t>)</a:t>
            </a:r>
            <a:endParaRPr lang="es-PR" dirty="0">
              <a:solidFill>
                <a:schemeClr val="bg1"/>
              </a:solidFill>
            </a:endParaRPr>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5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5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5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5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5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5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uiExpand="1" build="p"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38</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oll.jpg"/>
          <p:cNvPicPr>
            <a:picLocks noChangeAspect="1"/>
          </p:cNvPicPr>
          <p:nvPr/>
        </p:nvPicPr>
        <p:blipFill>
          <a:blip r:embed="rId3" cstate="screen">
            <a:clrChange>
              <a:clrFrom>
                <a:srgbClr val="FFFFFF"/>
              </a:clrFrom>
              <a:clrTo>
                <a:srgbClr val="FFFFFF">
                  <a:alpha val="0"/>
                </a:srgbClr>
              </a:clrTo>
            </a:clrChange>
          </a:blip>
          <a:stretch>
            <a:fillRect/>
          </a:stretch>
        </p:blipFill>
        <p:spPr>
          <a:xfrm>
            <a:off x="-152400" y="2819400"/>
            <a:ext cx="9525000" cy="2895600"/>
          </a:xfrm>
          <a:prstGeom prst="rect">
            <a:avLst/>
          </a:prstGeom>
        </p:spPr>
      </p:pic>
      <p:sp>
        <p:nvSpPr>
          <p:cNvPr id="65539" name="Rectangle 3"/>
          <p:cNvSpPr>
            <a:spLocks noGrp="1" noChangeArrowheads="1"/>
          </p:cNvSpPr>
          <p:nvPr>
            <p:ph type="body" idx="1"/>
          </p:nvPr>
        </p:nvSpPr>
        <p:spPr>
          <a:xfrm>
            <a:off x="685800" y="3306618"/>
            <a:ext cx="8001000" cy="1570182"/>
          </a:xfrm>
          <a:noFill/>
          <a:ln/>
        </p:spPr>
        <p:txBody>
          <a:bodyPr/>
          <a:lstStyle/>
          <a:p>
            <a:pPr marL="0" indent="0">
              <a:buNone/>
            </a:pPr>
            <a:r>
              <a:rPr lang="es-ES" dirty="0" smtClean="0">
                <a:latin typeface="Papyrus" pitchFamily="66" charset="0"/>
              </a:rPr>
              <a:t>“Porque de tal manera amó Dios al mundo, que ha dado a su Hijo unigénito, para que todo aquel que en él cree, no se pierda, mas tenga vida eterna.” (Juan 3.16, </a:t>
            </a:r>
            <a:r>
              <a:rPr lang="es-ES" dirty="0">
                <a:latin typeface="Papyrus" pitchFamily="66" charset="0"/>
              </a:rPr>
              <a:t>RVR60) </a:t>
            </a:r>
          </a:p>
        </p:txBody>
      </p:sp>
      <p:sp>
        <p:nvSpPr>
          <p:cNvPr id="65538" name="Rectangle 2"/>
          <p:cNvSpPr>
            <a:spLocks noGrp="1" noChangeArrowheads="1"/>
          </p:cNvSpPr>
          <p:nvPr>
            <p:ph type="title"/>
          </p:nvPr>
        </p:nvSpPr>
        <p:spPr/>
        <p:txBody>
          <a:bodyPr/>
          <a:lstStyle/>
          <a:p>
            <a:r>
              <a:rPr lang="es-PR" dirty="0"/>
              <a:t>Texto </a:t>
            </a:r>
            <a:r>
              <a:rPr lang="es-PR" dirty="0" smtClean="0"/>
              <a:t>Clave</a:t>
            </a:r>
            <a:endParaRPr lang="es-PR" dirty="0"/>
          </a:p>
        </p:txBody>
      </p:sp>
    </p:spTree>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5</a:t>
            </a:fld>
            <a:endParaRPr lang="en-US" dirty="0"/>
          </a:p>
        </p:txBody>
      </p:sp>
      <p:sp>
        <p:nvSpPr>
          <p:cNvPr id="7" name="Rectangle 3"/>
          <p:cNvSpPr>
            <a:spLocks noGrp="1" noChangeArrowheads="1"/>
          </p:cNvSpPr>
          <p:nvPr>
            <p:ph type="title"/>
          </p:nvPr>
        </p:nvSpPr>
        <p:spPr>
          <a:xfrm>
            <a:off x="1400174" y="671512"/>
            <a:ext cx="7362826" cy="1004888"/>
          </a:xfrm>
        </p:spPr>
        <p:txBody>
          <a:bodyPr/>
          <a:lstStyle/>
          <a:p>
            <a:pPr marL="288925" indent="-288925">
              <a:buFont typeface="+mj-lt"/>
              <a:buAutoNum type="arabicPeriod"/>
            </a:pPr>
            <a:r>
              <a:rPr lang="es-ES" sz="4000" dirty="0" smtClean="0"/>
              <a:t>El Mesías se convirtió en uno de nosotros (Isaías 53.2-3)</a:t>
            </a:r>
            <a:endParaRPr lang="es-ES" sz="4000" dirty="0"/>
          </a:p>
        </p:txBody>
      </p:sp>
      <p:sp>
        <p:nvSpPr>
          <p:cNvPr id="2" name="AutoShape 2"/>
          <p:cNvSpPr>
            <a:spLocks noChangeAspect="1" noChangeArrowheads="1"/>
          </p:cNvSpPr>
          <p:nvPr/>
        </p:nvSpPr>
        <p:spPr bwMode="auto">
          <a:xfrm>
            <a:off x="63500" y="-136525"/>
            <a:ext cx="9172575" cy="666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p:cNvSpPr>
            <a:spLocks noChangeAspect="1" noChangeArrowheads="1"/>
          </p:cNvSpPr>
          <p:nvPr/>
        </p:nvSpPr>
        <p:spPr bwMode="auto">
          <a:xfrm>
            <a:off x="-533400" y="304800"/>
            <a:ext cx="9172575" cy="666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6"/>
          <p:cNvSpPr>
            <a:spLocks noChangeAspect="1" noChangeArrowheads="1"/>
          </p:cNvSpPr>
          <p:nvPr/>
        </p:nvSpPr>
        <p:spPr bwMode="auto">
          <a:xfrm>
            <a:off x="215900" y="15875"/>
            <a:ext cx="9172575" cy="666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7410" name="Picture 2" descr="http://update.gci.org/wp-content/uploads/2013/12/Birth-Of-the-King.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1000"/>
                    </a14:imgEffect>
                    <a14:imgEffect>
                      <a14:brightnessContrast bright="18000"/>
                    </a14:imgEffect>
                  </a14:imgLayer>
                </a14:imgProps>
              </a:ext>
            </a:extLst>
          </a:blip>
          <a:srcRect/>
          <a:stretch>
            <a:fillRect/>
          </a:stretch>
        </p:blipFill>
        <p:spPr bwMode="auto">
          <a:xfrm>
            <a:off x="0" y="1752600"/>
            <a:ext cx="9144000" cy="5105401"/>
          </a:xfrm>
          <a:prstGeom prst="rect">
            <a:avLst/>
          </a:prstGeom>
          <a:noFill/>
        </p:spPr>
      </p:pic>
    </p:spTree>
    <p:extLst>
      <p:ext uri="{BB962C8B-B14F-4D97-AF65-F5344CB8AC3E}">
        <p14:creationId xmlns:p14="http://schemas.microsoft.com/office/powerpoint/2010/main" val="4137218768"/>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6</a:t>
            </a:fld>
            <a:endParaRPr lang="en-US" dirty="0"/>
          </a:p>
        </p:txBody>
      </p:sp>
      <p:sp>
        <p:nvSpPr>
          <p:cNvPr id="327682" name="Rectangle 2"/>
          <p:cNvSpPr>
            <a:spLocks noGrp="1" noChangeArrowheads="1"/>
          </p:cNvSpPr>
          <p:nvPr>
            <p:ph type="body" idx="1"/>
          </p:nvPr>
        </p:nvSpPr>
        <p:spPr>
          <a:xfrm>
            <a:off x="304800" y="2133600"/>
            <a:ext cx="8610600" cy="3731118"/>
          </a:xfrm>
        </p:spPr>
        <p:txBody>
          <a:bodyPr/>
          <a:lstStyle/>
          <a:p>
            <a:pPr marL="0" indent="0">
              <a:buNone/>
            </a:pPr>
            <a:r>
              <a:rPr lang="es-ES" dirty="0" smtClean="0"/>
              <a:t>“Subirá cual renuevo delante de él, y como raíz de tierra seca; no hay parecer en él, ni hermosura; le veremos, mas sin atractivo para que le deseemos. Despreciado y desechado entre los hombres, varón de dolores, experimentado en quebranto; y como que escondimos de él el rostro, fue menospreciado, y no lo estimamos.”</a:t>
            </a:r>
          </a:p>
          <a:p>
            <a:pPr marL="0" indent="0">
              <a:buNone/>
            </a:pPr>
            <a:r>
              <a:rPr lang="es-ES" dirty="0" smtClean="0"/>
              <a:t>					</a:t>
            </a:r>
            <a:r>
              <a:rPr lang="es-ES" dirty="0" smtClean="0">
                <a:solidFill>
                  <a:srgbClr val="FF0000"/>
                </a:solidFill>
              </a:rPr>
              <a:t>(Isaías 53.2-3)</a:t>
            </a:r>
            <a:endParaRPr lang="es-ES" dirty="0"/>
          </a:p>
        </p:txBody>
      </p:sp>
      <p:sp>
        <p:nvSpPr>
          <p:cNvPr id="7" name="Rectangle 3"/>
          <p:cNvSpPr>
            <a:spLocks noGrp="1" noChangeArrowheads="1"/>
          </p:cNvSpPr>
          <p:nvPr>
            <p:ph type="title"/>
          </p:nvPr>
        </p:nvSpPr>
        <p:spPr>
          <a:xfrm>
            <a:off x="1400174" y="671512"/>
            <a:ext cx="7362826" cy="1004888"/>
          </a:xfrm>
        </p:spPr>
        <p:txBody>
          <a:bodyPr/>
          <a:lstStyle/>
          <a:p>
            <a:pPr marL="288925" indent="-288925">
              <a:buFont typeface="+mj-lt"/>
              <a:buAutoNum type="arabicPeriod"/>
            </a:pPr>
            <a:r>
              <a:rPr lang="es-ES" sz="4000" dirty="0" smtClean="0"/>
              <a:t>El Mesías se convirtió en uno de nosotros (Isaías 53.2-3)</a:t>
            </a:r>
            <a:endParaRPr lang="es-ES" sz="4000" dirty="0"/>
          </a:p>
        </p:txBody>
      </p:sp>
    </p:spTree>
    <p:extLst>
      <p:ext uri="{BB962C8B-B14F-4D97-AF65-F5344CB8AC3E}">
        <p14:creationId xmlns:p14="http://schemas.microsoft.com/office/powerpoint/2010/main" val="128272367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1.El Mesías se convirtió en uno de nosotros (Isaías 53.2-3)</a:t>
            </a:r>
            <a:endParaRPr lang="es-PR" dirty="0"/>
          </a:p>
        </p:txBody>
      </p:sp>
      <p:sp>
        <p:nvSpPr>
          <p:cNvPr id="3" name="Content Placeholder 2"/>
          <p:cNvSpPr>
            <a:spLocks noGrp="1"/>
          </p:cNvSpPr>
          <p:nvPr>
            <p:ph idx="1"/>
          </p:nvPr>
        </p:nvSpPr>
        <p:spPr>
          <a:xfrm>
            <a:off x="0" y="1981200"/>
            <a:ext cx="5410200" cy="4876800"/>
          </a:xfrm>
        </p:spPr>
        <p:txBody>
          <a:bodyPr/>
          <a:lstStyle/>
          <a:p>
            <a:pPr>
              <a:buNone/>
            </a:pPr>
            <a:r>
              <a:rPr lang="en-US" altLang="ja-JP" dirty="0" smtClean="0"/>
              <a:t>La </a:t>
            </a:r>
            <a:r>
              <a:rPr lang="en-US" altLang="ja-JP" dirty="0" err="1" smtClean="0"/>
              <a:t>profecía</a:t>
            </a:r>
            <a:r>
              <a:rPr lang="en-US" altLang="ja-JP" dirty="0" smtClean="0"/>
              <a:t> de </a:t>
            </a:r>
            <a:r>
              <a:rPr lang="en-US" altLang="ja-JP" dirty="0" err="1" smtClean="0"/>
              <a:t>Isaías</a:t>
            </a:r>
            <a:r>
              <a:rPr lang="en-US" altLang="ja-JP" dirty="0" smtClean="0"/>
              <a:t> </a:t>
            </a:r>
            <a:r>
              <a:rPr lang="en-US" altLang="ja-JP" dirty="0" err="1" smtClean="0"/>
              <a:t>demostraba</a:t>
            </a:r>
            <a:r>
              <a:rPr lang="en-US" altLang="ja-JP" dirty="0" smtClean="0"/>
              <a:t> </a:t>
            </a:r>
            <a:r>
              <a:rPr lang="en-US" altLang="ja-JP" dirty="0" err="1" smtClean="0"/>
              <a:t>perfectamente</a:t>
            </a:r>
            <a:r>
              <a:rPr lang="en-US" altLang="ja-JP" dirty="0" smtClean="0"/>
              <a:t> </a:t>
            </a:r>
            <a:r>
              <a:rPr lang="en-US" altLang="ja-JP" dirty="0" err="1" smtClean="0"/>
              <a:t>cómo</a:t>
            </a:r>
            <a:r>
              <a:rPr lang="en-US" altLang="ja-JP" dirty="0" smtClean="0"/>
              <a:t> </a:t>
            </a:r>
            <a:r>
              <a:rPr lang="en-US" altLang="ja-JP" dirty="0" err="1" smtClean="0"/>
              <a:t>Jesús</a:t>
            </a:r>
            <a:r>
              <a:rPr lang="en-US" altLang="ja-JP" dirty="0" smtClean="0"/>
              <a:t> </a:t>
            </a:r>
            <a:r>
              <a:rPr lang="en-US" altLang="ja-JP" dirty="0" err="1" smtClean="0"/>
              <a:t>iba</a:t>
            </a:r>
            <a:r>
              <a:rPr lang="en-US" altLang="ja-JP" dirty="0" smtClean="0"/>
              <a:t> a ser </a:t>
            </a:r>
            <a:r>
              <a:rPr lang="en-US" altLang="ja-JP" dirty="0" err="1" smtClean="0"/>
              <a:t>recibido</a:t>
            </a:r>
            <a:r>
              <a:rPr lang="en-US" altLang="ja-JP" dirty="0" smtClean="0"/>
              <a:t> </a:t>
            </a:r>
            <a:r>
              <a:rPr lang="en-US" altLang="ja-JP" dirty="0" err="1" smtClean="0"/>
              <a:t>por</a:t>
            </a:r>
            <a:r>
              <a:rPr lang="en-US" altLang="ja-JP" dirty="0" smtClean="0"/>
              <a:t> </a:t>
            </a:r>
            <a:r>
              <a:rPr lang="en-US" altLang="ja-JP" dirty="0" err="1" smtClean="0"/>
              <a:t>su</a:t>
            </a:r>
            <a:r>
              <a:rPr lang="en-US" altLang="ja-JP" dirty="0" smtClean="0"/>
              <a:t> pueblo. </a:t>
            </a:r>
            <a:r>
              <a:rPr lang="en-US" altLang="ja-JP" dirty="0" err="1" smtClean="0"/>
              <a:t>Muchos</a:t>
            </a:r>
            <a:r>
              <a:rPr lang="en-US" altLang="ja-JP" dirty="0" smtClean="0"/>
              <a:t> lo </a:t>
            </a:r>
            <a:r>
              <a:rPr lang="en-US" altLang="ja-JP" dirty="0" err="1" smtClean="0"/>
              <a:t>iban</a:t>
            </a:r>
            <a:r>
              <a:rPr lang="en-US" altLang="ja-JP" dirty="0" smtClean="0"/>
              <a:t> a </a:t>
            </a:r>
            <a:r>
              <a:rPr lang="en-US" altLang="ja-JP" dirty="0" err="1" smtClean="0"/>
              <a:t>rechazar</a:t>
            </a:r>
            <a:r>
              <a:rPr lang="en-US" altLang="ja-JP" dirty="0" smtClean="0"/>
              <a:t>. Sin embargo, </a:t>
            </a:r>
            <a:r>
              <a:rPr lang="en-US" altLang="ja-JP" dirty="0" err="1" smtClean="0"/>
              <a:t>Jesús</a:t>
            </a:r>
            <a:r>
              <a:rPr lang="en-US" altLang="ja-JP" dirty="0" smtClean="0"/>
              <a:t> no </a:t>
            </a:r>
            <a:r>
              <a:rPr lang="en-US" altLang="ja-JP" dirty="0" err="1" smtClean="0"/>
              <a:t>tomó</a:t>
            </a:r>
            <a:r>
              <a:rPr lang="en-US" altLang="ja-JP" dirty="0" smtClean="0"/>
              <a:t> </a:t>
            </a:r>
            <a:r>
              <a:rPr lang="en-US" altLang="ja-JP" dirty="0" err="1" smtClean="0"/>
              <a:t>esto</a:t>
            </a:r>
            <a:r>
              <a:rPr lang="en-US" altLang="ja-JP" dirty="0" smtClean="0"/>
              <a:t> </a:t>
            </a:r>
            <a:r>
              <a:rPr lang="en-US" altLang="ja-JP" dirty="0" err="1" smtClean="0"/>
              <a:t>como</a:t>
            </a:r>
            <a:r>
              <a:rPr lang="en-US" altLang="ja-JP" dirty="0" smtClean="0"/>
              <a:t> </a:t>
            </a:r>
            <a:r>
              <a:rPr lang="en-US" altLang="ja-JP" dirty="0" err="1" smtClean="0"/>
              <a:t>razón</a:t>
            </a:r>
            <a:r>
              <a:rPr lang="en-US" altLang="ja-JP" dirty="0" smtClean="0"/>
              <a:t> </a:t>
            </a:r>
            <a:r>
              <a:rPr lang="en-US" altLang="ja-JP" dirty="0" err="1" smtClean="0"/>
              <a:t>para</a:t>
            </a:r>
            <a:r>
              <a:rPr lang="en-US" altLang="ja-JP" dirty="0" smtClean="0"/>
              <a:t> </a:t>
            </a:r>
            <a:r>
              <a:rPr lang="en-US" altLang="ja-JP" dirty="0" err="1" smtClean="0"/>
              <a:t>desalentarse</a:t>
            </a:r>
            <a:r>
              <a:rPr lang="en-US" altLang="ja-JP" dirty="0" smtClean="0"/>
              <a:t>, </a:t>
            </a:r>
            <a:r>
              <a:rPr lang="en-US" altLang="ja-JP" dirty="0" err="1" smtClean="0"/>
              <a:t>sino</a:t>
            </a:r>
            <a:r>
              <a:rPr lang="en-US" altLang="ja-JP" dirty="0" smtClean="0"/>
              <a:t> </a:t>
            </a:r>
            <a:r>
              <a:rPr lang="en-US" altLang="ja-JP" dirty="0" err="1" smtClean="0"/>
              <a:t>que</a:t>
            </a:r>
            <a:r>
              <a:rPr lang="en-US" altLang="ja-JP" dirty="0" smtClean="0"/>
              <a:t> </a:t>
            </a:r>
            <a:r>
              <a:rPr lang="en-US" altLang="ja-JP" dirty="0" err="1" smtClean="0"/>
              <a:t>hizo</a:t>
            </a:r>
            <a:r>
              <a:rPr lang="en-US" altLang="ja-JP" dirty="0" smtClean="0"/>
              <a:t> la </a:t>
            </a:r>
            <a:r>
              <a:rPr lang="en-US" altLang="ja-JP" dirty="0" err="1" smtClean="0"/>
              <a:t>voluntad</a:t>
            </a:r>
            <a:r>
              <a:rPr lang="en-US" altLang="ja-JP" dirty="0" smtClean="0"/>
              <a:t> del Padre.</a:t>
            </a:r>
            <a:endParaRPr lang="es-PR"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7</a:t>
            </a:fld>
            <a:endParaRPr lang="en-US"/>
          </a:p>
        </p:txBody>
      </p:sp>
      <p:pic>
        <p:nvPicPr>
          <p:cNvPr id="74754" name="Picture 2" descr="http://1.bp.blogspot.com/_QbrZupV_Q-k/TOyvhK7W7AI/AAAAAAAAEMs/GHUGpltvXdo/s1600/glory_of_jesus.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3000"/>
                    </a14:imgEffect>
                    <a14:imgEffect>
                      <a14:brightnessContrast bright="4000" contrast="11000"/>
                    </a14:imgEffect>
                  </a14:imgLayer>
                </a14:imgProps>
              </a:ext>
            </a:extLst>
          </a:blip>
          <a:srcRect/>
          <a:stretch>
            <a:fillRect/>
          </a:stretch>
        </p:blipFill>
        <p:spPr bwMode="auto">
          <a:xfrm>
            <a:off x="5334000" y="3167596"/>
            <a:ext cx="3810000" cy="3690404"/>
          </a:xfrm>
          <a:prstGeom prst="rect">
            <a:avLst/>
          </a:prstGeom>
          <a:noFill/>
        </p:spPr>
      </p:pic>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1.El Mesías se convirtió en uno de nosotros (Isaías 53.2-3)</a:t>
            </a:r>
            <a:endParaRPr lang="es-PR" dirty="0"/>
          </a:p>
        </p:txBody>
      </p:sp>
      <p:sp>
        <p:nvSpPr>
          <p:cNvPr id="3" name="Content Placeholder 2"/>
          <p:cNvSpPr>
            <a:spLocks noGrp="1"/>
          </p:cNvSpPr>
          <p:nvPr>
            <p:ph idx="1"/>
          </p:nvPr>
        </p:nvSpPr>
        <p:spPr>
          <a:xfrm>
            <a:off x="0" y="1905000"/>
            <a:ext cx="9144000" cy="4953000"/>
          </a:xfrm>
        </p:spPr>
        <p:txBody>
          <a:bodyPr/>
          <a:lstStyle/>
          <a:p>
            <a:r>
              <a:rPr lang="es-ES" dirty="0" smtClean="0"/>
              <a:t>“el cual, siendo en forma de Dios, no estimó el ser igual a Dios como cosa a que aferrarse, sino que se despojó a sí mismo, tomando forma de siervo, hecho semejante a los hombres; y estando en la condición de hombre, se humilló a sí mismo, haciéndose obediente hasta la muerte, y muerte de cruz. Por lo cual Dios también le exaltó hasta lo sumo, y le dio un nombre que es sobre todo nombre,…”							</a:t>
            </a:r>
            <a:r>
              <a:rPr lang="es-ES" dirty="0" smtClean="0">
                <a:solidFill>
                  <a:srgbClr val="FF0000"/>
                </a:solidFill>
              </a:rPr>
              <a:t>(Filipenses 2:6-9)</a:t>
            </a:r>
            <a:endParaRPr lang="es-ES" dirty="0" smtClean="0"/>
          </a:p>
          <a:p>
            <a:endParaRPr lang="es-PR"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8</a:t>
            </a:fld>
            <a:endParaRPr lang="en-US"/>
          </a:p>
        </p:txBody>
      </p:sp>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1.El Mesías se convirtió en uno de nosotros (Isaías 53.2-3)</a:t>
            </a:r>
            <a:endParaRPr lang="es-PR" dirty="0"/>
          </a:p>
        </p:txBody>
      </p:sp>
      <p:sp>
        <p:nvSpPr>
          <p:cNvPr id="3" name="Content Placeholder 2"/>
          <p:cNvSpPr>
            <a:spLocks noGrp="1"/>
          </p:cNvSpPr>
          <p:nvPr>
            <p:ph idx="1"/>
          </p:nvPr>
        </p:nvSpPr>
        <p:spPr>
          <a:xfrm>
            <a:off x="0" y="1981200"/>
            <a:ext cx="9144000" cy="4876800"/>
          </a:xfrm>
        </p:spPr>
        <p:txBody>
          <a:bodyPr/>
          <a:lstStyle/>
          <a:p>
            <a:r>
              <a:rPr lang="es-ES" dirty="0" smtClean="0"/>
              <a:t>“Y los que pasaban le injuriaban, meneando la cabeza, y diciendo: Tú que derribas el templo, y en tres días lo reedificas, sálvate a ti mismo; si eres Hijo de Dios, desciende de la cruz. De esta manera también los principales sacerdotes, escarneciéndole con los escribas y los fariseos y los ancianos, decían: A otros salvó, a sí mismo no se puede salvar; si es el Rey de Israel,…”</a:t>
            </a:r>
          </a:p>
          <a:p>
            <a:endParaRPr lang="es-PR"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9</a:t>
            </a:fld>
            <a:endParaRPr lang="en-US"/>
          </a:p>
        </p:txBody>
      </p:sp>
    </p:spTree>
  </p:cSld>
  <p:clrMapOvr>
    <a:masterClrMapping/>
  </p:clrMapOvr>
  <p:transition spd="slow">
    <p:fade/>
  </p:transition>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99341</TotalTime>
  <Words>2467</Words>
  <Application>Microsoft Office PowerPoint</Application>
  <PresentationFormat>On-screen Show (4:3)</PresentationFormat>
  <Paragraphs>159</Paragraphs>
  <Slides>38</Slides>
  <Notes>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38</vt:i4>
      </vt:variant>
    </vt:vector>
  </HeadingPairs>
  <TitlesOfParts>
    <vt:vector size="45" baseType="lpstr">
      <vt:lpstr>Arial</vt:lpstr>
      <vt:lpstr>Calibri</vt:lpstr>
      <vt:lpstr>Papyrus</vt:lpstr>
      <vt:lpstr>Tahoma</vt:lpstr>
      <vt:lpstr>Wingdings</vt:lpstr>
      <vt:lpstr>Blends</vt:lpstr>
      <vt:lpstr>1_Office Theme</vt:lpstr>
      <vt:lpstr>PowerPoint Presentation</vt:lpstr>
      <vt:lpstr>Tema General</vt:lpstr>
      <vt:lpstr>Bosquejo de Estudio</vt:lpstr>
      <vt:lpstr>Texto Clave</vt:lpstr>
      <vt:lpstr>El Mesías se convirtió en uno de nosotros (Isaías 53.2-3)</vt:lpstr>
      <vt:lpstr>El Mesías se convirtió en uno de nosotros (Isaías 53.2-3)</vt:lpstr>
      <vt:lpstr>1.El Mesías se convirtió en uno de nosotros (Isaías 53.2-3)</vt:lpstr>
      <vt:lpstr>1.El Mesías se convirtió en uno de nosotros (Isaías 53.2-3)</vt:lpstr>
      <vt:lpstr>1.El Mesías se convirtió en uno de nosotros (Isaías 53.2-3)</vt:lpstr>
      <vt:lpstr>1.El Mesías se convirtió en uno de nosotros (Isaías 53.2-3)</vt:lpstr>
      <vt:lpstr>1.El Mesías se convirtió en uno de nosotros (Isaías 53.2-3)</vt:lpstr>
      <vt:lpstr>PowerPoint Presentation</vt:lpstr>
      <vt:lpstr>PowerPoint Presentation</vt:lpstr>
      <vt:lpstr>PowerPoint Presentation</vt:lpstr>
      <vt:lpstr>El Mesías sufrió por nosotros           (Isaías 53.4-9)</vt:lpstr>
      <vt:lpstr>El Mesías sufrió por nosotros           (Isaías 53.4-9)</vt:lpstr>
      <vt:lpstr>El Mesías sufrió por nosotros           (Isaías 53.4-9)</vt:lpstr>
      <vt:lpstr>El Mesías sufrió por nosotros           (Isaías 53.4-9)</vt:lpstr>
      <vt:lpstr>El Mesías nos rescata (Isaías 53.10-12)</vt:lpstr>
      <vt:lpstr>El Mesías nos rescata (Isaías 53.10-12)</vt:lpstr>
      <vt:lpstr>El Mesías nos rescata (Isaías 53.10-12)</vt:lpstr>
      <vt:lpstr>3. El Mesías nos rescata (Isaías 53.10-12)</vt:lpstr>
      <vt:lpstr>3. El Mesías nos rescata (Isaías 53.10-12)</vt:lpstr>
      <vt:lpstr>3. El Mesías nos rescata (Isaías 53.10-12)</vt:lpstr>
      <vt:lpstr>3. El Mesías nos rescata (Isaías 53.10-12)</vt:lpstr>
      <vt:lpstr>4. Versos sobre el Cristo anunciado.</vt:lpstr>
      <vt:lpstr>4. Versos sobre el Cristo anunciado.</vt:lpstr>
      <vt:lpstr>4. Versos sobre el Cristo anunciado.</vt:lpstr>
      <vt:lpstr>4. Versos sobre el Cristo anunciado.</vt:lpstr>
      <vt:lpstr>4. Versos sobre el Cristo anunciado.</vt:lpstr>
      <vt:lpstr>4. Versos sobre el Cristo anunciado.</vt:lpstr>
      <vt:lpstr>4. Versos sobre el Cristo anunciado.</vt:lpstr>
      <vt:lpstr>4. Versos sobre el Cristo anunciado.</vt:lpstr>
      <vt:lpstr>4. Versos sobre el Cristo anunciado.</vt:lpstr>
      <vt:lpstr>Aplicaciones</vt:lpstr>
      <vt:lpstr>Recursos</vt:lpstr>
      <vt:lpstr>Próximo Estudio Dominical</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dios_promete_al_mesías_072714.pptx</dc:title>
  <dc:creator>Jose Luis</dc:creator>
  <cp:lastModifiedBy>Tito Ortega</cp:lastModifiedBy>
  <cp:revision>4232</cp:revision>
  <dcterms:created xsi:type="dcterms:W3CDTF">2007-01-24T21:53:34Z</dcterms:created>
  <dcterms:modified xsi:type="dcterms:W3CDTF">2014-08-03T22:56:49Z</dcterms:modified>
</cp:coreProperties>
</file>