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  <p:sldMasterId id="2147483784" r:id="rId3"/>
  </p:sldMasterIdLst>
  <p:notesMasterIdLst>
    <p:notesMasterId r:id="rId22"/>
  </p:notesMasterIdLst>
  <p:handoutMasterIdLst>
    <p:handoutMasterId r:id="rId23"/>
  </p:handoutMasterIdLst>
  <p:sldIdLst>
    <p:sldId id="794" r:id="rId4"/>
    <p:sldId id="1228" r:id="rId5"/>
    <p:sldId id="804" r:id="rId6"/>
    <p:sldId id="416" r:id="rId7"/>
    <p:sldId id="287" r:id="rId8"/>
    <p:sldId id="1237" r:id="rId9"/>
    <p:sldId id="1270" r:id="rId10"/>
    <p:sldId id="1084" r:id="rId11"/>
    <p:sldId id="1275" r:id="rId12"/>
    <p:sldId id="1277" r:id="rId13"/>
    <p:sldId id="1276" r:id="rId14"/>
    <p:sldId id="1278" r:id="rId15"/>
    <p:sldId id="1260" r:id="rId16"/>
    <p:sldId id="1261" r:id="rId17"/>
    <p:sldId id="1155" r:id="rId18"/>
    <p:sldId id="561" r:id="rId19"/>
    <p:sldId id="1133" r:id="rId20"/>
    <p:sldId id="908" r:id="rId2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00FF"/>
    <a:srgbClr val="FFFFD1"/>
    <a:srgbClr val="A6925A"/>
    <a:srgbClr val="285633"/>
    <a:srgbClr val="CC9900"/>
    <a:srgbClr val="CB7935"/>
    <a:srgbClr val="303030"/>
    <a:srgbClr val="663300"/>
    <a:srgbClr val="993B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6709" autoAdjust="0"/>
  </p:normalViewPr>
  <p:slideViewPr>
    <p:cSldViewPr>
      <p:cViewPr varScale="1">
        <p:scale>
          <a:sx n="72" d="100"/>
          <a:sy n="72" d="100"/>
        </p:scale>
        <p:origin x="118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8/24/2014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471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88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18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9314" y="596019"/>
            <a:ext cx="7510506" cy="3213982"/>
          </a:xfrm>
        </p:spPr>
        <p:txBody>
          <a:bodyPr anchor="b">
            <a:normAutofit/>
          </a:bodyPr>
          <a:lstStyle>
            <a:lvl1pPr algn="ctr">
              <a:defRPr sz="40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9314" y="3886200"/>
            <a:ext cx="7510506" cy="2219108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8299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3854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9314" y="3270698"/>
            <a:ext cx="7510506" cy="1823305"/>
          </a:xfrm>
        </p:spPr>
        <p:txBody>
          <a:bodyPr anchor="b">
            <a:normAutofit/>
          </a:bodyPr>
          <a:lstStyle>
            <a:lvl1pPr algn="r">
              <a:defRPr sz="2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9314" y="5103810"/>
            <a:ext cx="7510506" cy="99825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4150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347" y="2060898"/>
            <a:ext cx="3685073" cy="4031331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0" y="2060898"/>
            <a:ext cx="3689239" cy="403133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0623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6306" y="2060898"/>
            <a:ext cx="3397113" cy="733596"/>
          </a:xfrm>
        </p:spPr>
        <p:txBody>
          <a:bodyPr anchor="b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347" y="2786027"/>
            <a:ext cx="3685073" cy="3316033"/>
          </a:xfrm>
        </p:spPr>
        <p:txBody>
          <a:bodyPr anchor="t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150" y="2060898"/>
            <a:ext cx="3419670" cy="725129"/>
          </a:xfrm>
        </p:spPr>
        <p:txBody>
          <a:bodyPr anchor="b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65" y="2786027"/>
            <a:ext cx="3701520" cy="3316033"/>
          </a:xfrm>
        </p:spPr>
        <p:txBody>
          <a:bodyPr anchor="t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9941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718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6902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1754928"/>
            <a:ext cx="2729523" cy="1371600"/>
          </a:xfrm>
        </p:spPr>
        <p:txBody>
          <a:bodyPr anchor="b">
            <a:normAutofit/>
          </a:bodyPr>
          <a:lstStyle>
            <a:lvl1pPr algn="l">
              <a:defRPr sz="2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8856" y="596018"/>
            <a:ext cx="4500964" cy="5506041"/>
          </a:xfrm>
        </p:spPr>
        <p:txBody>
          <a:bodyPr anchor="ctr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8347" y="3126528"/>
            <a:ext cx="2729523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6251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1898269"/>
            <a:ext cx="4423803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15442" y="-18288"/>
            <a:ext cx="2500062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7318" y="3269869"/>
            <a:ext cx="4423803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23649" y="6181344"/>
            <a:ext cx="71850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18348" y="6181344"/>
            <a:ext cx="37053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24262" y="6181344"/>
            <a:ext cx="305186" cy="329250"/>
          </a:xfrm>
        </p:spPr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013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677" y="4377485"/>
            <a:ext cx="7413007" cy="907505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7678" y="996188"/>
            <a:ext cx="7301427" cy="298112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677" y="5284990"/>
            <a:ext cx="7413007" cy="81707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7678" y="6181344"/>
            <a:ext cx="533727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24402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4" cy="3137782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343400"/>
            <a:ext cx="7511474" cy="175866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17611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583818" y="86027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88822" y="29859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942" y="596018"/>
            <a:ext cx="6974115" cy="3044079"/>
          </a:xfrm>
        </p:spPr>
        <p:txBody>
          <a:bodyPr anchor="ctr">
            <a:normAutofit/>
          </a:bodyPr>
          <a:lstStyle>
            <a:lvl1pPr algn="l">
              <a:defRPr sz="28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56436" y="3650606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641206"/>
            <a:ext cx="7511473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44969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3603566"/>
            <a:ext cx="7512338" cy="14688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015" y="5072366"/>
            <a:ext cx="7512339" cy="102969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74009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83818" y="75385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87556" y="287949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942" y="596018"/>
            <a:ext cx="6974115" cy="2844369"/>
          </a:xfrm>
        </p:spPr>
        <p:txBody>
          <a:bodyPr anchor="ctr">
            <a:normAutofit/>
          </a:bodyPr>
          <a:lstStyle>
            <a:lvl1pPr algn="l">
              <a:defRPr sz="28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8347" y="3886200"/>
            <a:ext cx="7512338" cy="105366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939862"/>
            <a:ext cx="7512338" cy="1162198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74530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6" y="596018"/>
            <a:ext cx="7511473" cy="275678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8346" y="3682941"/>
            <a:ext cx="7511473" cy="1049283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732224"/>
            <a:ext cx="7511472" cy="1369836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87224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3" cy="131248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1394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1708" y="596018"/>
            <a:ext cx="1778112" cy="550604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8347" y="596018"/>
            <a:ext cx="5624137" cy="5506042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2046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3" cy="13124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8" y="2060898"/>
            <a:ext cx="7511472" cy="4041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1708" y="6178260"/>
            <a:ext cx="12874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8347" y="6178260"/>
            <a:ext cx="56241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17202" y="617826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3017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  <p:sldLayoutId id="2147483797" r:id="rId13"/>
    <p:sldLayoutId id="2147483798" r:id="rId14"/>
    <p:sldLayoutId id="2147483799" r:id="rId15"/>
    <p:sldLayoutId id="2147483800" r:id="rId16"/>
    <p:sldLayoutId id="2147483801" r:id="rId17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28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.jpe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" TargetMode="External"/><Relationship Id="rId2" Type="http://schemas.openxmlformats.org/officeDocument/2006/relationships/hyperlink" Target="http://blog.lifeway.com/eblifewayadulto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hyperlink" Target="http://st-takla.org/Gallery/Bible/Illustrations/Bible-Slides/OT/Jeremiah.html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685800"/>
            <a:ext cx="7937951" cy="20574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Verano de 2014/Tema </a:t>
            </a:r>
            <a:r>
              <a:rPr lang="es-PR" sz="4400" noProof="0" dirty="0" smtClean="0">
                <a:latin typeface="+mj-lt"/>
              </a:rPr>
              <a:t>4</a:t>
            </a:r>
            <a:r>
              <a:rPr lang="es-PR" sz="4400" smtClean="0">
                <a:latin typeface="+mj-lt"/>
              </a:rPr>
              <a:t>:           </a:t>
            </a:r>
            <a:r>
              <a:rPr lang="es-PR" sz="4400" cap="small" smtClean="0">
                <a:latin typeface="+mj-lt"/>
              </a:rPr>
              <a:t>La </a:t>
            </a:r>
            <a:r>
              <a:rPr lang="es-PR" sz="4400" cap="small" dirty="0" smtClean="0">
                <a:latin typeface="+mj-lt"/>
              </a:rPr>
              <a:t>historia de Dios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2895600"/>
            <a:ext cx="7937951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dirty="0" smtClean="0">
                <a:latin typeface="+mn-lt"/>
              </a:rPr>
              <a:t>“</a:t>
            </a:r>
            <a:r>
              <a:rPr lang="en-US" sz="4400" dirty="0"/>
              <a:t>Dios </a:t>
            </a:r>
            <a:r>
              <a:rPr lang="es-PR" sz="4400" dirty="0"/>
              <a:t>completa</a:t>
            </a:r>
            <a:r>
              <a:rPr lang="en-US" sz="4400" dirty="0"/>
              <a:t> la </a:t>
            </a:r>
            <a:r>
              <a:rPr lang="es-PR" sz="4400" dirty="0"/>
              <a:t>historia</a:t>
            </a:r>
            <a:r>
              <a:rPr lang="es-PR" sz="4400" dirty="0" smtClean="0">
                <a:latin typeface="+mn-lt"/>
              </a:rPr>
              <a:t>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24 de </a:t>
            </a:r>
            <a:r>
              <a:rPr lang="es-PR" sz="3600" dirty="0" smtClean="0">
                <a:latin typeface="+mn-lt"/>
                <a:cs typeface="+mn-cs"/>
              </a:rPr>
              <a:t>agosto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2014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lang="es-PR" sz="2800" dirty="0"/>
              <a:t>Juan</a:t>
            </a:r>
            <a:r>
              <a:rPr lang="en-US" sz="2800" dirty="0"/>
              <a:t> 14:1-3; </a:t>
            </a:r>
            <a:r>
              <a:rPr lang="es-PR" sz="2800" dirty="0"/>
              <a:t>Apocalipsis</a:t>
            </a:r>
            <a:r>
              <a:rPr lang="en-US" sz="2800" dirty="0"/>
              <a:t> </a:t>
            </a:r>
            <a:r>
              <a:rPr lang="en-US" sz="2800" dirty="0" smtClean="0"/>
              <a:t>21:1-4;                  22:1-5</a:t>
            </a:r>
            <a:r>
              <a:rPr lang="en-US" sz="2800" dirty="0"/>
              <a:t>, 12-14</a:t>
            </a:r>
            <a:r>
              <a:rPr lang="es-PR" sz="2800" dirty="0" smtClean="0"/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09800"/>
            <a:ext cx="8458200" cy="44196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Y </a:t>
            </a:r>
            <a:r>
              <a:rPr lang="es-ES" dirty="0"/>
              <a:t>oí una gran voz del cielo que decía: He aquí el tabernáculo de Dios con los hombres, y él morará con ellos; y ellos serán su pueblo, y Dios mismo estará con ellos como su Dios</a:t>
            </a:r>
            <a:r>
              <a:rPr lang="es-ES" dirty="0" smtClean="0"/>
              <a:t>. Enjugará </a:t>
            </a:r>
            <a:r>
              <a:rPr lang="es-ES" dirty="0"/>
              <a:t>Dios toda lágrima de los ojos de ellos; y ya no habrá muerte, ni habrá más llanto, ni clamor, ni dolor; porque las primeras cosas pasaron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990600" y="762000"/>
            <a:ext cx="8001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625475" indent="-625475">
              <a:spcAft>
                <a:spcPts val="600"/>
              </a:spcAft>
              <a:buFont typeface="+mj-lt"/>
              <a:buAutoNum type="arabicPeriod" startAt="2"/>
            </a:pPr>
            <a:r>
              <a:rPr lang="es-ES" dirty="0"/>
              <a:t>Basta de cosas desconocidas (Apocalipsis </a:t>
            </a:r>
            <a:r>
              <a:rPr lang="es-ES" dirty="0" smtClean="0"/>
              <a:t>21.1-4)</a:t>
            </a:r>
            <a:endParaRPr lang="es-PR" kern="0" dirty="0" smtClean="0"/>
          </a:p>
        </p:txBody>
      </p:sp>
    </p:spTree>
    <p:extLst>
      <p:ext uri="{BB962C8B-B14F-4D97-AF65-F5344CB8AC3E}">
        <p14:creationId xmlns:p14="http://schemas.microsoft.com/office/powerpoint/2010/main" val="23622032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133600"/>
            <a:ext cx="8458200" cy="44196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Después me mostró un río limpio de agua de vida, resplandeciente como cristal, que salía del trono de Dios y del Cordero</a:t>
            </a:r>
            <a:r>
              <a:rPr lang="es-ES" dirty="0" smtClean="0"/>
              <a:t>. En </a:t>
            </a:r>
            <a:r>
              <a:rPr lang="es-ES" dirty="0"/>
              <a:t>medio de la calle de la ciudad, y a uno y otro lado del río, estaba el árbol de la vida, que produce doce frutos, dando cada mes su fruto; y las hojas del árbol eran para la sanidad de las naciones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990600" y="762000"/>
            <a:ext cx="8001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625475" indent="-625475">
              <a:spcAft>
                <a:spcPts val="600"/>
              </a:spcAft>
              <a:buFont typeface="+mj-lt"/>
              <a:buAutoNum type="arabicPeriod" startAt="2"/>
            </a:pPr>
            <a:r>
              <a:rPr lang="es-ES" dirty="0"/>
              <a:t>Basta de cosas desconocidas (Apocalipsis </a:t>
            </a:r>
            <a:r>
              <a:rPr lang="es-ES" dirty="0" smtClean="0"/>
              <a:t>22.1-5)</a:t>
            </a:r>
            <a:endParaRPr lang="es-PR" kern="0" dirty="0" smtClean="0"/>
          </a:p>
        </p:txBody>
      </p:sp>
    </p:spTree>
    <p:extLst>
      <p:ext uri="{BB962C8B-B14F-4D97-AF65-F5344CB8AC3E}">
        <p14:creationId xmlns:p14="http://schemas.microsoft.com/office/powerpoint/2010/main" val="22223904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133600"/>
            <a:ext cx="8458200" cy="44196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Y </a:t>
            </a:r>
            <a:r>
              <a:rPr lang="es-ES" dirty="0"/>
              <a:t>no habrá más maldición; y el trono de Dios y del Cordero estará en ella, y sus siervos le servirán</a:t>
            </a:r>
            <a:r>
              <a:rPr lang="es-ES" dirty="0" smtClean="0"/>
              <a:t>, y </a:t>
            </a:r>
            <a:r>
              <a:rPr lang="es-ES" dirty="0"/>
              <a:t>verán su rostro, y su nombre estará en sus frentes</a:t>
            </a:r>
            <a:r>
              <a:rPr lang="es-ES" dirty="0" smtClean="0"/>
              <a:t>. No </a:t>
            </a:r>
            <a:r>
              <a:rPr lang="es-ES" dirty="0"/>
              <a:t>habrá allí más noche; y no tienen necesidad de luz de lámpara, ni de luz del sol, porque Dios el Señor los iluminará; y reinarán por los siglos de los siglos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990600" y="762000"/>
            <a:ext cx="8001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625475" indent="-625475">
              <a:spcAft>
                <a:spcPts val="600"/>
              </a:spcAft>
              <a:buFont typeface="+mj-lt"/>
              <a:buAutoNum type="arabicPeriod" startAt="2"/>
            </a:pPr>
            <a:r>
              <a:rPr lang="es-ES" dirty="0"/>
              <a:t>Basta de cosas desconocidas (Apocalipsis </a:t>
            </a:r>
            <a:r>
              <a:rPr lang="es-ES" dirty="0" smtClean="0"/>
              <a:t>22.1-5)</a:t>
            </a:r>
            <a:endParaRPr lang="es-PR" kern="0" dirty="0" smtClean="0"/>
          </a:p>
        </p:txBody>
      </p:sp>
    </p:spTree>
    <p:extLst>
      <p:ext uri="{BB962C8B-B14F-4D97-AF65-F5344CB8AC3E}">
        <p14:creationId xmlns:p14="http://schemas.microsoft.com/office/powerpoint/2010/main" val="4971362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1371600" y="290513"/>
            <a:ext cx="7620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ES" dirty="0"/>
              <a:t>La vida como debiera ser (Apocalipsis 22.12-14)</a:t>
            </a:r>
            <a:endParaRPr lang="es-P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2057971"/>
            <a:ext cx="6095238" cy="457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3820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53558"/>
            <a:ext cx="8763000" cy="4375842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“He aquí yo vengo pronto, y mi galardón conmigo, para recompensar a cada uno según sea su obra. Yo soy el Alfa y la Omega, el principio y el fin, el primero y el último. Bienaventurados los que lavan sus ropas, para tener derecho al árbol de la vida, y para entrar por las puertas en la ciudad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371600" y="290513"/>
            <a:ext cx="7620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ES" dirty="0"/>
              <a:t>La vida como debiera ser (Apocalipsis 22.12-14)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40235826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57400"/>
            <a:ext cx="8458200" cy="4114800"/>
          </a:xfrm>
        </p:spPr>
        <p:txBody>
          <a:bodyPr/>
          <a:lstStyle/>
          <a:p>
            <a:r>
              <a:rPr lang="es-ES" dirty="0"/>
              <a:t>Saber que pasaremos la eternidad con Jesús nos permite resistir las tormentas de la vida.</a:t>
            </a:r>
          </a:p>
          <a:p>
            <a:r>
              <a:rPr lang="es-ES" dirty="0"/>
              <a:t>Nuestro hogar eterno será un lugar de perfecta armonía y profunda relación con Dios.</a:t>
            </a:r>
          </a:p>
          <a:p>
            <a:r>
              <a:rPr lang="es-ES" dirty="0"/>
              <a:t>Podemos vivir esperando con gozo el regreso de Cristo y pasar la eternidad con Jesús.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133600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smtClean="0"/>
              <a:t>Carson</a:t>
            </a:r>
            <a:r>
              <a:rPr lang="es-ES" sz="1600" dirty="0"/>
              <a:t>, D.A. et al. </a:t>
            </a:r>
            <a:r>
              <a:rPr lang="es-ES" sz="1600" i="1" dirty="0"/>
              <a:t>Nuevo comentario </a:t>
            </a:r>
            <a:r>
              <a:rPr lang="es-ES" sz="1600" i="1" dirty="0" err="1"/>
              <a:t>Bı́blico</a:t>
            </a:r>
            <a:r>
              <a:rPr lang="es-ES" sz="1600" i="1" dirty="0"/>
              <a:t>: Siglo veintiuno</a:t>
            </a:r>
            <a:r>
              <a:rPr lang="es-ES" sz="1600" dirty="0"/>
              <a:t>. </a:t>
            </a:r>
            <a:r>
              <a:rPr lang="es-ES" sz="1600" dirty="0" err="1"/>
              <a:t>electronic</a:t>
            </a:r>
            <a:r>
              <a:rPr lang="es-ES" sz="1600" dirty="0"/>
              <a:t> ed. Miami: Sociedades </a:t>
            </a:r>
            <a:r>
              <a:rPr lang="es-ES" sz="1600" dirty="0" err="1"/>
              <a:t>Bı́blicas</a:t>
            </a:r>
            <a:r>
              <a:rPr lang="es-ES" sz="1600" dirty="0"/>
              <a:t> Unidas, 2000</a:t>
            </a:r>
            <a:r>
              <a:rPr lang="es-ES" sz="1600" dirty="0" smtClean="0"/>
              <a:t>.</a:t>
            </a:r>
            <a:endParaRPr lang="es-ES" sz="1600" dirty="0"/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Fernández, Óscar J. et al. Eds. </a:t>
            </a:r>
            <a:r>
              <a:rPr lang="es-PR" sz="1600" i="1" dirty="0" smtClean="0"/>
              <a:t>Estudios Bíblicos </a:t>
            </a:r>
            <a:r>
              <a:rPr lang="es-PR" sz="1600" i="1" dirty="0" err="1" smtClean="0"/>
              <a:t>Lifeway</a:t>
            </a:r>
            <a:r>
              <a:rPr lang="es-PR" sz="1600" i="1" dirty="0" smtClean="0"/>
              <a:t> para Adultos. </a:t>
            </a:r>
            <a:r>
              <a:rPr lang="es-PR" sz="1600" dirty="0" smtClean="0"/>
              <a:t>Vol. 13, Núm. 4.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2014. 134-143.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/>
              <a:t>Henry, Matthew, y Francisco </a:t>
            </a:r>
            <a:r>
              <a:rPr lang="en-US" sz="1600" dirty="0" err="1"/>
              <a:t>Lacueva</a:t>
            </a:r>
            <a:r>
              <a:rPr lang="en-US" sz="1600" dirty="0"/>
              <a:t>. </a:t>
            </a:r>
            <a:r>
              <a:rPr lang="en-US" sz="1600" i="1" dirty="0" err="1"/>
              <a:t>Comentario</a:t>
            </a:r>
            <a:r>
              <a:rPr lang="en-US" sz="1600" i="1" dirty="0"/>
              <a:t> </a:t>
            </a:r>
            <a:r>
              <a:rPr lang="en-US" sz="1600" i="1" dirty="0" err="1"/>
              <a:t>Bı́blico</a:t>
            </a:r>
            <a:r>
              <a:rPr lang="en-US" sz="1600" i="1" dirty="0"/>
              <a:t> de Matthew Henry.</a:t>
            </a:r>
            <a:r>
              <a:rPr lang="en-US" sz="1600" dirty="0"/>
              <a:t> </a:t>
            </a:r>
            <a:r>
              <a:rPr lang="en-US" sz="1600" dirty="0" smtClean="0"/>
              <a:t>Barcelona: </a:t>
            </a:r>
            <a:r>
              <a:rPr lang="en-US" sz="1600" dirty="0"/>
              <a:t>Editorial CLIE, 1999</a:t>
            </a:r>
            <a:r>
              <a:rPr lang="en-US" sz="1600" dirty="0" smtClean="0"/>
              <a:t>.</a:t>
            </a:r>
            <a:endParaRPr lang="en-US" sz="1600" dirty="0"/>
          </a:p>
          <a:p>
            <a:pPr marL="342900" lvl="1" indent="-342900">
              <a:lnSpc>
                <a:spcPct val="9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n-US" sz="1600" dirty="0"/>
              <a:t>MacDonald, William. </a:t>
            </a:r>
            <a:r>
              <a:rPr lang="en-US" sz="1600" dirty="0" err="1"/>
              <a:t>Comentario</a:t>
            </a:r>
            <a:r>
              <a:rPr lang="en-US" sz="1600" dirty="0"/>
              <a:t> B</a:t>
            </a:r>
            <a:r>
              <a:rPr lang="el-GR" sz="1600" dirty="0"/>
              <a:t>φ</a:t>
            </a:r>
            <a:r>
              <a:rPr lang="en-US" sz="1600" dirty="0" err="1"/>
              <a:t>blico</a:t>
            </a:r>
            <a:r>
              <a:rPr lang="en-US" sz="1600" dirty="0"/>
              <a:t> de William MacDonald: </a:t>
            </a:r>
            <a:r>
              <a:rPr lang="en-US" sz="1600" dirty="0" err="1"/>
              <a:t>Antiguo</a:t>
            </a:r>
            <a:r>
              <a:rPr lang="en-US" sz="1600" dirty="0"/>
              <a:t> </a:t>
            </a:r>
            <a:r>
              <a:rPr lang="en-US" sz="1600" dirty="0" err="1"/>
              <a:t>Testamento</a:t>
            </a:r>
            <a:r>
              <a:rPr lang="en-US" sz="1600" dirty="0"/>
              <a:t> y Nuevo </a:t>
            </a:r>
            <a:r>
              <a:rPr lang="en-US" sz="1600" dirty="0" err="1"/>
              <a:t>Testamento</a:t>
            </a:r>
            <a:r>
              <a:rPr lang="en-US" sz="1600" dirty="0"/>
              <a:t>. </a:t>
            </a:r>
            <a:r>
              <a:rPr lang="en-US" sz="1600" dirty="0" err="1"/>
              <a:t>Viladecavalls</a:t>
            </a:r>
            <a:r>
              <a:rPr lang="en-US" sz="1600" dirty="0"/>
              <a:t> (Barcelona), </a:t>
            </a:r>
            <a:r>
              <a:rPr lang="en-US" sz="1600" dirty="0" err="1"/>
              <a:t>Espa±a</a:t>
            </a:r>
            <a:r>
              <a:rPr lang="en-US" sz="1600" dirty="0"/>
              <a:t>: Editorial CLIE, 2004.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/>
              <a:t>Reina Valera Revisada (1960). Miami: Sociedades Bíblicas Unidas, 1998.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>
                <a:hlinkClick r:id="rId2"/>
              </a:rPr>
              <a:t>http://blog.lifeway.com/eblifewayadultos</a:t>
            </a:r>
            <a:r>
              <a:rPr lang="es-PR" sz="1600" dirty="0" smtClean="0">
                <a:hlinkClick r:id="rId2"/>
              </a:rPr>
              <a:t>/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ES" sz="1600" dirty="0" smtClean="0">
                <a:hlinkClick r:id="rId3"/>
              </a:rPr>
              <a:t>http://www.dsmedia.org/resources/illustrations/sweet-publishing/</a:t>
            </a:r>
            <a:r>
              <a:rPr lang="es-ES" sz="1600" dirty="0" smtClean="0"/>
              <a:t>  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 smtClean="0">
                <a:hlinkClick r:id="rId4"/>
              </a:rPr>
              <a:t>http://st-takla.org/Gallery/Bible/Illustrations/Bible-Slides/OT/Jeremiah.html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+mj-lt"/>
              </a:rPr>
              <a:t>(imágenes bíblicas).</a:t>
            </a:r>
            <a:endParaRPr lang="en-US" sz="1600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6" y="-837"/>
            <a:ext cx="9142884" cy="6858837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742808" y="381000"/>
            <a:ext cx="7705531" cy="5715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bg1"/>
                </a:solidFill>
              </a:rPr>
              <a:t>Próximo Estudio Dominical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742807" y="952500"/>
            <a:ext cx="7705531" cy="54864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400" dirty="0" smtClean="0">
                <a:solidFill>
                  <a:schemeClr val="bg1"/>
                </a:solidFill>
              </a:rPr>
              <a:t>Verano de 2014/Tema: </a:t>
            </a:r>
            <a:r>
              <a:rPr lang="es-PR" sz="4400" cap="small" dirty="0" smtClean="0">
                <a:solidFill>
                  <a:schemeClr val="bg1"/>
                </a:solidFill>
              </a:rPr>
              <a:t>La historia de Dios</a:t>
            </a:r>
            <a:endParaRPr lang="es-PR" sz="4400" cap="small" dirty="0">
              <a:solidFill>
                <a:schemeClr val="bg1"/>
              </a:solidFill>
            </a:endParaRPr>
          </a:p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000" dirty="0" smtClean="0">
                <a:solidFill>
                  <a:schemeClr val="bg1"/>
                </a:solidFill>
              </a:rPr>
              <a:t>“</a:t>
            </a:r>
            <a:r>
              <a:rPr lang="en-US" sz="4000" dirty="0" smtClean="0">
                <a:solidFill>
                  <a:schemeClr val="bg1"/>
                </a:solidFill>
              </a:rPr>
              <a:t>La clave </a:t>
            </a:r>
            <a:r>
              <a:rPr lang="es-PR" sz="4000" dirty="0" smtClean="0">
                <a:solidFill>
                  <a:schemeClr val="bg1"/>
                </a:solidFill>
              </a:rPr>
              <a:t>es</a:t>
            </a:r>
            <a:r>
              <a:rPr lang="en-US" sz="4000" dirty="0" smtClean="0">
                <a:solidFill>
                  <a:schemeClr val="bg1"/>
                </a:solidFill>
              </a:rPr>
              <a:t> el </a:t>
            </a:r>
            <a:r>
              <a:rPr lang="es-PR" sz="4000" dirty="0" smtClean="0">
                <a:solidFill>
                  <a:schemeClr val="bg1"/>
                </a:solidFill>
              </a:rPr>
              <a:t>amor”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dirty="0" smtClean="0">
                <a:solidFill>
                  <a:schemeClr val="bg1"/>
                </a:solidFill>
              </a:rPr>
              <a:t>31 de agosto de 2014</a:t>
            </a:r>
            <a:endParaRPr lang="es-PR" sz="2800" dirty="0" smtClean="0">
              <a:solidFill>
                <a:schemeClr val="bg1"/>
              </a:solidFill>
            </a:endParaRP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Leer </a:t>
            </a:r>
            <a:r>
              <a:rPr lang="es-PR" dirty="0">
                <a:solidFill>
                  <a:schemeClr val="bg1"/>
                </a:solidFill>
              </a:rPr>
              <a:t>y meditar en</a:t>
            </a:r>
            <a:r>
              <a:rPr lang="es-PR" dirty="0" smtClean="0">
                <a:solidFill>
                  <a:schemeClr val="bg1"/>
                </a:solidFill>
              </a:rPr>
              <a:t>:</a:t>
            </a: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(Juan</a:t>
            </a:r>
            <a:r>
              <a:rPr lang="en-US" dirty="0" smtClean="0">
                <a:solidFill>
                  <a:schemeClr val="bg1"/>
                </a:solidFill>
              </a:rPr>
              <a:t> 3:16; 1 </a:t>
            </a:r>
            <a:r>
              <a:rPr lang="es-PR" dirty="0" smtClean="0">
                <a:solidFill>
                  <a:schemeClr val="bg1"/>
                </a:solidFill>
              </a:rPr>
              <a:t>Juan</a:t>
            </a:r>
            <a:r>
              <a:rPr lang="en-US" dirty="0" smtClean="0">
                <a:solidFill>
                  <a:schemeClr val="bg1"/>
                </a:solidFill>
              </a:rPr>
              <a:t> 3:16-20; 4:15-18</a:t>
            </a:r>
            <a:r>
              <a:rPr lang="es-PR" dirty="0" smtClean="0">
                <a:solidFill>
                  <a:schemeClr val="bg1"/>
                </a:solidFill>
              </a:rPr>
              <a:t>)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18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7000">
              <a:srgbClr val="00B0F0"/>
            </a:gs>
            <a:gs pos="43000">
              <a:schemeClr val="bg1"/>
            </a:gs>
            <a:gs pos="15000">
              <a:schemeClr val="accent1">
                <a:lumMod val="7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lifewayblog.wpengine.netdna-cdn.com/eblifewayadultos/files/2012/05/005075090_2014-SUM_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38200" y="-23328"/>
            <a:ext cx="7315200" cy="687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1804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Tema General</a:t>
            </a:r>
            <a:endParaRPr lang="en-US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5105400" cy="4643438"/>
          </a:xfrm>
          <a:solidFill>
            <a:schemeClr val="bg1">
              <a:alpha val="45000"/>
            </a:schemeClr>
          </a:solidFill>
        </p:spPr>
        <p:txBody>
          <a:bodyPr>
            <a:normAutofit fontScale="92500"/>
          </a:bodyPr>
          <a:lstStyle/>
          <a:p>
            <a:r>
              <a:rPr lang="es-ES" sz="3600" dirty="0"/>
              <a:t>Dios ha revelado el final de la historia y desea que la promesa del regreso de Cristo y el cielo animen a los cristianos. Los creyentes no tienen por qué vivir con temor al final de los tiempos.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799" y="2209800"/>
            <a:ext cx="8153401" cy="4191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pPr marL="401638" indent="-401638">
              <a:buFont typeface="+mj-lt"/>
              <a:buAutoNum type="arabicPeriod"/>
            </a:pPr>
            <a:r>
              <a:rPr lang="es-ES" sz="3600" dirty="0"/>
              <a:t>Basta de negativas </a:t>
            </a:r>
            <a:r>
              <a:rPr lang="es-ES" sz="3600" dirty="0" smtClean="0"/>
              <a:t>                  (</a:t>
            </a:r>
            <a:r>
              <a:rPr lang="es-ES" sz="3600" dirty="0"/>
              <a:t>Juan 14.1-3)</a:t>
            </a:r>
          </a:p>
          <a:p>
            <a:pPr marL="401638" indent="-401638">
              <a:buFont typeface="+mj-lt"/>
              <a:buAutoNum type="arabicPeriod"/>
            </a:pPr>
            <a:r>
              <a:rPr lang="es-ES" sz="3600" dirty="0"/>
              <a:t>Basta de cosas desconocidas (Apocalipsis 21.1-4; 22.1-5)</a:t>
            </a:r>
          </a:p>
          <a:p>
            <a:pPr marL="401638" indent="-401638">
              <a:buFont typeface="+mj-lt"/>
              <a:buAutoNum type="arabicPeriod"/>
            </a:pPr>
            <a:r>
              <a:rPr lang="es-ES" sz="3600" dirty="0"/>
              <a:t>La vida como debiera ser (Apocalipsis 22.12-14)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/>
              <a:pPr/>
              <a:t>4</a:t>
            </a:fld>
            <a:endParaRPr lang="en-US"/>
          </a:p>
        </p:txBody>
      </p:sp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914400"/>
            <a:ext cx="5478463" cy="762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r>
              <a:rPr lang="es-PR" dirty="0"/>
              <a:t>Bosquejo de Estudio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oll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52400" y="2133600"/>
            <a:ext cx="9525000" cy="3505200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925618"/>
            <a:ext cx="8001000" cy="1570182"/>
          </a:xfrm>
          <a:noFill/>
          <a:ln/>
        </p:spPr>
        <p:txBody>
          <a:bodyPr/>
          <a:lstStyle/>
          <a:p>
            <a:pPr marL="0" indent="0">
              <a:buNone/>
            </a:pPr>
            <a:r>
              <a:rPr lang="es-ES" dirty="0">
                <a:latin typeface="Papyrus" panose="03070502060502030205" pitchFamily="66" charset="0"/>
              </a:rPr>
              <a:t>“</a:t>
            </a:r>
            <a:r>
              <a:rPr lang="es-ES" i="1" dirty="0">
                <a:latin typeface="Papyrus" panose="03070502060502030205" pitchFamily="66" charset="0"/>
              </a:rPr>
              <a:t>Y si me fuere y os preparare lugar, vendré otra vez, y os tomaré a mí mismo, para que donde yo estoy, vosotros también estéis.</a:t>
            </a:r>
            <a:r>
              <a:rPr lang="es-ES" dirty="0">
                <a:latin typeface="Papyrus" panose="03070502060502030205" pitchFamily="66" charset="0"/>
              </a:rPr>
              <a:t>” (Juan 14.3, RVR60) </a:t>
            </a:r>
          </a:p>
          <a:p>
            <a:pPr marL="0" indent="0">
              <a:buNone/>
            </a:pPr>
            <a:endParaRPr lang="es-ES" dirty="0">
              <a:latin typeface="Papyrus" panose="03070502060502030205" pitchFamily="66" charset="0"/>
            </a:endParaRP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Texto </a:t>
            </a:r>
            <a:r>
              <a:rPr lang="es-PR" dirty="0" smtClean="0"/>
              <a:t>Clave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pPr marL="512763" indent="-512763">
              <a:buFont typeface="+mj-lt"/>
              <a:buAutoNum type="arabicPeriod"/>
            </a:pPr>
            <a:r>
              <a:rPr lang="es-ES" dirty="0"/>
              <a:t>Basta de negativas                   (Juan 14.1-3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2" name="AutoShape 2"/>
          <p:cNvSpPr>
            <a:spLocks noChangeAspect="1" noChangeArrowheads="1"/>
          </p:cNvSpPr>
          <p:nvPr/>
        </p:nvSpPr>
        <p:spPr bwMode="auto">
          <a:xfrm>
            <a:off x="63500" y="-136525"/>
            <a:ext cx="9172575" cy="66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4"/>
          <p:cNvSpPr>
            <a:spLocks noChangeAspect="1" noChangeArrowheads="1"/>
          </p:cNvSpPr>
          <p:nvPr/>
        </p:nvSpPr>
        <p:spPr bwMode="auto">
          <a:xfrm>
            <a:off x="-533400" y="304800"/>
            <a:ext cx="9172575" cy="66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6"/>
          <p:cNvSpPr>
            <a:spLocks noChangeAspect="1" noChangeArrowheads="1"/>
          </p:cNvSpPr>
          <p:nvPr/>
        </p:nvSpPr>
        <p:spPr bwMode="auto">
          <a:xfrm>
            <a:off x="215900" y="15875"/>
            <a:ext cx="9172575" cy="66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2057400"/>
            <a:ext cx="6739376" cy="452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2187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12482"/>
            <a:ext cx="86106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“No se turbe vuestro corazón; creéis en Dios, creed también en mí</a:t>
            </a:r>
            <a:r>
              <a:rPr lang="es-ES" dirty="0" smtClean="0"/>
              <a:t>. En </a:t>
            </a:r>
            <a:r>
              <a:rPr lang="es-ES" dirty="0"/>
              <a:t>la casa de mi Padre muchas moradas hay; si así no fuera, yo os lo hubiera dicho; voy, pues, a preparar lugar para vosotros</a:t>
            </a:r>
            <a:r>
              <a:rPr lang="es-ES" dirty="0" smtClean="0"/>
              <a:t>. Y </a:t>
            </a:r>
            <a:r>
              <a:rPr lang="es-ES" dirty="0"/>
              <a:t>si me fuere y os preparare lugar, vendré otra vez, y os tomaré a mí mismo, para que donde yo estoy, vosotros también estéis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pPr marL="512763" indent="-512763">
              <a:buFont typeface="+mj-lt"/>
              <a:buAutoNum type="arabicPeriod"/>
            </a:pPr>
            <a:r>
              <a:rPr lang="es-ES" dirty="0"/>
              <a:t>Basta de negativas                   (Juan 14.1-3</a:t>
            </a:r>
            <a:r>
              <a:rPr lang="es-ES" dirty="0" smtClean="0"/>
              <a:t>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827236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990600" y="762000"/>
            <a:ext cx="8001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625475" indent="-625475">
              <a:spcAft>
                <a:spcPts val="600"/>
              </a:spcAft>
              <a:buFont typeface="+mj-lt"/>
              <a:buAutoNum type="arabicPeriod" startAt="2"/>
            </a:pPr>
            <a:r>
              <a:rPr lang="es-ES" dirty="0"/>
              <a:t>Basta de cosas desconocidas (Apocalipsis 21.1-4; 22.1-5</a:t>
            </a:r>
            <a:r>
              <a:rPr lang="es-ES" dirty="0" smtClean="0"/>
              <a:t>)</a:t>
            </a:r>
            <a:endParaRPr lang="es-PR" kern="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0200" y="1981023"/>
            <a:ext cx="6146799" cy="4610101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09800"/>
            <a:ext cx="8458200" cy="44196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“Vi un cielo nuevo y una tierra nueva; porque el primer cielo y la primera tierra pasaron, y el mar ya no existía más</a:t>
            </a:r>
            <a:r>
              <a:rPr lang="es-ES" dirty="0" smtClean="0"/>
              <a:t>. Y </a:t>
            </a:r>
            <a:r>
              <a:rPr lang="es-ES" dirty="0"/>
              <a:t>yo Juan vi la santa ciudad, la nueva Jerusalén, descender del cielo, de Dios, dispuesta como una esposa ataviada para su marido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990600" y="762000"/>
            <a:ext cx="8001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625475" indent="-625475">
              <a:spcAft>
                <a:spcPts val="600"/>
              </a:spcAft>
              <a:buFont typeface="+mj-lt"/>
              <a:buAutoNum type="arabicPeriod" startAt="2"/>
            </a:pPr>
            <a:r>
              <a:rPr lang="es-ES" dirty="0"/>
              <a:t>Basta de cosas desconocidas (Apocalipsis </a:t>
            </a:r>
            <a:r>
              <a:rPr lang="es-ES" dirty="0" smtClean="0"/>
              <a:t>21.1-4)</a:t>
            </a:r>
            <a:endParaRPr lang="es-PR" kern="0" dirty="0" smtClean="0"/>
          </a:p>
        </p:txBody>
      </p:sp>
    </p:spTree>
    <p:extLst>
      <p:ext uri="{BB962C8B-B14F-4D97-AF65-F5344CB8AC3E}">
        <p14:creationId xmlns:p14="http://schemas.microsoft.com/office/powerpoint/2010/main" val="37425557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91117</TotalTime>
  <Words>902</Words>
  <Application>Microsoft Office PowerPoint</Application>
  <PresentationFormat>On-screen Show (4:3)</PresentationFormat>
  <Paragraphs>67</Paragraphs>
  <Slides>18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Arial</vt:lpstr>
      <vt:lpstr>Calibri</vt:lpstr>
      <vt:lpstr>Century Gothic</vt:lpstr>
      <vt:lpstr>Papyrus</vt:lpstr>
      <vt:lpstr>Tahoma</vt:lpstr>
      <vt:lpstr>Wingdings</vt:lpstr>
      <vt:lpstr>Blends</vt:lpstr>
      <vt:lpstr>1_Office Theme</vt:lpstr>
      <vt:lpstr>Mesh</vt:lpstr>
      <vt:lpstr>PowerPoint Presentation</vt:lpstr>
      <vt:lpstr>PowerPoint Presentation</vt:lpstr>
      <vt:lpstr>Tema General</vt:lpstr>
      <vt:lpstr>Bosquejo de Estudio</vt:lpstr>
      <vt:lpstr>Texto Clave</vt:lpstr>
      <vt:lpstr>Basta de negativas                   (Juan 14.1-3)</vt:lpstr>
      <vt:lpstr>Basta de negativas                   (Juan 14.1-3)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La vida como debiera ser (Apocalipsis 22.12-14)</vt:lpstr>
      <vt:lpstr>La vida como debiera ser (Apocalipsis 22.12-14)</vt:lpstr>
      <vt:lpstr>Aplicaciones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dios_completa_la_historia_082414.pptx</dc:title>
  <dc:creator>JRIVERA</dc:creator>
  <cp:lastModifiedBy>Ortega, Tito (GSO Inks Dev. &amp; Analytical Svc.)</cp:lastModifiedBy>
  <cp:revision>4228</cp:revision>
  <dcterms:created xsi:type="dcterms:W3CDTF">2007-01-24T21:53:34Z</dcterms:created>
  <dcterms:modified xsi:type="dcterms:W3CDTF">2014-08-24T21:08:22Z</dcterms:modified>
</cp:coreProperties>
</file>