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712" r:id="rId3"/>
  </p:sldMasterIdLst>
  <p:notesMasterIdLst>
    <p:notesMasterId r:id="rId32"/>
  </p:notesMasterIdLst>
  <p:handoutMasterIdLst>
    <p:handoutMasterId r:id="rId33"/>
  </p:handoutMasterIdLst>
  <p:sldIdLst>
    <p:sldId id="794" r:id="rId4"/>
    <p:sldId id="1228" r:id="rId5"/>
    <p:sldId id="804" r:id="rId6"/>
    <p:sldId id="416" r:id="rId7"/>
    <p:sldId id="287" r:id="rId8"/>
    <p:sldId id="622" r:id="rId9"/>
    <p:sldId id="1090" r:id="rId10"/>
    <p:sldId id="1257" r:id="rId11"/>
    <p:sldId id="1260" r:id="rId12"/>
    <p:sldId id="1277" r:id="rId13"/>
    <p:sldId id="1261" r:id="rId14"/>
    <p:sldId id="1271" r:id="rId15"/>
    <p:sldId id="1272" r:id="rId16"/>
    <p:sldId id="1273" r:id="rId17"/>
    <p:sldId id="1274" r:id="rId18"/>
    <p:sldId id="652" r:id="rId19"/>
    <p:sldId id="1084" r:id="rId20"/>
    <p:sldId id="1258" r:id="rId21"/>
    <p:sldId id="1276" r:id="rId22"/>
    <p:sldId id="1278" r:id="rId23"/>
    <p:sldId id="655" r:id="rId24"/>
    <p:sldId id="922" r:id="rId25"/>
    <p:sldId id="1279" r:id="rId26"/>
    <p:sldId id="1280" r:id="rId27"/>
    <p:sldId id="1155" r:id="rId28"/>
    <p:sldId id="561" r:id="rId29"/>
    <p:sldId id="1133" r:id="rId30"/>
    <p:sldId id="908" r:id="rId3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663300"/>
    <a:srgbClr val="993B07"/>
    <a:srgbClr val="303030"/>
    <a:srgbClr val="996633"/>
    <a:srgbClr val="FFFFD1"/>
    <a:srgbClr val="CB7935"/>
    <a:srgbClr val="A6925A"/>
    <a:srgbClr val="CC99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5" autoAdjust="0"/>
    <p:restoredTop sz="96709" autoAdjust="0"/>
  </p:normalViewPr>
  <p:slideViewPr>
    <p:cSldViewPr>
      <p:cViewPr varScale="1">
        <p:scale>
          <a:sx n="68" d="100"/>
          <a:sy n="68" d="100"/>
        </p:scale>
        <p:origin x="1356" y="54"/>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12/7/2013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28</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4291372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4291372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3422921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extLst>
      <p:ext uri="{BB962C8B-B14F-4D97-AF65-F5344CB8AC3E}">
        <p14:creationId xmlns:p14="http://schemas.microsoft.com/office/powerpoint/2010/main" val="3391819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21</a:t>
            </a:fld>
            <a:endParaRPr lang="en-US"/>
          </a:p>
        </p:txBody>
      </p:sp>
    </p:spTree>
    <p:extLst>
      <p:ext uri="{BB962C8B-B14F-4D97-AF65-F5344CB8AC3E}">
        <p14:creationId xmlns:p14="http://schemas.microsoft.com/office/powerpoint/2010/main" val="2463741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27</a:t>
            </a:fld>
            <a:endParaRPr lang="en-US"/>
          </a:p>
        </p:txBody>
      </p:sp>
    </p:spTree>
    <p:extLst>
      <p:ext uri="{BB962C8B-B14F-4D97-AF65-F5344CB8AC3E}">
        <p14:creationId xmlns:p14="http://schemas.microsoft.com/office/powerpoint/2010/main" val="83818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3.wdp"/></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t-takla.org/Gallery/Bible/Illustrations/Bible-Slides/OT/Jeremiah.html" TargetMode="External"/><Relationship Id="rId2" Type="http://schemas.openxmlformats.org/officeDocument/2006/relationships/hyperlink" Target="http://www.dsmedia.org/resources/illustrations/sweet-publishing/" TargetMode="Externa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59394" name="Picture 2" descr="http://05varvara.files.wordpress.com/2011/09/unknown-artist-christ-pantocrator-church-of-the-most-holy-mother-of-god-of-kazan-tolyatti-rf-20001.jpg?w=1200&amp;h=1160"/>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0" y="7619"/>
            <a:ext cx="9144000" cy="6850381"/>
          </a:xfrm>
          <a:prstGeom prst="rect">
            <a:avLst/>
          </a:prstGeom>
          <a:noFill/>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4</a:t>
            </a:r>
            <a:r>
              <a:rPr kumimoji="0" lang="es-PR" sz="4400" b="0" i="0" u="none" strike="noStrike" kern="1200" cap="none" spc="0" normalizeH="0" baseline="30000" noProof="0" dirty="0" smtClean="0">
                <a:ln>
                  <a:noFill/>
                </a:ln>
                <a:effectLst/>
                <a:uLnTx/>
                <a:uFillTx/>
                <a:latin typeface="+mj-lt"/>
                <a:ea typeface="+mj-ea"/>
                <a:cs typeface="+mj-cs"/>
              </a:rPr>
              <a:t>to</a:t>
            </a:r>
            <a:r>
              <a:rPr kumimoji="0" lang="es-PR" sz="4400" b="0" i="0" u="none" strike="noStrike" kern="1200" cap="none" spc="0" normalizeH="0" baseline="0" noProof="0" dirty="0" smtClean="0">
                <a:ln>
                  <a:noFill/>
                </a:ln>
                <a:effectLst/>
                <a:uLnTx/>
                <a:uFillTx/>
                <a:latin typeface="+mj-lt"/>
                <a:ea typeface="+mj-ea"/>
                <a:cs typeface="+mj-cs"/>
              </a:rPr>
              <a:t> Trimestre/Tema </a:t>
            </a:r>
            <a:r>
              <a:rPr lang="es-PR" sz="4400" noProof="0" dirty="0" smtClean="0">
                <a:latin typeface="+mj-lt"/>
              </a:rPr>
              <a:t>3</a:t>
            </a:r>
            <a:r>
              <a:rPr lang="es-PR" sz="4400" dirty="0" smtClean="0">
                <a:latin typeface="+mj-lt"/>
              </a:rPr>
              <a:t>:                ¿Qué tiene de singular un nombre?</a:t>
            </a:r>
            <a:endParaRPr kumimoji="0" lang="es-PR" sz="4400" b="0" i="0" u="none" strike="noStrike" kern="1200" cap="none" spc="0" normalizeH="0" baseline="0" noProof="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err="1" smtClean="0">
                <a:latin typeface="+mn-lt"/>
              </a:rPr>
              <a:t>Yavé</a:t>
            </a:r>
            <a:r>
              <a:rPr lang="es-PR" sz="4400" dirty="0" smtClean="0">
                <a:latin typeface="+mn-lt"/>
              </a:rPr>
              <a:t>, Nuestro Dios</a:t>
            </a:r>
          </a:p>
          <a:p>
            <a:pPr marL="401638" indent="-234950" algn="ctr">
              <a:spcAft>
                <a:spcPts val="600"/>
              </a:spcAft>
              <a:buNone/>
            </a:pPr>
            <a:r>
              <a:rPr lang="es-PR" sz="3600" dirty="0" smtClean="0">
                <a:latin typeface="+mn-lt"/>
                <a:cs typeface="+mn-cs"/>
              </a:rPr>
              <a:t>1</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diciembre </a:t>
            </a:r>
            <a:r>
              <a:rPr kumimoji="0" lang="es-PR" sz="3600" b="0" i="0" u="none" strike="noStrike" kern="1200" cap="none" spc="0" normalizeH="0" baseline="0" noProof="0" dirty="0" smtClean="0">
                <a:ln>
                  <a:noFill/>
                </a:ln>
                <a:effectLst/>
                <a:uLnTx/>
                <a:uFillTx/>
                <a:latin typeface="+mn-lt"/>
                <a:ea typeface="+mn-ea"/>
                <a:cs typeface="+mn-cs"/>
              </a:rPr>
              <a:t>de 2013</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s-PR" sz="2800" dirty="0" smtClean="0"/>
              <a:t>Éxodo 6.2-8; 15.1-3, 11-13</a:t>
            </a:r>
            <a:r>
              <a:rPr kumimoji="0" lang="es-PR" sz="2800" b="0" i="0" u="none" strike="noStrike" kern="1200" cap="none" spc="0" normalizeH="0" baseline="0" noProof="0" dirty="0" smtClean="0">
                <a:ln>
                  <a:noFill/>
                </a:ln>
                <a:effectLst/>
                <a:uLnTx/>
                <a:uFillTx/>
                <a:latin typeface="+mn-lt"/>
                <a:ea typeface="+mn-ea"/>
                <a:cs typeface="+mn-cs"/>
              </a:rPr>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0" y="2057400"/>
            <a:ext cx="8458200" cy="4800600"/>
          </a:xfrm>
        </p:spPr>
        <p:txBody>
          <a:bodyPr/>
          <a:lstStyle/>
          <a:p>
            <a:r>
              <a:rPr lang="es-ES" dirty="0" smtClean="0"/>
              <a:t>El nombre Jehová es una latinización del nombre de Dios, pronunciado en Hebreo moderno como </a:t>
            </a:r>
            <a:r>
              <a:rPr lang="es-ES" dirty="0" err="1" smtClean="0"/>
              <a:t>Yavé</a:t>
            </a:r>
            <a:r>
              <a:rPr lang="es-ES" dirty="0" smtClean="0"/>
              <a:t>. Este nombre expresado de parte de Dios mismo era muy importante, ya que servía como eje de identidad. Israel tenía un Dios que tenía un nombre que Él mismo se puso, no un nombre otorgado por hombres.</a:t>
            </a:r>
          </a:p>
        </p:txBody>
      </p:sp>
      <p:sp>
        <p:nvSpPr>
          <p:cNvPr id="9" name="Rectangle 2"/>
          <p:cNvSpPr>
            <a:spLocks noGrp="1" noChangeArrowheads="1"/>
          </p:cNvSpPr>
          <p:nvPr>
            <p:ph type="title"/>
          </p:nvPr>
        </p:nvSpPr>
        <p:spPr>
          <a:xfrm>
            <a:off x="1143000" y="228600"/>
            <a:ext cx="7391400" cy="1462087"/>
          </a:xfrm>
        </p:spPr>
        <p:txBody>
          <a:bodyPr/>
          <a:lstStyle/>
          <a:p>
            <a:pPr marL="742950" indent="-742950">
              <a:spcAft>
                <a:spcPts val="600"/>
              </a:spcAft>
              <a:buFont typeface="+mj-lt"/>
              <a:buAutoNum type="arabicPeriod"/>
            </a:pPr>
            <a:r>
              <a:rPr lang="es-PR" sz="4000" dirty="0" err="1" smtClean="0"/>
              <a:t>Yavé</a:t>
            </a:r>
            <a:r>
              <a:rPr lang="es-PR" sz="4000" dirty="0" smtClean="0"/>
              <a:t> promete (Éxodo 6.2-8)</a:t>
            </a:r>
          </a:p>
        </p:txBody>
      </p:sp>
    </p:spTree>
    <p:extLst>
      <p:ext uri="{BB962C8B-B14F-4D97-AF65-F5344CB8AC3E}">
        <p14:creationId xmlns:p14="http://schemas.microsoft.com/office/powerpoint/2010/main" val="2766543605"/>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0" y="2057400"/>
            <a:ext cx="5867400" cy="4800600"/>
          </a:xfrm>
        </p:spPr>
        <p:txBody>
          <a:bodyPr/>
          <a:lstStyle/>
          <a:p>
            <a:r>
              <a:rPr lang="es-ES" sz="3000" dirty="0" smtClean="0"/>
              <a:t>El </a:t>
            </a:r>
            <a:r>
              <a:rPr lang="es-ES" sz="3000" dirty="0" err="1" smtClean="0"/>
              <a:t>Tetragrammatón</a:t>
            </a:r>
            <a:r>
              <a:rPr lang="es-ES" sz="3000" dirty="0" smtClean="0"/>
              <a:t> (</a:t>
            </a:r>
            <a:r>
              <a:rPr lang="es-ES" sz="3000" dirty="0" err="1" smtClean="0"/>
              <a:t>Yavé</a:t>
            </a:r>
            <a:r>
              <a:rPr lang="es-ES" sz="3000" dirty="0" smtClean="0"/>
              <a:t>):</a:t>
            </a:r>
          </a:p>
          <a:p>
            <a:pPr>
              <a:buNone/>
            </a:pPr>
            <a:r>
              <a:rPr lang="es-ES" sz="3000" dirty="0" smtClean="0"/>
              <a:t> No se sabe perfectamente el significado ni la correcta pronunciación de este nombre de Dios, pero el mismo se parece muchísimo al verbo  “ser” en Hebreo. El nombre representa la esencia de Dios, quien es, era, y será para siempre.</a:t>
            </a:r>
          </a:p>
        </p:txBody>
      </p:sp>
      <p:sp>
        <p:nvSpPr>
          <p:cNvPr id="9" name="Rectangle 2"/>
          <p:cNvSpPr>
            <a:spLocks noGrp="1" noChangeArrowheads="1"/>
          </p:cNvSpPr>
          <p:nvPr>
            <p:ph type="title"/>
          </p:nvPr>
        </p:nvSpPr>
        <p:spPr>
          <a:xfrm>
            <a:off x="1143000" y="228600"/>
            <a:ext cx="7391400" cy="1462087"/>
          </a:xfrm>
        </p:spPr>
        <p:txBody>
          <a:bodyPr/>
          <a:lstStyle/>
          <a:p>
            <a:pPr marL="742950" indent="-742950">
              <a:spcAft>
                <a:spcPts val="600"/>
              </a:spcAft>
              <a:buFont typeface="+mj-lt"/>
              <a:buAutoNum type="arabicPeriod"/>
            </a:pPr>
            <a:r>
              <a:rPr lang="es-PR" sz="4000" dirty="0" err="1" smtClean="0"/>
              <a:t>Yavé</a:t>
            </a:r>
            <a:r>
              <a:rPr lang="es-PR" sz="4000" dirty="0" smtClean="0"/>
              <a:t> promete (Éxodo 6.2-8)</a:t>
            </a:r>
          </a:p>
        </p:txBody>
      </p:sp>
      <p:pic>
        <p:nvPicPr>
          <p:cNvPr id="7" name="Picture 2" descr="http://4.bp.blogspot.com/-B6ssTCyvAW8/UkjVzgrUEMI/AAAAAAAAA_w/EVm1aRz8zE0/s1600/yhwh.jpg"/>
          <p:cNvPicPr>
            <a:picLocks noChangeAspect="1" noChangeArrowheads="1"/>
          </p:cNvPicPr>
          <p:nvPr/>
        </p:nvPicPr>
        <p:blipFill>
          <a:blip r:embed="rId3" cstate="print"/>
          <a:srcRect/>
          <a:stretch>
            <a:fillRect/>
          </a:stretch>
        </p:blipFill>
        <p:spPr bwMode="auto">
          <a:xfrm>
            <a:off x="5715000" y="4943475"/>
            <a:ext cx="3429000" cy="1914524"/>
          </a:xfrm>
          <a:prstGeom prst="rect">
            <a:avLst/>
          </a:prstGeom>
          <a:noFill/>
        </p:spPr>
      </p:pic>
    </p:spTree>
    <p:extLst>
      <p:ext uri="{BB962C8B-B14F-4D97-AF65-F5344CB8AC3E}">
        <p14:creationId xmlns:p14="http://schemas.microsoft.com/office/powerpoint/2010/main" val="3824416555"/>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z="4000" dirty="0" smtClean="0"/>
              <a:t>1. </a:t>
            </a:r>
            <a:r>
              <a:rPr lang="es-PR" sz="4000" dirty="0" err="1" smtClean="0"/>
              <a:t>Yavé</a:t>
            </a:r>
            <a:r>
              <a:rPr lang="es-PR" sz="4000" dirty="0" smtClean="0"/>
              <a:t> promete (Éxodo 6.2-8)</a:t>
            </a:r>
            <a:endParaRPr lang="en-US" sz="4000" dirty="0"/>
          </a:p>
        </p:txBody>
      </p:sp>
      <p:sp>
        <p:nvSpPr>
          <p:cNvPr id="3" name="Content Placeholder 2"/>
          <p:cNvSpPr>
            <a:spLocks noGrp="1"/>
          </p:cNvSpPr>
          <p:nvPr>
            <p:ph idx="1"/>
          </p:nvPr>
        </p:nvSpPr>
        <p:spPr>
          <a:xfrm>
            <a:off x="0" y="2133600"/>
            <a:ext cx="5638800" cy="4724400"/>
          </a:xfrm>
        </p:spPr>
        <p:txBody>
          <a:bodyPr/>
          <a:lstStyle/>
          <a:p>
            <a:r>
              <a:rPr lang="en-US" dirty="0" err="1" smtClean="0"/>
              <a:t>Cuando</a:t>
            </a:r>
            <a:r>
              <a:rPr lang="en-US" dirty="0" smtClean="0"/>
              <a:t> </a:t>
            </a:r>
            <a:r>
              <a:rPr lang="en-US" dirty="0" err="1" smtClean="0"/>
              <a:t>leemos</a:t>
            </a:r>
            <a:r>
              <a:rPr lang="en-US" dirty="0" smtClean="0"/>
              <a:t> en el </a:t>
            </a:r>
            <a:r>
              <a:rPr lang="en-US" dirty="0" err="1" smtClean="0"/>
              <a:t>texto</a:t>
            </a:r>
            <a:r>
              <a:rPr lang="en-US" dirty="0" smtClean="0"/>
              <a:t> ‘Dios </a:t>
            </a:r>
            <a:r>
              <a:rPr lang="en-US" dirty="0" err="1" smtClean="0"/>
              <a:t>omnipotente</a:t>
            </a:r>
            <a:r>
              <a:rPr lang="en-US" dirty="0" smtClean="0"/>
              <a:t>’, la </a:t>
            </a:r>
            <a:r>
              <a:rPr lang="en-US" dirty="0" err="1" smtClean="0"/>
              <a:t>palabra</a:t>
            </a:r>
            <a:r>
              <a:rPr lang="en-US" dirty="0" smtClean="0"/>
              <a:t> </a:t>
            </a:r>
            <a:r>
              <a:rPr lang="en-US" dirty="0" err="1" smtClean="0"/>
              <a:t>Hebrea</a:t>
            </a:r>
            <a:r>
              <a:rPr lang="en-US" dirty="0" smtClean="0"/>
              <a:t> </a:t>
            </a:r>
            <a:r>
              <a:rPr lang="en-US" dirty="0" err="1" smtClean="0"/>
              <a:t>es</a:t>
            </a:r>
            <a:r>
              <a:rPr lang="en-US" dirty="0" smtClean="0"/>
              <a:t> El </a:t>
            </a:r>
            <a:r>
              <a:rPr lang="en-US" dirty="0" err="1" smtClean="0"/>
              <a:t>Shaddai</a:t>
            </a:r>
            <a:r>
              <a:rPr lang="en-US" dirty="0" smtClean="0"/>
              <a:t>. Este </a:t>
            </a:r>
            <a:r>
              <a:rPr lang="en-US" dirty="0" err="1" smtClean="0"/>
              <a:t>otro</a:t>
            </a:r>
            <a:r>
              <a:rPr lang="en-US" dirty="0" smtClean="0"/>
              <a:t> </a:t>
            </a:r>
            <a:r>
              <a:rPr lang="en-US" dirty="0" err="1" smtClean="0"/>
              <a:t>nombre</a:t>
            </a:r>
            <a:r>
              <a:rPr lang="en-US" dirty="0" smtClean="0"/>
              <a:t> de Dios </a:t>
            </a:r>
            <a:r>
              <a:rPr lang="en-US" dirty="0" err="1" smtClean="0"/>
              <a:t>representa</a:t>
            </a:r>
            <a:r>
              <a:rPr lang="en-US" dirty="0" smtClean="0"/>
              <a:t> </a:t>
            </a:r>
            <a:r>
              <a:rPr lang="en-US" dirty="0" err="1" smtClean="0"/>
              <a:t>su</a:t>
            </a:r>
            <a:r>
              <a:rPr lang="en-US" dirty="0" smtClean="0"/>
              <a:t> </a:t>
            </a:r>
            <a:r>
              <a:rPr lang="en-US" dirty="0" err="1" smtClean="0"/>
              <a:t>poder</a:t>
            </a:r>
            <a:r>
              <a:rPr lang="en-US" dirty="0" smtClean="0"/>
              <a:t>, El Dios </a:t>
            </a:r>
            <a:r>
              <a:rPr lang="en-US" dirty="0" err="1" smtClean="0"/>
              <a:t>Todopoderoso</a:t>
            </a:r>
            <a:r>
              <a:rPr lang="en-US" dirty="0" smtClean="0"/>
              <a:t>.</a:t>
            </a: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12</a:t>
            </a:fld>
            <a:endParaRPr lang="en-US"/>
          </a:p>
        </p:txBody>
      </p:sp>
      <p:pic>
        <p:nvPicPr>
          <p:cNvPr id="100354" name="Picture 2" descr="http://safeguardingtheeternal.files.wordpress.com/2013/11/el-shaddai.jpg"/>
          <p:cNvPicPr>
            <a:picLocks noChangeAspect="1" noChangeArrowheads="1"/>
          </p:cNvPicPr>
          <p:nvPr/>
        </p:nvPicPr>
        <p:blipFill>
          <a:blip r:embed="rId2" cstate="print"/>
          <a:srcRect/>
          <a:stretch>
            <a:fillRect/>
          </a:stretch>
        </p:blipFill>
        <p:spPr bwMode="auto">
          <a:xfrm>
            <a:off x="4377634" y="4876800"/>
            <a:ext cx="4594090" cy="1981200"/>
          </a:xfrm>
          <a:prstGeom prst="rect">
            <a:avLst/>
          </a:prstGeom>
          <a:noFill/>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z="4000" dirty="0" smtClean="0"/>
              <a:t>1. </a:t>
            </a:r>
            <a:r>
              <a:rPr lang="es-PR" sz="4000" dirty="0" err="1" smtClean="0"/>
              <a:t>Yavé</a:t>
            </a:r>
            <a:r>
              <a:rPr lang="es-PR" sz="4000" dirty="0" smtClean="0"/>
              <a:t> promete (Éxodo 6.2-8)</a:t>
            </a:r>
            <a:endParaRPr lang="en-US" sz="4000" dirty="0"/>
          </a:p>
        </p:txBody>
      </p:sp>
      <p:sp>
        <p:nvSpPr>
          <p:cNvPr id="3" name="Content Placeholder 2"/>
          <p:cNvSpPr>
            <a:spLocks noGrp="1"/>
          </p:cNvSpPr>
          <p:nvPr>
            <p:ph idx="1"/>
          </p:nvPr>
        </p:nvSpPr>
        <p:spPr>
          <a:xfrm>
            <a:off x="0" y="1981200"/>
            <a:ext cx="4724400" cy="4876800"/>
          </a:xfrm>
        </p:spPr>
        <p:txBody>
          <a:bodyPr/>
          <a:lstStyle/>
          <a:p>
            <a:r>
              <a:rPr lang="en-US" dirty="0" smtClean="0"/>
              <a:t>De </a:t>
            </a:r>
            <a:r>
              <a:rPr lang="en-US" dirty="0" err="1" smtClean="0"/>
              <a:t>esta</a:t>
            </a:r>
            <a:r>
              <a:rPr lang="en-US" dirty="0" smtClean="0"/>
              <a:t> forma, Dios se </a:t>
            </a:r>
            <a:r>
              <a:rPr lang="en-US" dirty="0" err="1" smtClean="0"/>
              <a:t>hizo</a:t>
            </a:r>
            <a:r>
              <a:rPr lang="en-US" dirty="0" smtClean="0"/>
              <a:t> </a:t>
            </a:r>
            <a:r>
              <a:rPr lang="en-US" dirty="0" err="1" smtClean="0"/>
              <a:t>distinguir</a:t>
            </a:r>
            <a:r>
              <a:rPr lang="en-US" dirty="0" smtClean="0"/>
              <a:t> de los </a:t>
            </a:r>
            <a:r>
              <a:rPr lang="en-US" dirty="0" err="1" smtClean="0"/>
              <a:t>otros</a:t>
            </a:r>
            <a:r>
              <a:rPr lang="en-US" dirty="0" smtClean="0"/>
              <a:t> </a:t>
            </a:r>
            <a:r>
              <a:rPr lang="en-US" dirty="0" err="1" smtClean="0"/>
              <a:t>dioses</a:t>
            </a:r>
            <a:r>
              <a:rPr lang="en-US" dirty="0" smtClean="0"/>
              <a:t> </a:t>
            </a:r>
            <a:r>
              <a:rPr lang="en-US" dirty="0" err="1" smtClean="0"/>
              <a:t>paganos</a:t>
            </a:r>
            <a:r>
              <a:rPr lang="en-US" dirty="0" smtClean="0"/>
              <a:t>, </a:t>
            </a:r>
            <a:r>
              <a:rPr lang="en-US" dirty="0" err="1" smtClean="0"/>
              <a:t>demostrando</a:t>
            </a:r>
            <a:r>
              <a:rPr lang="en-US" dirty="0" smtClean="0"/>
              <a:t> </a:t>
            </a:r>
            <a:r>
              <a:rPr lang="en-US" dirty="0" err="1" smtClean="0"/>
              <a:t>que</a:t>
            </a:r>
            <a:r>
              <a:rPr lang="en-US" dirty="0" smtClean="0"/>
              <a:t> </a:t>
            </a:r>
            <a:r>
              <a:rPr lang="en-US" dirty="0" err="1" smtClean="0"/>
              <a:t>Él</a:t>
            </a:r>
            <a:r>
              <a:rPr lang="en-US" dirty="0" smtClean="0"/>
              <a:t> era </a:t>
            </a:r>
            <a:r>
              <a:rPr lang="en-US" dirty="0" err="1" smtClean="0"/>
              <a:t>más</a:t>
            </a:r>
            <a:r>
              <a:rPr lang="en-US" dirty="0" smtClean="0"/>
              <a:t> </a:t>
            </a:r>
            <a:r>
              <a:rPr lang="en-US" dirty="0" err="1" smtClean="0"/>
              <a:t>fuerte</a:t>
            </a:r>
            <a:r>
              <a:rPr lang="en-US" dirty="0" smtClean="0"/>
              <a:t> </a:t>
            </a:r>
            <a:r>
              <a:rPr lang="en-US" dirty="0" err="1" smtClean="0"/>
              <a:t>que</a:t>
            </a:r>
            <a:r>
              <a:rPr lang="en-US" dirty="0" smtClean="0"/>
              <a:t> </a:t>
            </a:r>
            <a:r>
              <a:rPr lang="en-US" dirty="0" err="1" smtClean="0"/>
              <a:t>ellos</a:t>
            </a:r>
            <a:r>
              <a:rPr lang="en-US" dirty="0" smtClean="0"/>
              <a:t>. Con </a:t>
            </a:r>
            <a:r>
              <a:rPr lang="en-US" dirty="0" err="1" smtClean="0"/>
              <a:t>esa</a:t>
            </a:r>
            <a:r>
              <a:rPr lang="en-US" dirty="0" smtClean="0"/>
              <a:t> </a:t>
            </a:r>
            <a:r>
              <a:rPr lang="en-US" dirty="0" err="1" smtClean="0"/>
              <a:t>afirmación</a:t>
            </a:r>
            <a:r>
              <a:rPr lang="en-US" dirty="0" smtClean="0"/>
              <a:t> </a:t>
            </a:r>
            <a:r>
              <a:rPr lang="en-US" dirty="0" err="1" smtClean="0"/>
              <a:t>fue</a:t>
            </a:r>
            <a:r>
              <a:rPr lang="en-US" dirty="0" smtClean="0"/>
              <a:t> </a:t>
            </a:r>
            <a:r>
              <a:rPr lang="en-US" dirty="0" err="1" smtClean="0"/>
              <a:t>que</a:t>
            </a:r>
            <a:r>
              <a:rPr lang="en-US" dirty="0" smtClean="0"/>
              <a:t> </a:t>
            </a:r>
            <a:r>
              <a:rPr lang="en-US" dirty="0" err="1" smtClean="0"/>
              <a:t>llamó</a:t>
            </a:r>
            <a:r>
              <a:rPr lang="en-US" dirty="0" smtClean="0"/>
              <a:t> a Abram.</a:t>
            </a: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13</a:t>
            </a:fld>
            <a:endParaRPr lang="en-US"/>
          </a:p>
        </p:txBody>
      </p:sp>
      <p:pic>
        <p:nvPicPr>
          <p:cNvPr id="7" name="Picture 2" descr="http://mattanslow.files.wordpress.com/2011/12/abraham-leaves.jpg"/>
          <p:cNvPicPr>
            <a:picLocks noChangeAspect="1" noChangeArrowheads="1"/>
          </p:cNvPicPr>
          <p:nvPr/>
        </p:nvPicPr>
        <p:blipFill>
          <a:blip r:embed="rId2" cstate="print"/>
          <a:srcRect/>
          <a:stretch>
            <a:fillRect/>
          </a:stretch>
        </p:blipFill>
        <p:spPr bwMode="auto">
          <a:xfrm>
            <a:off x="4452574" y="2590800"/>
            <a:ext cx="4691425" cy="4267200"/>
          </a:xfrm>
          <a:prstGeom prst="rect">
            <a:avLst/>
          </a:prstGeom>
          <a:noFill/>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z="4000" dirty="0" smtClean="0"/>
              <a:t>1. </a:t>
            </a:r>
            <a:r>
              <a:rPr lang="es-PR" sz="4000" dirty="0" err="1" smtClean="0"/>
              <a:t>Yavé</a:t>
            </a:r>
            <a:r>
              <a:rPr lang="es-PR" sz="4000" dirty="0" smtClean="0"/>
              <a:t> promete (Éxodo 6.2-8)</a:t>
            </a:r>
            <a:endParaRPr lang="en-US" sz="4000" dirty="0"/>
          </a:p>
        </p:txBody>
      </p:sp>
      <p:sp>
        <p:nvSpPr>
          <p:cNvPr id="3" name="Content Placeholder 2"/>
          <p:cNvSpPr>
            <a:spLocks noGrp="1"/>
          </p:cNvSpPr>
          <p:nvPr>
            <p:ph idx="1"/>
          </p:nvPr>
        </p:nvSpPr>
        <p:spPr>
          <a:xfrm>
            <a:off x="0" y="2133600"/>
            <a:ext cx="8458200" cy="4724400"/>
          </a:xfrm>
        </p:spPr>
        <p:txBody>
          <a:bodyPr/>
          <a:lstStyle/>
          <a:p>
            <a:r>
              <a:rPr lang="en-US" dirty="0" smtClean="0"/>
              <a:t>De </a:t>
            </a:r>
            <a:r>
              <a:rPr lang="en-US" dirty="0" err="1" smtClean="0"/>
              <a:t>acuerdo</a:t>
            </a:r>
            <a:r>
              <a:rPr lang="en-US" dirty="0" smtClean="0"/>
              <a:t> a la </a:t>
            </a:r>
            <a:r>
              <a:rPr lang="en-US" dirty="0" err="1" smtClean="0"/>
              <a:t>costumbre</a:t>
            </a:r>
            <a:r>
              <a:rPr lang="en-US" dirty="0" smtClean="0"/>
              <a:t> de los </a:t>
            </a:r>
            <a:r>
              <a:rPr lang="en-US" dirty="0" err="1" smtClean="0"/>
              <a:t>judíos</a:t>
            </a:r>
            <a:r>
              <a:rPr lang="en-US" dirty="0" smtClean="0"/>
              <a:t>, el </a:t>
            </a:r>
            <a:r>
              <a:rPr lang="en-US" dirty="0" err="1" smtClean="0"/>
              <a:t>nombre</a:t>
            </a:r>
            <a:r>
              <a:rPr lang="en-US" dirty="0" smtClean="0"/>
              <a:t> ‘</a:t>
            </a:r>
            <a:r>
              <a:rPr lang="en-US" dirty="0" err="1" smtClean="0"/>
              <a:t>Yavé</a:t>
            </a:r>
            <a:r>
              <a:rPr lang="en-US" dirty="0" smtClean="0"/>
              <a:t>’ </a:t>
            </a:r>
            <a:r>
              <a:rPr lang="en-US" dirty="0" err="1" smtClean="0"/>
              <a:t>nunca</a:t>
            </a:r>
            <a:r>
              <a:rPr lang="en-US" dirty="0" smtClean="0"/>
              <a:t> se </a:t>
            </a:r>
            <a:r>
              <a:rPr lang="en-US" dirty="0" err="1" smtClean="0"/>
              <a:t>pronuncia</a:t>
            </a:r>
            <a:r>
              <a:rPr lang="en-US" dirty="0" smtClean="0"/>
              <a:t>, </a:t>
            </a:r>
            <a:r>
              <a:rPr lang="en-US" dirty="0" err="1" smtClean="0"/>
              <a:t>sino</a:t>
            </a:r>
            <a:r>
              <a:rPr lang="en-US" dirty="0" smtClean="0"/>
              <a:t> </a:t>
            </a:r>
            <a:r>
              <a:rPr lang="en-US" dirty="0" err="1" smtClean="0"/>
              <a:t>que</a:t>
            </a:r>
            <a:r>
              <a:rPr lang="en-US" dirty="0" smtClean="0"/>
              <a:t> en </a:t>
            </a:r>
            <a:r>
              <a:rPr lang="en-US" dirty="0" err="1" smtClean="0"/>
              <a:t>vez</a:t>
            </a:r>
            <a:r>
              <a:rPr lang="en-US" dirty="0" smtClean="0"/>
              <a:t> de </a:t>
            </a:r>
            <a:r>
              <a:rPr lang="en-US" dirty="0" err="1" smtClean="0"/>
              <a:t>pronunciarla</a:t>
            </a:r>
            <a:r>
              <a:rPr lang="en-US" dirty="0" smtClean="0"/>
              <a:t>, se dice ‘</a:t>
            </a:r>
            <a:r>
              <a:rPr lang="en-US" dirty="0" err="1" smtClean="0"/>
              <a:t>Adonai</a:t>
            </a:r>
            <a:r>
              <a:rPr lang="en-US" dirty="0" smtClean="0"/>
              <a:t>’, </a:t>
            </a:r>
            <a:r>
              <a:rPr lang="en-US" dirty="0" err="1" smtClean="0"/>
              <a:t>que</a:t>
            </a:r>
            <a:r>
              <a:rPr lang="en-US" dirty="0" smtClean="0"/>
              <a:t> </a:t>
            </a:r>
            <a:r>
              <a:rPr lang="en-US" dirty="0" err="1" smtClean="0"/>
              <a:t>significa</a:t>
            </a:r>
            <a:r>
              <a:rPr lang="en-US" dirty="0" smtClean="0"/>
              <a:t> </a:t>
            </a:r>
            <a:r>
              <a:rPr lang="en-US" dirty="0" err="1" smtClean="0"/>
              <a:t>Señor</a:t>
            </a:r>
            <a:r>
              <a:rPr lang="en-US" dirty="0" smtClean="0"/>
              <a:t>. </a:t>
            </a:r>
            <a:r>
              <a:rPr lang="en-US" dirty="0" err="1" smtClean="0"/>
              <a:t>Esto</a:t>
            </a:r>
            <a:r>
              <a:rPr lang="en-US" dirty="0" smtClean="0"/>
              <a:t> se </a:t>
            </a:r>
            <a:r>
              <a:rPr lang="en-US" dirty="0" err="1" smtClean="0"/>
              <a:t>hacía</a:t>
            </a:r>
            <a:r>
              <a:rPr lang="en-US" dirty="0" smtClean="0"/>
              <a:t> </a:t>
            </a:r>
            <a:r>
              <a:rPr lang="en-US" dirty="0" err="1" smtClean="0"/>
              <a:t>para</a:t>
            </a:r>
            <a:r>
              <a:rPr lang="en-US" dirty="0" smtClean="0"/>
              <a:t> </a:t>
            </a:r>
            <a:r>
              <a:rPr lang="en-US" dirty="0" err="1" smtClean="0"/>
              <a:t>evitar</a:t>
            </a:r>
            <a:r>
              <a:rPr lang="en-US" dirty="0" smtClean="0"/>
              <a:t> </a:t>
            </a:r>
            <a:r>
              <a:rPr lang="en-US" dirty="0" err="1" smtClean="0"/>
              <a:t>tomar</a:t>
            </a:r>
            <a:r>
              <a:rPr lang="en-US" dirty="0" smtClean="0"/>
              <a:t> el </a:t>
            </a:r>
            <a:r>
              <a:rPr lang="en-US" dirty="0" err="1" smtClean="0"/>
              <a:t>nombre</a:t>
            </a:r>
            <a:r>
              <a:rPr lang="en-US" dirty="0" smtClean="0"/>
              <a:t> de Dios en </a:t>
            </a:r>
            <a:r>
              <a:rPr lang="en-US" dirty="0" err="1" smtClean="0"/>
              <a:t>vano</a:t>
            </a:r>
            <a:r>
              <a:rPr lang="en-US" dirty="0" smtClean="0"/>
              <a:t>. </a:t>
            </a:r>
            <a:r>
              <a:rPr lang="en-US" dirty="0" err="1" smtClean="0"/>
              <a:t>Siendo</a:t>
            </a:r>
            <a:r>
              <a:rPr lang="en-US" dirty="0" smtClean="0"/>
              <a:t> el </a:t>
            </a:r>
            <a:r>
              <a:rPr lang="en-US" dirty="0" err="1" smtClean="0"/>
              <a:t>nombre</a:t>
            </a:r>
            <a:r>
              <a:rPr lang="en-US" dirty="0" smtClean="0"/>
              <a:t> la mayor </a:t>
            </a:r>
            <a:r>
              <a:rPr lang="en-US" dirty="0" err="1" smtClean="0"/>
              <a:t>expresión</a:t>
            </a:r>
            <a:r>
              <a:rPr lang="en-US" dirty="0" smtClean="0"/>
              <a:t> de </a:t>
            </a:r>
            <a:r>
              <a:rPr lang="en-US" dirty="0" err="1" smtClean="0"/>
              <a:t>una</a:t>
            </a:r>
            <a:r>
              <a:rPr lang="en-US" dirty="0" smtClean="0"/>
              <a:t> persona, los </a:t>
            </a:r>
            <a:r>
              <a:rPr lang="en-US" dirty="0" err="1" smtClean="0"/>
              <a:t>judíos</a:t>
            </a:r>
            <a:r>
              <a:rPr lang="en-US" dirty="0" smtClean="0"/>
              <a:t> </a:t>
            </a:r>
            <a:r>
              <a:rPr lang="en-US" dirty="0" err="1" smtClean="0"/>
              <a:t>temían</a:t>
            </a:r>
            <a:r>
              <a:rPr lang="en-US" dirty="0" smtClean="0"/>
              <a:t> </a:t>
            </a:r>
            <a:r>
              <a:rPr lang="en-US" dirty="0" err="1" smtClean="0"/>
              <a:t>tomar</a:t>
            </a:r>
            <a:r>
              <a:rPr lang="en-US" dirty="0" smtClean="0"/>
              <a:t> </a:t>
            </a:r>
            <a:r>
              <a:rPr lang="en-US" dirty="0" err="1" smtClean="0"/>
              <a:t>livianamente</a:t>
            </a:r>
            <a:r>
              <a:rPr lang="en-US" dirty="0" smtClean="0"/>
              <a:t> el </a:t>
            </a:r>
            <a:r>
              <a:rPr lang="en-US" dirty="0" err="1" smtClean="0"/>
              <a:t>nombre</a:t>
            </a:r>
            <a:r>
              <a:rPr lang="en-US" dirty="0" smtClean="0"/>
              <a:t> de Dios.</a:t>
            </a: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14</a:t>
            </a:fld>
            <a:endParaRPr lang="en-US"/>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z="4000" dirty="0" smtClean="0"/>
              <a:t>1. </a:t>
            </a:r>
            <a:r>
              <a:rPr lang="es-PR" sz="4000" dirty="0" err="1" smtClean="0"/>
              <a:t>Yavé</a:t>
            </a:r>
            <a:r>
              <a:rPr lang="es-PR" sz="4000" dirty="0" smtClean="0"/>
              <a:t> promete (Éxodo 6.2-8)</a:t>
            </a:r>
            <a:endParaRPr lang="en-US" sz="4000" dirty="0"/>
          </a:p>
        </p:txBody>
      </p:sp>
      <p:sp>
        <p:nvSpPr>
          <p:cNvPr id="3" name="Content Placeholder 2"/>
          <p:cNvSpPr>
            <a:spLocks noGrp="1"/>
          </p:cNvSpPr>
          <p:nvPr>
            <p:ph idx="1"/>
          </p:nvPr>
        </p:nvSpPr>
        <p:spPr>
          <a:xfrm>
            <a:off x="0" y="2133600"/>
            <a:ext cx="5943600" cy="4724400"/>
          </a:xfrm>
        </p:spPr>
        <p:txBody>
          <a:bodyPr/>
          <a:lstStyle/>
          <a:p>
            <a:r>
              <a:rPr lang="en-US" dirty="0" err="1" smtClean="0"/>
              <a:t>Luego</a:t>
            </a:r>
            <a:r>
              <a:rPr lang="en-US" dirty="0" smtClean="0"/>
              <a:t> de </a:t>
            </a:r>
            <a:r>
              <a:rPr lang="en-US" dirty="0" err="1" smtClean="0"/>
              <a:t>proclamar</a:t>
            </a:r>
            <a:r>
              <a:rPr lang="en-US" dirty="0" smtClean="0"/>
              <a:t> </a:t>
            </a:r>
            <a:r>
              <a:rPr lang="en-US" dirty="0" err="1" smtClean="0"/>
              <a:t>su</a:t>
            </a:r>
            <a:r>
              <a:rPr lang="en-US" dirty="0" smtClean="0"/>
              <a:t> </a:t>
            </a:r>
            <a:r>
              <a:rPr lang="en-US" dirty="0" err="1" smtClean="0"/>
              <a:t>nombre</a:t>
            </a:r>
            <a:r>
              <a:rPr lang="en-US" dirty="0" smtClean="0"/>
              <a:t>, Dios no </a:t>
            </a:r>
            <a:r>
              <a:rPr lang="en-US" dirty="0" err="1" smtClean="0"/>
              <a:t>deja</a:t>
            </a:r>
            <a:r>
              <a:rPr lang="en-US" dirty="0" smtClean="0"/>
              <a:t> solo a </a:t>
            </a:r>
            <a:r>
              <a:rPr lang="en-US" dirty="0" err="1" smtClean="0"/>
              <a:t>Moisés</a:t>
            </a:r>
            <a:r>
              <a:rPr lang="en-US" dirty="0" smtClean="0"/>
              <a:t>, </a:t>
            </a:r>
            <a:r>
              <a:rPr lang="en-US" dirty="0" err="1" smtClean="0"/>
              <a:t>sino</a:t>
            </a:r>
            <a:r>
              <a:rPr lang="en-US" dirty="0" smtClean="0"/>
              <a:t> </a:t>
            </a:r>
            <a:r>
              <a:rPr lang="en-US" dirty="0" err="1" smtClean="0"/>
              <a:t>que</a:t>
            </a:r>
            <a:r>
              <a:rPr lang="en-US" dirty="0" smtClean="0"/>
              <a:t> le </a:t>
            </a:r>
            <a:r>
              <a:rPr lang="en-US" dirty="0" err="1" smtClean="0"/>
              <a:t>declara</a:t>
            </a:r>
            <a:r>
              <a:rPr lang="en-US" dirty="0" smtClean="0"/>
              <a:t> </a:t>
            </a:r>
            <a:r>
              <a:rPr lang="en-US" dirty="0" err="1" smtClean="0"/>
              <a:t>que</a:t>
            </a:r>
            <a:r>
              <a:rPr lang="en-US" dirty="0" smtClean="0"/>
              <a:t> </a:t>
            </a:r>
            <a:r>
              <a:rPr lang="en-US" dirty="0" err="1" smtClean="0"/>
              <a:t>cumplirá</a:t>
            </a:r>
            <a:r>
              <a:rPr lang="en-US" dirty="0" smtClean="0"/>
              <a:t> la </a:t>
            </a:r>
            <a:r>
              <a:rPr lang="en-US" dirty="0" err="1" smtClean="0"/>
              <a:t>promesa</a:t>
            </a:r>
            <a:r>
              <a:rPr lang="en-US" dirty="0" smtClean="0"/>
              <a:t> </a:t>
            </a:r>
            <a:r>
              <a:rPr lang="en-US" dirty="0" err="1" smtClean="0"/>
              <a:t>que</a:t>
            </a:r>
            <a:r>
              <a:rPr lang="en-US" dirty="0" smtClean="0"/>
              <a:t> le </a:t>
            </a:r>
            <a:r>
              <a:rPr lang="en-US" dirty="0" err="1" smtClean="0"/>
              <a:t>había</a:t>
            </a:r>
            <a:r>
              <a:rPr lang="en-US" dirty="0" smtClean="0"/>
              <a:t> dado a Abraham, de </a:t>
            </a:r>
            <a:r>
              <a:rPr lang="en-US" dirty="0" err="1" smtClean="0"/>
              <a:t>darle</a:t>
            </a:r>
            <a:r>
              <a:rPr lang="en-US" dirty="0" smtClean="0"/>
              <a:t> </a:t>
            </a:r>
            <a:r>
              <a:rPr lang="en-US" dirty="0" err="1" smtClean="0"/>
              <a:t>una</a:t>
            </a:r>
            <a:r>
              <a:rPr lang="en-US" dirty="0" smtClean="0"/>
              <a:t> </a:t>
            </a:r>
            <a:r>
              <a:rPr lang="en-US" dirty="0" err="1" smtClean="0"/>
              <a:t>descendencia</a:t>
            </a:r>
            <a:r>
              <a:rPr lang="en-US" dirty="0" smtClean="0"/>
              <a:t> innumerable y de </a:t>
            </a:r>
            <a:r>
              <a:rPr lang="en-US" dirty="0" err="1" smtClean="0"/>
              <a:t>dar</a:t>
            </a:r>
            <a:r>
              <a:rPr lang="en-US" dirty="0" smtClean="0"/>
              <a:t> la </a:t>
            </a:r>
            <a:r>
              <a:rPr lang="en-US" dirty="0" err="1" smtClean="0"/>
              <a:t>tierra</a:t>
            </a:r>
            <a:r>
              <a:rPr lang="en-US" dirty="0" smtClean="0"/>
              <a:t> de </a:t>
            </a:r>
            <a:r>
              <a:rPr lang="en-US" dirty="0" err="1" smtClean="0"/>
              <a:t>Canaán</a:t>
            </a:r>
            <a:r>
              <a:rPr lang="en-US" dirty="0" smtClean="0"/>
              <a:t> </a:t>
            </a:r>
            <a:r>
              <a:rPr lang="en-US" dirty="0" err="1" smtClean="0"/>
              <a:t>como</a:t>
            </a:r>
            <a:r>
              <a:rPr lang="en-US" dirty="0" smtClean="0"/>
              <a:t> </a:t>
            </a:r>
            <a:r>
              <a:rPr lang="en-US" dirty="0" err="1" smtClean="0"/>
              <a:t>herencia</a:t>
            </a:r>
            <a:r>
              <a:rPr lang="en-US" dirty="0" smtClean="0"/>
              <a:t> a </a:t>
            </a:r>
            <a:r>
              <a:rPr lang="en-US" dirty="0" err="1" smtClean="0"/>
              <a:t>ellos</a:t>
            </a:r>
            <a:r>
              <a:rPr lang="en-US" dirty="0" smtClean="0"/>
              <a:t>.</a:t>
            </a: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15</a:t>
            </a:fld>
            <a:endParaRPr lang="en-US"/>
          </a:p>
        </p:txBody>
      </p:sp>
      <p:pic>
        <p:nvPicPr>
          <p:cNvPr id="103426" name="Picture 2" descr="http://cccooperagency.files.wordpress.com/2010/09/img-canaan.jpg"/>
          <p:cNvPicPr>
            <a:picLocks noChangeAspect="1" noChangeArrowheads="1"/>
          </p:cNvPicPr>
          <p:nvPr/>
        </p:nvPicPr>
        <p:blipFill>
          <a:blip r:embed="rId2" cstate="print"/>
          <a:srcRect/>
          <a:stretch>
            <a:fillRect/>
          </a:stretch>
        </p:blipFill>
        <p:spPr bwMode="auto">
          <a:xfrm>
            <a:off x="5908739" y="2971800"/>
            <a:ext cx="3235262" cy="3886200"/>
          </a:xfrm>
          <a:prstGeom prst="rect">
            <a:avLst/>
          </a:prstGeom>
          <a:noFill/>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a:p>
        </p:txBody>
      </p:sp>
      <p:sp>
        <p:nvSpPr>
          <p:cNvPr id="327683" name="Rectangle 3"/>
          <p:cNvSpPr>
            <a:spLocks noGrp="1" noChangeArrowheads="1"/>
          </p:cNvSpPr>
          <p:nvPr>
            <p:ph type="title"/>
          </p:nvPr>
        </p:nvSpPr>
        <p:spPr>
          <a:xfrm>
            <a:off x="1524000" y="381000"/>
            <a:ext cx="7162800" cy="1295400"/>
          </a:xfrm>
        </p:spPr>
        <p:txBody>
          <a:bodyPr/>
          <a:lstStyle/>
          <a:p>
            <a:pPr marL="346075" indent="-346075">
              <a:spcAft>
                <a:spcPts val="600"/>
              </a:spcAft>
            </a:pPr>
            <a:r>
              <a:rPr lang="en-US" sz="4000" dirty="0" smtClean="0"/>
              <a:t>2. </a:t>
            </a:r>
            <a:r>
              <a:rPr lang="en-US" sz="4000" dirty="0" err="1" smtClean="0"/>
              <a:t>Yavé</a:t>
            </a:r>
            <a:r>
              <a:rPr lang="en-US" sz="4000" dirty="0" smtClean="0"/>
              <a:t> </a:t>
            </a:r>
            <a:r>
              <a:rPr lang="en-US" sz="4000" dirty="0" err="1" smtClean="0"/>
              <a:t>cumple</a:t>
            </a:r>
            <a:r>
              <a:rPr lang="en-US" sz="4000" dirty="0" smtClean="0"/>
              <a:t> </a:t>
            </a:r>
            <a:r>
              <a:rPr lang="en-US" sz="4000" dirty="0" err="1" smtClean="0"/>
              <a:t>sus</a:t>
            </a:r>
            <a:r>
              <a:rPr lang="en-US" sz="4000" dirty="0" smtClean="0"/>
              <a:t> </a:t>
            </a:r>
            <a:r>
              <a:rPr lang="en-US" sz="4000" dirty="0" err="1" smtClean="0"/>
              <a:t>promesas</a:t>
            </a:r>
            <a:r>
              <a:rPr lang="en-US" sz="4000" dirty="0" smtClean="0"/>
              <a:t>     </a:t>
            </a:r>
            <a:r>
              <a:rPr lang="es-PR" sz="4000" dirty="0" smtClean="0"/>
              <a:t>(Éxodo 15.1-3)   </a:t>
            </a:r>
          </a:p>
        </p:txBody>
      </p:sp>
      <p:pic>
        <p:nvPicPr>
          <p:cNvPr id="44034" name="Picture 2" descr="http://s3.amazonaws.com/rapgenius/Moses-parts-the-Red-Sea.jpg"/>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0" y="1761978"/>
            <a:ext cx="9144000" cy="510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a:p>
        </p:txBody>
      </p:sp>
      <p:sp>
        <p:nvSpPr>
          <p:cNvPr id="327682" name="Rectangle 2"/>
          <p:cNvSpPr>
            <a:spLocks noGrp="1" noChangeArrowheads="1"/>
          </p:cNvSpPr>
          <p:nvPr>
            <p:ph type="body" idx="1"/>
          </p:nvPr>
        </p:nvSpPr>
        <p:spPr>
          <a:xfrm>
            <a:off x="0" y="2133600"/>
            <a:ext cx="8763000" cy="4419600"/>
          </a:xfrm>
        </p:spPr>
        <p:txBody>
          <a:bodyPr/>
          <a:lstStyle/>
          <a:p>
            <a:r>
              <a:rPr lang="es-ES" dirty="0" smtClean="0"/>
              <a:t>Entonces cantó Moisés y los hijos de Israel este cántico a Jehová, y dijeron: Cantaré yo a Jehová, porque se ha magnificado grandemente; Ha echado en el mar al caballo y al jinete. Jehová es mi fortaleza y mi cántico, Y ha sido mi salvación. Este es mi Dios, y lo alabaré; Dios de mi padre, y lo enalteceré. Jehová es varón de guerra; Jehová es su nombre.    </a:t>
            </a:r>
            <a:r>
              <a:rPr lang="es-ES" dirty="0" smtClean="0">
                <a:solidFill>
                  <a:srgbClr val="C00000"/>
                </a:solidFill>
              </a:rPr>
              <a:t>(Éxodo 15.1-3)</a:t>
            </a:r>
            <a:endParaRPr lang="es-ES" dirty="0" smtClean="0"/>
          </a:p>
        </p:txBody>
      </p:sp>
      <p:sp>
        <p:nvSpPr>
          <p:cNvPr id="6" name="Rectangle 3"/>
          <p:cNvSpPr>
            <a:spLocks noGrp="1" noChangeArrowheads="1"/>
          </p:cNvSpPr>
          <p:nvPr>
            <p:ph type="title"/>
          </p:nvPr>
        </p:nvSpPr>
        <p:spPr>
          <a:xfrm>
            <a:off x="1524000" y="762000"/>
            <a:ext cx="7162800" cy="914400"/>
          </a:xfrm>
        </p:spPr>
        <p:txBody>
          <a:bodyPr/>
          <a:lstStyle/>
          <a:p>
            <a:pPr marL="742950" indent="-742950">
              <a:spcAft>
                <a:spcPts val="600"/>
              </a:spcAft>
              <a:buFont typeface="+mj-lt"/>
              <a:buAutoNum type="arabicPeriod" startAt="2"/>
            </a:pPr>
            <a:r>
              <a:rPr lang="en-US" sz="4000" dirty="0" err="1" smtClean="0"/>
              <a:t>Yavé</a:t>
            </a:r>
            <a:r>
              <a:rPr lang="en-US" sz="4000" dirty="0" smtClean="0"/>
              <a:t> </a:t>
            </a:r>
            <a:r>
              <a:rPr lang="en-US" sz="4000" dirty="0" err="1" smtClean="0"/>
              <a:t>cumple</a:t>
            </a:r>
            <a:r>
              <a:rPr lang="en-US" sz="4000" dirty="0" smtClean="0"/>
              <a:t> </a:t>
            </a:r>
            <a:r>
              <a:rPr lang="en-US" sz="4000" dirty="0" err="1" smtClean="0"/>
              <a:t>sus</a:t>
            </a:r>
            <a:r>
              <a:rPr lang="en-US" sz="4000" dirty="0" smtClean="0"/>
              <a:t> </a:t>
            </a:r>
            <a:r>
              <a:rPr lang="en-US" sz="4000" dirty="0" err="1" smtClean="0"/>
              <a:t>promesas</a:t>
            </a:r>
            <a:r>
              <a:rPr lang="en-US" sz="4000" dirty="0" smtClean="0"/>
              <a:t>     </a:t>
            </a:r>
            <a:r>
              <a:rPr lang="es-PR" sz="4000" dirty="0" smtClean="0"/>
              <a:t>(Éxodo 15.1-3)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a:p>
        </p:txBody>
      </p:sp>
      <p:sp>
        <p:nvSpPr>
          <p:cNvPr id="327682" name="Rectangle 2"/>
          <p:cNvSpPr>
            <a:spLocks noGrp="1" noChangeArrowheads="1"/>
          </p:cNvSpPr>
          <p:nvPr>
            <p:ph type="body" idx="1"/>
          </p:nvPr>
        </p:nvSpPr>
        <p:spPr>
          <a:xfrm>
            <a:off x="152400" y="2133600"/>
            <a:ext cx="5334000" cy="4419600"/>
          </a:xfrm>
        </p:spPr>
        <p:txBody>
          <a:bodyPr/>
          <a:lstStyle/>
          <a:p>
            <a:pPr marL="0" indent="0">
              <a:buNone/>
            </a:pPr>
            <a:r>
              <a:rPr lang="es-ES" dirty="0" smtClean="0"/>
              <a:t>Cuando vemos la obra de Dios, no podemos evitar regocijarnos. Mientras más meditemos en la obra de Dios, más la entenderemos y más estaremos agradecidos de lo que Dios ha hecho para nosotros y para otros.</a:t>
            </a:r>
            <a:endParaRPr lang="es-ES" dirty="0"/>
          </a:p>
        </p:txBody>
      </p:sp>
      <p:sp>
        <p:nvSpPr>
          <p:cNvPr id="6" name="Rectangle 3"/>
          <p:cNvSpPr>
            <a:spLocks noGrp="1" noChangeArrowheads="1"/>
          </p:cNvSpPr>
          <p:nvPr>
            <p:ph type="title"/>
          </p:nvPr>
        </p:nvSpPr>
        <p:spPr>
          <a:xfrm>
            <a:off x="1524000" y="762000"/>
            <a:ext cx="7162800" cy="914400"/>
          </a:xfrm>
        </p:spPr>
        <p:txBody>
          <a:bodyPr/>
          <a:lstStyle/>
          <a:p>
            <a:pPr marL="742950" indent="-742950">
              <a:spcAft>
                <a:spcPts val="600"/>
              </a:spcAft>
              <a:buFont typeface="+mj-lt"/>
              <a:buAutoNum type="arabicPeriod" startAt="2"/>
            </a:pPr>
            <a:r>
              <a:rPr lang="en-US" sz="4000" dirty="0" err="1" smtClean="0"/>
              <a:t>Yavé</a:t>
            </a:r>
            <a:r>
              <a:rPr lang="en-US" sz="4000" dirty="0" smtClean="0"/>
              <a:t> </a:t>
            </a:r>
            <a:r>
              <a:rPr lang="en-US" sz="4000" dirty="0" err="1" smtClean="0"/>
              <a:t>cumple</a:t>
            </a:r>
            <a:r>
              <a:rPr lang="en-US" sz="4000" dirty="0" smtClean="0"/>
              <a:t> </a:t>
            </a:r>
            <a:r>
              <a:rPr lang="en-US" sz="4000" dirty="0" err="1" smtClean="0"/>
              <a:t>sus</a:t>
            </a:r>
            <a:r>
              <a:rPr lang="en-US" sz="4000" dirty="0" smtClean="0"/>
              <a:t> </a:t>
            </a:r>
            <a:r>
              <a:rPr lang="en-US" sz="4000" dirty="0" err="1" smtClean="0"/>
              <a:t>promesas</a:t>
            </a:r>
            <a:r>
              <a:rPr lang="en-US" sz="4000" dirty="0" smtClean="0"/>
              <a:t>     </a:t>
            </a:r>
            <a:r>
              <a:rPr lang="es-PR" sz="4000" dirty="0" smtClean="0"/>
              <a:t>(Éxodo 15.1-3)</a:t>
            </a:r>
          </a:p>
        </p:txBody>
      </p:sp>
      <p:pic>
        <p:nvPicPr>
          <p:cNvPr id="40962" name="Picture 2" descr="http://media.tumblr.com/tumblr_m85ybs9tl01qesa9o.jpg"/>
          <p:cNvPicPr>
            <a:picLocks noChangeAspect="1" noChangeArrowheads="1"/>
          </p:cNvPicPr>
          <p:nvPr/>
        </p:nvPicPr>
        <p:blipFill>
          <a:blip r:embed="rId2" cstate="print"/>
          <a:srcRect/>
          <a:stretch>
            <a:fillRect/>
          </a:stretch>
        </p:blipFill>
        <p:spPr bwMode="auto">
          <a:xfrm>
            <a:off x="5334000" y="4095749"/>
            <a:ext cx="3810000" cy="2762251"/>
          </a:xfrm>
          <a:prstGeom prst="rect">
            <a:avLst/>
          </a:prstGeom>
          <a:noFill/>
        </p:spPr>
      </p:pic>
    </p:spTree>
    <p:extLst>
      <p:ext uri="{BB962C8B-B14F-4D97-AF65-F5344CB8AC3E}">
        <p14:creationId xmlns:p14="http://schemas.microsoft.com/office/powerpoint/2010/main" val="21357013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a:p>
        </p:txBody>
      </p:sp>
      <p:sp>
        <p:nvSpPr>
          <p:cNvPr id="327682" name="Rectangle 2"/>
          <p:cNvSpPr>
            <a:spLocks noGrp="1" noChangeArrowheads="1"/>
          </p:cNvSpPr>
          <p:nvPr>
            <p:ph type="body" idx="1"/>
          </p:nvPr>
        </p:nvSpPr>
        <p:spPr>
          <a:xfrm>
            <a:off x="152400" y="2133600"/>
            <a:ext cx="8610600" cy="4419600"/>
          </a:xfrm>
        </p:spPr>
        <p:txBody>
          <a:bodyPr/>
          <a:lstStyle/>
          <a:p>
            <a:pPr marL="0" indent="0">
              <a:buNone/>
            </a:pPr>
            <a:r>
              <a:rPr lang="es-ES" dirty="0" smtClean="0"/>
              <a:t>Dios cumplió su promesa de libertar a Israel de sus opresores egipcios. Por ende, Moisés, quien en un principio dudaba de la posibilidad de ser usado por Dios, comenzó a cantar. La música siempre ha sido un medio de expresión humana muy íntimo; ¿qué mejor que una canción personal de agradecimiento a Dios?</a:t>
            </a:r>
            <a:endParaRPr lang="es-ES" dirty="0"/>
          </a:p>
        </p:txBody>
      </p:sp>
      <p:sp>
        <p:nvSpPr>
          <p:cNvPr id="6" name="Rectangle 3"/>
          <p:cNvSpPr>
            <a:spLocks noGrp="1" noChangeArrowheads="1"/>
          </p:cNvSpPr>
          <p:nvPr>
            <p:ph type="title"/>
          </p:nvPr>
        </p:nvSpPr>
        <p:spPr>
          <a:xfrm>
            <a:off x="1524000" y="762000"/>
            <a:ext cx="7162800" cy="914400"/>
          </a:xfrm>
        </p:spPr>
        <p:txBody>
          <a:bodyPr/>
          <a:lstStyle/>
          <a:p>
            <a:pPr marL="742950" indent="-742950">
              <a:spcAft>
                <a:spcPts val="600"/>
              </a:spcAft>
              <a:buFont typeface="+mj-lt"/>
              <a:buAutoNum type="arabicPeriod" startAt="2"/>
            </a:pPr>
            <a:r>
              <a:rPr lang="en-US" sz="4000" dirty="0" err="1" smtClean="0"/>
              <a:t>Yavé</a:t>
            </a:r>
            <a:r>
              <a:rPr lang="en-US" sz="4000" dirty="0" smtClean="0"/>
              <a:t> </a:t>
            </a:r>
            <a:r>
              <a:rPr lang="en-US" sz="4000" dirty="0" err="1" smtClean="0"/>
              <a:t>cumple</a:t>
            </a:r>
            <a:r>
              <a:rPr lang="en-US" sz="4000" dirty="0" smtClean="0"/>
              <a:t> </a:t>
            </a:r>
            <a:r>
              <a:rPr lang="en-US" sz="4000" dirty="0" err="1" smtClean="0"/>
              <a:t>sus</a:t>
            </a:r>
            <a:r>
              <a:rPr lang="en-US" sz="4000" dirty="0" smtClean="0"/>
              <a:t> </a:t>
            </a:r>
            <a:r>
              <a:rPr lang="en-US" sz="4000" dirty="0" err="1" smtClean="0"/>
              <a:t>promesas</a:t>
            </a:r>
            <a:r>
              <a:rPr lang="en-US" sz="4000" dirty="0" smtClean="0"/>
              <a:t>     </a:t>
            </a:r>
            <a:r>
              <a:rPr lang="es-PR" sz="4000" dirty="0" smtClean="0"/>
              <a:t>(Éxodo 15.1-3)</a:t>
            </a:r>
          </a:p>
        </p:txBody>
      </p:sp>
    </p:spTree>
    <p:extLst>
      <p:ext uri="{BB962C8B-B14F-4D97-AF65-F5344CB8AC3E}">
        <p14:creationId xmlns:p14="http://schemas.microsoft.com/office/powerpoint/2010/main" val="21357013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sp>
        <p:nvSpPr>
          <p:cNvPr id="6" name="Rectangle 5"/>
          <p:cNvSpPr/>
          <p:nvPr/>
        </p:nvSpPr>
        <p:spPr>
          <a:xfrm>
            <a:off x="1295400" y="2667000"/>
            <a:ext cx="3581400" cy="1143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346" name="Picture 2" descr="Diciembre"/>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extLst>
      <p:ext uri="{BB962C8B-B14F-4D97-AF65-F5344CB8AC3E}">
        <p14:creationId xmlns:p14="http://schemas.microsoft.com/office/powerpoint/2010/main" val="9761804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a:p>
        </p:txBody>
      </p:sp>
      <p:sp>
        <p:nvSpPr>
          <p:cNvPr id="327682" name="Rectangle 2"/>
          <p:cNvSpPr>
            <a:spLocks noGrp="1" noChangeArrowheads="1"/>
          </p:cNvSpPr>
          <p:nvPr>
            <p:ph type="body" idx="1"/>
          </p:nvPr>
        </p:nvSpPr>
        <p:spPr>
          <a:xfrm>
            <a:off x="152400" y="2133600"/>
            <a:ext cx="5029200" cy="4419600"/>
          </a:xfrm>
        </p:spPr>
        <p:txBody>
          <a:bodyPr/>
          <a:lstStyle/>
          <a:p>
            <a:pPr marL="0" indent="0">
              <a:buNone/>
            </a:pPr>
            <a:r>
              <a:rPr lang="es-ES" dirty="0" smtClean="0"/>
              <a:t>Dios quiere que estemos agradecidos. El cristiano no debe tener miedo de expresarse ante Dios. Él quiere que vayamos a Él sin inhibiciones, sea en nuestra felicidad o en nuestra necesidad.</a:t>
            </a:r>
            <a:endParaRPr lang="es-ES" dirty="0"/>
          </a:p>
        </p:txBody>
      </p:sp>
      <p:sp>
        <p:nvSpPr>
          <p:cNvPr id="6" name="Rectangle 3"/>
          <p:cNvSpPr>
            <a:spLocks noGrp="1" noChangeArrowheads="1"/>
          </p:cNvSpPr>
          <p:nvPr>
            <p:ph type="title"/>
          </p:nvPr>
        </p:nvSpPr>
        <p:spPr>
          <a:xfrm>
            <a:off x="1524000" y="762000"/>
            <a:ext cx="7162800" cy="914400"/>
          </a:xfrm>
        </p:spPr>
        <p:txBody>
          <a:bodyPr/>
          <a:lstStyle/>
          <a:p>
            <a:pPr marL="742950" indent="-742950">
              <a:spcAft>
                <a:spcPts val="600"/>
              </a:spcAft>
              <a:buFont typeface="+mj-lt"/>
              <a:buAutoNum type="arabicPeriod" startAt="2"/>
            </a:pPr>
            <a:r>
              <a:rPr lang="en-US" sz="4000" dirty="0" err="1" smtClean="0"/>
              <a:t>Yavé</a:t>
            </a:r>
            <a:r>
              <a:rPr lang="en-US" sz="4000" dirty="0" smtClean="0"/>
              <a:t> </a:t>
            </a:r>
            <a:r>
              <a:rPr lang="en-US" sz="4000" dirty="0" err="1" smtClean="0"/>
              <a:t>cumple</a:t>
            </a:r>
            <a:r>
              <a:rPr lang="en-US" sz="4000" dirty="0" smtClean="0"/>
              <a:t> </a:t>
            </a:r>
            <a:r>
              <a:rPr lang="en-US" sz="4000" dirty="0" err="1" smtClean="0"/>
              <a:t>sus</a:t>
            </a:r>
            <a:r>
              <a:rPr lang="en-US" sz="4000" dirty="0" smtClean="0"/>
              <a:t> </a:t>
            </a:r>
            <a:r>
              <a:rPr lang="en-US" sz="4000" dirty="0" err="1" smtClean="0"/>
              <a:t>promesas</a:t>
            </a:r>
            <a:r>
              <a:rPr lang="en-US" sz="4000" dirty="0" smtClean="0"/>
              <a:t>     </a:t>
            </a:r>
            <a:r>
              <a:rPr lang="es-PR" sz="4000" dirty="0" smtClean="0"/>
              <a:t>(Éxodo 15.1-3)</a:t>
            </a:r>
          </a:p>
        </p:txBody>
      </p:sp>
      <p:pic>
        <p:nvPicPr>
          <p:cNvPr id="109570" name="Picture 2" descr="http://waynehastings.com/wp-content/uploads/2012/01/praise.jpg"/>
          <p:cNvPicPr>
            <a:picLocks noChangeAspect="1" noChangeArrowheads="1"/>
          </p:cNvPicPr>
          <p:nvPr/>
        </p:nvPicPr>
        <p:blipFill>
          <a:blip r:embed="rId2" cstate="print"/>
          <a:srcRect/>
          <a:stretch>
            <a:fillRect/>
          </a:stretch>
        </p:blipFill>
        <p:spPr bwMode="auto">
          <a:xfrm>
            <a:off x="4876800" y="3657600"/>
            <a:ext cx="4267200" cy="3200400"/>
          </a:xfrm>
          <a:prstGeom prst="rect">
            <a:avLst/>
          </a:prstGeom>
          <a:noFill/>
        </p:spPr>
      </p:pic>
    </p:spTree>
    <p:extLst>
      <p:ext uri="{BB962C8B-B14F-4D97-AF65-F5344CB8AC3E}">
        <p14:creationId xmlns:p14="http://schemas.microsoft.com/office/powerpoint/2010/main" val="21357013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a:p>
        </p:txBody>
      </p:sp>
      <p:sp>
        <p:nvSpPr>
          <p:cNvPr id="9" name="Title 5"/>
          <p:cNvSpPr>
            <a:spLocks noGrp="1"/>
          </p:cNvSpPr>
          <p:nvPr>
            <p:ph type="title"/>
          </p:nvPr>
        </p:nvSpPr>
        <p:spPr>
          <a:xfrm>
            <a:off x="1447800" y="214313"/>
            <a:ext cx="7467600" cy="1462087"/>
          </a:xfrm>
        </p:spPr>
        <p:txBody>
          <a:bodyPr/>
          <a:lstStyle/>
          <a:p>
            <a:pPr marL="346075" indent="-346075">
              <a:spcAft>
                <a:spcPts val="600"/>
              </a:spcAft>
            </a:pPr>
            <a:r>
              <a:rPr lang="es-PR" sz="4000" dirty="0" smtClean="0"/>
              <a:t>3. </a:t>
            </a:r>
            <a:r>
              <a:rPr lang="es-PR" sz="4000" dirty="0" err="1" smtClean="0"/>
              <a:t>Yavé</a:t>
            </a:r>
            <a:r>
              <a:rPr lang="es-PR" sz="4000" dirty="0" smtClean="0"/>
              <a:t> es único                        (Éxodo 15.11-13)</a:t>
            </a: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2380" t="2691" r="2382" b="25027"/>
          <a:stretch/>
        </p:blipFill>
        <p:spPr>
          <a:xfrm>
            <a:off x="0" y="1676400"/>
            <a:ext cx="9144000" cy="5181600"/>
          </a:xfrm>
          <a:prstGeom prst="rect">
            <a:avLst/>
          </a:prstGeom>
        </p:spPr>
      </p:pic>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a:p>
        </p:txBody>
      </p:sp>
      <p:sp>
        <p:nvSpPr>
          <p:cNvPr id="327682" name="Rectangle 2"/>
          <p:cNvSpPr>
            <a:spLocks noGrp="1" noChangeArrowheads="1"/>
          </p:cNvSpPr>
          <p:nvPr>
            <p:ph type="body" idx="1"/>
          </p:nvPr>
        </p:nvSpPr>
        <p:spPr>
          <a:xfrm>
            <a:off x="152400" y="2093914"/>
            <a:ext cx="8763000" cy="4459286"/>
          </a:xfrm>
        </p:spPr>
        <p:txBody>
          <a:bodyPr/>
          <a:lstStyle/>
          <a:p>
            <a:r>
              <a:rPr lang="es-ES" sz="2800" dirty="0" smtClean="0"/>
              <a:t>¿Quién como tú, oh Jehová, entre los dioses? ¿Quién como tú, magnífico en santidad, Terrible en maravillosas hazañas, hacedor de prodigios? Extendiste tu diestra; La tierra los tragó. Condujiste en tu misericordia a este pueblo que redimiste; Lo llevaste con tu poder a tu santa morada.</a:t>
            </a:r>
          </a:p>
          <a:p>
            <a:pPr>
              <a:buNone/>
            </a:pPr>
            <a:endParaRPr lang="es-ES" sz="2800" dirty="0" smtClean="0"/>
          </a:p>
          <a:p>
            <a:pPr>
              <a:buNone/>
            </a:pPr>
            <a:endParaRPr lang="es-ES" sz="2800" dirty="0" smtClean="0"/>
          </a:p>
          <a:p>
            <a:pPr algn="r">
              <a:buNone/>
            </a:pPr>
            <a:r>
              <a:rPr lang="es-PR" sz="2800" dirty="0" smtClean="0">
                <a:solidFill>
                  <a:srgbClr val="C00000"/>
                </a:solidFill>
              </a:rPr>
              <a:t>(Éxodo 15.11-13)</a:t>
            </a:r>
            <a:endParaRPr lang="es-ES" sz="2800" dirty="0" smtClean="0">
              <a:solidFill>
                <a:srgbClr val="C00000"/>
              </a:solidFill>
            </a:endParaRPr>
          </a:p>
        </p:txBody>
      </p:sp>
      <p:sp>
        <p:nvSpPr>
          <p:cNvPr id="7" name="Title 5"/>
          <p:cNvSpPr>
            <a:spLocks noGrp="1"/>
          </p:cNvSpPr>
          <p:nvPr>
            <p:ph type="title"/>
          </p:nvPr>
        </p:nvSpPr>
        <p:spPr>
          <a:xfrm>
            <a:off x="1447800" y="214313"/>
            <a:ext cx="7467600" cy="1462087"/>
          </a:xfrm>
        </p:spPr>
        <p:txBody>
          <a:bodyPr/>
          <a:lstStyle/>
          <a:p>
            <a:pPr marL="738188" indent="-738188"/>
            <a:r>
              <a:rPr lang="es-PR" sz="4000" dirty="0" smtClean="0"/>
              <a:t>   3. </a:t>
            </a:r>
            <a:r>
              <a:rPr lang="es-PR" sz="4000" dirty="0" err="1" smtClean="0"/>
              <a:t>Yavé</a:t>
            </a:r>
            <a:r>
              <a:rPr lang="es-PR" sz="4000" dirty="0" smtClean="0"/>
              <a:t> es único                        (Éxodo 15.11-13)</a:t>
            </a:r>
            <a:endParaRPr lang="es-PR" sz="4000" b="1" dirty="0"/>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a:p>
        </p:txBody>
      </p:sp>
      <p:sp>
        <p:nvSpPr>
          <p:cNvPr id="327682" name="Rectangle 2"/>
          <p:cNvSpPr>
            <a:spLocks noGrp="1" noChangeArrowheads="1"/>
          </p:cNvSpPr>
          <p:nvPr>
            <p:ph type="body" idx="1"/>
          </p:nvPr>
        </p:nvSpPr>
        <p:spPr>
          <a:xfrm>
            <a:off x="152400" y="2093914"/>
            <a:ext cx="8763000" cy="4459286"/>
          </a:xfrm>
        </p:spPr>
        <p:txBody>
          <a:bodyPr/>
          <a:lstStyle/>
          <a:p>
            <a:pPr>
              <a:buNone/>
            </a:pPr>
            <a:r>
              <a:rPr lang="es-ES" sz="2800" dirty="0" smtClean="0">
                <a:solidFill>
                  <a:srgbClr val="C00000"/>
                </a:solidFill>
              </a:rPr>
              <a:t> </a:t>
            </a:r>
            <a:r>
              <a:rPr lang="es-ES" sz="2800" dirty="0" smtClean="0"/>
              <a:t>Entendiendo que Dios está con nosotros, podemos andar con confianza por el camino de la vida. También podemos estar firmes cuando testifiquemos sobre la obra de Dios en nuestras vidas. Sabiendo que conocemos al único Dios, no debemos entrar en pleitos con creyentes de otras religiones, sino que debemos mostrarles amablemente el caminar de Cristo, con el conocimiento de que Dios obrará a su tiempo en el corazón de cada persona. </a:t>
            </a:r>
            <a:endParaRPr lang="es-ES" sz="2800" dirty="0" smtClean="0">
              <a:solidFill>
                <a:srgbClr val="C00000"/>
              </a:solidFill>
            </a:endParaRPr>
          </a:p>
        </p:txBody>
      </p:sp>
      <p:sp>
        <p:nvSpPr>
          <p:cNvPr id="7" name="Title 5"/>
          <p:cNvSpPr>
            <a:spLocks noGrp="1"/>
          </p:cNvSpPr>
          <p:nvPr>
            <p:ph type="title"/>
          </p:nvPr>
        </p:nvSpPr>
        <p:spPr>
          <a:xfrm>
            <a:off x="1447800" y="214313"/>
            <a:ext cx="7467600" cy="1462087"/>
          </a:xfrm>
        </p:spPr>
        <p:txBody>
          <a:bodyPr/>
          <a:lstStyle/>
          <a:p>
            <a:pPr marL="738188" indent="-738188"/>
            <a:r>
              <a:rPr lang="es-PR" sz="4000" dirty="0" smtClean="0"/>
              <a:t>   3. </a:t>
            </a:r>
            <a:r>
              <a:rPr lang="es-PR" sz="4000" dirty="0" err="1" smtClean="0"/>
              <a:t>Yavé</a:t>
            </a:r>
            <a:r>
              <a:rPr lang="es-PR" sz="4000" dirty="0" smtClean="0"/>
              <a:t> es único                        (Éxodo 15.11-13)</a:t>
            </a:r>
            <a:endParaRPr lang="es-PR" sz="4000" b="1" dirty="0"/>
          </a:p>
        </p:txBody>
      </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24</a:t>
            </a:fld>
            <a:endParaRPr lang="en-US"/>
          </a:p>
        </p:txBody>
      </p:sp>
      <p:sp>
        <p:nvSpPr>
          <p:cNvPr id="327682" name="Rectangle 2"/>
          <p:cNvSpPr>
            <a:spLocks noGrp="1" noChangeArrowheads="1"/>
          </p:cNvSpPr>
          <p:nvPr>
            <p:ph type="body" idx="1"/>
          </p:nvPr>
        </p:nvSpPr>
        <p:spPr>
          <a:xfrm>
            <a:off x="0" y="2093914"/>
            <a:ext cx="3962400" cy="4764086"/>
          </a:xfrm>
        </p:spPr>
        <p:txBody>
          <a:bodyPr/>
          <a:lstStyle/>
          <a:p>
            <a:pPr>
              <a:buNone/>
            </a:pPr>
            <a:r>
              <a:rPr lang="es-ES" sz="2800" dirty="0" smtClean="0">
                <a:solidFill>
                  <a:schemeClr val="bg2"/>
                </a:solidFill>
              </a:rPr>
              <a:t>Es en Jesús que vemos la expresión máxima de Dios como Salvador. Cuando Cristo dijo “Yo y el Padre uno somos”, </a:t>
            </a:r>
            <a:r>
              <a:rPr lang="es-ES" sz="2800" dirty="0" smtClean="0">
                <a:solidFill>
                  <a:srgbClr val="C00000"/>
                </a:solidFill>
              </a:rPr>
              <a:t>(Juan 10:30) </a:t>
            </a:r>
            <a:r>
              <a:rPr lang="es-ES" sz="2800" dirty="0" smtClean="0"/>
              <a:t>estaba afirmando su posición de supremacía sobre todo lo creado.</a:t>
            </a:r>
            <a:endParaRPr lang="es-ES" sz="2800" dirty="0" smtClean="0">
              <a:solidFill>
                <a:schemeClr val="bg2"/>
              </a:solidFill>
            </a:endParaRPr>
          </a:p>
        </p:txBody>
      </p:sp>
      <p:sp>
        <p:nvSpPr>
          <p:cNvPr id="7" name="Title 5"/>
          <p:cNvSpPr>
            <a:spLocks noGrp="1"/>
          </p:cNvSpPr>
          <p:nvPr>
            <p:ph type="title"/>
          </p:nvPr>
        </p:nvSpPr>
        <p:spPr>
          <a:xfrm>
            <a:off x="1447800" y="214313"/>
            <a:ext cx="7467600" cy="1462087"/>
          </a:xfrm>
        </p:spPr>
        <p:txBody>
          <a:bodyPr/>
          <a:lstStyle/>
          <a:p>
            <a:pPr marL="738188" indent="-738188"/>
            <a:r>
              <a:rPr lang="es-PR" sz="4000" dirty="0" smtClean="0"/>
              <a:t>   3. </a:t>
            </a:r>
            <a:r>
              <a:rPr lang="es-PR" sz="4000" dirty="0" err="1" smtClean="0"/>
              <a:t>Yavé</a:t>
            </a:r>
            <a:r>
              <a:rPr lang="es-PR" sz="4000" dirty="0" smtClean="0"/>
              <a:t> es único                        (Éxodo 15.11-13)</a:t>
            </a:r>
            <a:endParaRPr lang="es-PR" sz="4000" b="1" dirty="0"/>
          </a:p>
        </p:txBody>
      </p:sp>
      <p:pic>
        <p:nvPicPr>
          <p:cNvPr id="110594" name="Picture 2" descr="http://handofgod.com.au/attachments/Image/trinity(1).jpg"/>
          <p:cNvPicPr>
            <a:picLocks noChangeAspect="1" noChangeArrowheads="1"/>
          </p:cNvPicPr>
          <p:nvPr/>
        </p:nvPicPr>
        <p:blipFill>
          <a:blip r:embed="rId2" cstate="print"/>
          <a:srcRect/>
          <a:stretch>
            <a:fillRect/>
          </a:stretch>
        </p:blipFill>
        <p:spPr bwMode="auto">
          <a:xfrm>
            <a:off x="4601239" y="1828800"/>
            <a:ext cx="4542761" cy="50292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mtClean="0"/>
              <a:t>Aplicaciones</a:t>
            </a:r>
            <a:endParaRPr lang="es-PR"/>
          </a:p>
        </p:txBody>
      </p:sp>
      <p:sp>
        <p:nvSpPr>
          <p:cNvPr id="3" name="Content Placeholder 2"/>
          <p:cNvSpPr>
            <a:spLocks noGrp="1"/>
          </p:cNvSpPr>
          <p:nvPr>
            <p:ph idx="1"/>
          </p:nvPr>
        </p:nvSpPr>
        <p:spPr>
          <a:xfrm>
            <a:off x="304800" y="2057400"/>
            <a:ext cx="8534400" cy="4114800"/>
          </a:xfrm>
        </p:spPr>
        <p:txBody>
          <a:bodyPr/>
          <a:lstStyle/>
          <a:p>
            <a:r>
              <a:rPr lang="es-PR" sz="2800" dirty="0" smtClean="0"/>
              <a:t>Dios siempre cumple sus promesas y, de esta manera, nos da aliento y fuerza.</a:t>
            </a:r>
          </a:p>
          <a:p>
            <a:r>
              <a:rPr lang="es-PR" sz="2800" dirty="0" smtClean="0"/>
              <a:t>Dado que solo Dios es Dios, es el único a quien debemos adorar.</a:t>
            </a:r>
          </a:p>
          <a:p>
            <a:r>
              <a:rPr lang="es-PR" sz="2800" dirty="0" smtClean="0"/>
              <a:t>El único Dios verdadero extiende Su misericordia, Su amor fiel, a nosotros.</a:t>
            </a:r>
            <a:endParaRPr lang="es-PR" sz="28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25</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26</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093913"/>
            <a:ext cx="8305800" cy="4230687"/>
          </a:xfrm>
        </p:spPr>
        <p:txBody>
          <a:bodyPr/>
          <a:lstStyle/>
          <a:p>
            <a:pPr marL="342900" lvl="1" indent="-342900">
              <a:lnSpc>
                <a:spcPct val="90000"/>
              </a:lnSpc>
              <a:spcAft>
                <a:spcPts val="1200"/>
              </a:spcAft>
              <a:buClr>
                <a:schemeClr val="folHlink"/>
              </a:buClr>
              <a:buSzPct val="60000"/>
              <a:buNone/>
            </a:pPr>
            <a:r>
              <a:rPr lang="es-ES" sz="1400" dirty="0"/>
              <a:t>Carro, Daniel, </a:t>
            </a:r>
            <a:r>
              <a:rPr lang="es-ES" sz="1400" dirty="0" err="1"/>
              <a:t>Jose</a:t>
            </a:r>
            <a:r>
              <a:rPr lang="es-ES" sz="1400" dirty="0"/>
              <a:t>́ </a:t>
            </a:r>
            <a:r>
              <a:rPr lang="es-ES" sz="1400" dirty="0" err="1"/>
              <a:t>Tomás</a:t>
            </a:r>
            <a:r>
              <a:rPr lang="es-ES" sz="1400" dirty="0"/>
              <a:t> Poe y </a:t>
            </a:r>
            <a:r>
              <a:rPr lang="es-ES" sz="1400" dirty="0" err="1"/>
              <a:t>Rubén</a:t>
            </a:r>
            <a:r>
              <a:rPr lang="es-ES" sz="1400" dirty="0"/>
              <a:t> O. </a:t>
            </a:r>
            <a:r>
              <a:rPr lang="es-ES" sz="1400" dirty="0" err="1"/>
              <a:t>Zorzoli</a:t>
            </a:r>
            <a:r>
              <a:rPr lang="es-ES" sz="1400" dirty="0"/>
              <a:t>. </a:t>
            </a:r>
            <a:r>
              <a:rPr lang="es-ES" sz="1400" i="1" dirty="0"/>
              <a:t>Comentario </a:t>
            </a:r>
            <a:r>
              <a:rPr lang="es-ES" sz="1400" i="1" dirty="0" err="1"/>
              <a:t>Bı́blico</a:t>
            </a:r>
            <a:r>
              <a:rPr lang="es-ES" sz="1400" i="1" dirty="0"/>
              <a:t> Mundo Hispano Hechos</a:t>
            </a:r>
            <a:r>
              <a:rPr lang="es-ES" sz="1400" dirty="0"/>
              <a:t>, 1. ed. El Paso, TX: Editorial Mundo Hispano, 1997, c1993. </a:t>
            </a:r>
          </a:p>
          <a:p>
            <a:pPr marL="342900" lvl="1" indent="-342900">
              <a:lnSpc>
                <a:spcPct val="90000"/>
              </a:lnSpc>
              <a:spcAft>
                <a:spcPts val="1200"/>
              </a:spcAft>
              <a:buClr>
                <a:schemeClr val="folHlink"/>
              </a:buClr>
              <a:buSzPct val="60000"/>
              <a:buNone/>
            </a:pPr>
            <a:r>
              <a:rPr lang="es-PR" sz="1400" dirty="0" smtClean="0"/>
              <a:t>Fernández, Óscar J. et al. Eds. </a:t>
            </a:r>
            <a:r>
              <a:rPr lang="es-PR" sz="1400" i="1" dirty="0" smtClean="0"/>
              <a:t>Estudios Bíblicos </a:t>
            </a:r>
            <a:r>
              <a:rPr lang="es-PR" sz="1400" i="1" dirty="0" err="1" smtClean="0"/>
              <a:t>Lifeway</a:t>
            </a:r>
            <a:r>
              <a:rPr lang="es-PR" sz="1400" i="1" dirty="0" smtClean="0"/>
              <a:t> para Adultos. </a:t>
            </a:r>
            <a:r>
              <a:rPr lang="es-PR" sz="1400" dirty="0" smtClean="0"/>
              <a:t>Vol. 13, Núm. 1.</a:t>
            </a:r>
            <a:r>
              <a:rPr lang="es-PR" sz="1400" i="1" dirty="0" smtClean="0"/>
              <a:t>  </a:t>
            </a:r>
            <a:r>
              <a:rPr lang="es-PR" sz="1400" dirty="0" smtClean="0"/>
              <a:t>Nashville, TN: </a:t>
            </a:r>
            <a:r>
              <a:rPr lang="es-PR" sz="1400" dirty="0" err="1" smtClean="0"/>
              <a:t>Lifeway</a:t>
            </a:r>
            <a:r>
              <a:rPr lang="es-PR" sz="1400" dirty="0" smtClean="0"/>
              <a:t> </a:t>
            </a:r>
            <a:r>
              <a:rPr lang="es-PR" sz="1400" dirty="0" err="1" smtClean="0"/>
              <a:t>Church</a:t>
            </a:r>
            <a:r>
              <a:rPr lang="es-PR" sz="1400" dirty="0" smtClean="0"/>
              <a:t> </a:t>
            </a:r>
            <a:r>
              <a:rPr lang="es-PR" sz="1400" dirty="0" err="1" smtClean="0"/>
              <a:t>Resources</a:t>
            </a:r>
            <a:r>
              <a:rPr lang="es-PR" sz="1400" dirty="0" smtClean="0"/>
              <a:t>, 2013. 109-118.</a:t>
            </a:r>
          </a:p>
          <a:p>
            <a:pPr marL="342900" lvl="1" indent="-342900">
              <a:lnSpc>
                <a:spcPct val="90000"/>
              </a:lnSpc>
              <a:spcAft>
                <a:spcPts val="1200"/>
              </a:spcAft>
              <a:buClr>
                <a:schemeClr val="folHlink"/>
              </a:buClr>
              <a:buSzPct val="60000"/>
              <a:buNone/>
            </a:pPr>
            <a:r>
              <a:rPr lang="es-PR" sz="1400" dirty="0" err="1" smtClean="0"/>
              <a:t>Lockward</a:t>
            </a:r>
            <a:r>
              <a:rPr lang="es-PR" sz="1400" dirty="0" smtClean="0"/>
              <a:t>, Alfonso. </a:t>
            </a:r>
            <a:r>
              <a:rPr lang="es-PR" sz="1400" i="1" dirty="0" smtClean="0"/>
              <a:t>Nuevo Diccionario De La Biblia.</a:t>
            </a:r>
            <a:r>
              <a:rPr lang="es-PR" sz="1400" dirty="0" smtClean="0"/>
              <a:t> Miami: Editorial </a:t>
            </a:r>
            <a:r>
              <a:rPr lang="es-PR" sz="1400" dirty="0" err="1" smtClean="0"/>
              <a:t>Unilit</a:t>
            </a:r>
            <a:r>
              <a:rPr lang="es-PR" sz="1400" dirty="0" smtClean="0"/>
              <a:t>, 2003.</a:t>
            </a:r>
          </a:p>
          <a:p>
            <a:pPr>
              <a:lnSpc>
                <a:spcPct val="90000"/>
              </a:lnSpc>
              <a:spcAft>
                <a:spcPts val="600"/>
              </a:spcAft>
              <a:buNone/>
            </a:pPr>
            <a:r>
              <a:rPr lang="en-US" sz="1400" dirty="0" err="1"/>
              <a:t>Mapas</a:t>
            </a:r>
            <a:r>
              <a:rPr lang="en-US" sz="1400" dirty="0"/>
              <a:t> de la </a:t>
            </a:r>
            <a:r>
              <a:rPr lang="en-US" sz="1400" dirty="0" err="1"/>
              <a:t>Biblia</a:t>
            </a:r>
            <a:r>
              <a:rPr lang="en-US" sz="1400" dirty="0"/>
              <a:t> Caribe. electronic ed. Nashville: Editorial Caribe, 2000. Print</a:t>
            </a:r>
            <a:r>
              <a:rPr lang="en-US" sz="1400" dirty="0" smtClean="0"/>
              <a:t>.</a:t>
            </a:r>
          </a:p>
          <a:p>
            <a:pPr>
              <a:lnSpc>
                <a:spcPct val="90000"/>
              </a:lnSpc>
              <a:spcAft>
                <a:spcPts val="600"/>
              </a:spcAft>
              <a:buNone/>
            </a:pPr>
            <a:r>
              <a:rPr lang="es-ES" sz="1400" dirty="0" err="1"/>
              <a:t>Porter</a:t>
            </a:r>
            <a:r>
              <a:rPr lang="es-ES" sz="1400" dirty="0"/>
              <a:t>, Rafael. </a:t>
            </a:r>
            <a:r>
              <a:rPr lang="es-ES" sz="1400" i="1" dirty="0"/>
              <a:t>Estudios </a:t>
            </a:r>
            <a:r>
              <a:rPr lang="es-ES" sz="1400" i="1" dirty="0" err="1"/>
              <a:t>Bı́blicos</a:t>
            </a:r>
            <a:r>
              <a:rPr lang="es-ES" sz="1400" i="1" dirty="0"/>
              <a:t> ELA: Un Pueblo Nuevo (Hechos).</a:t>
            </a:r>
            <a:r>
              <a:rPr lang="es-ES" sz="1400" dirty="0"/>
              <a:t> Puebla, </a:t>
            </a:r>
            <a:r>
              <a:rPr lang="es-ES" sz="1400" dirty="0" err="1"/>
              <a:t>México</a:t>
            </a:r>
            <a:r>
              <a:rPr lang="es-ES" sz="1400" dirty="0"/>
              <a:t>: Ediciones Las </a:t>
            </a:r>
            <a:r>
              <a:rPr lang="es-ES" sz="1400" dirty="0" err="1"/>
              <a:t>Américas</a:t>
            </a:r>
            <a:r>
              <a:rPr lang="es-ES" sz="1400" dirty="0"/>
              <a:t>, A. C., 1989.</a:t>
            </a:r>
            <a:endParaRPr lang="en-US" sz="1400" dirty="0"/>
          </a:p>
          <a:p>
            <a:pPr>
              <a:lnSpc>
                <a:spcPct val="90000"/>
              </a:lnSpc>
              <a:spcAft>
                <a:spcPts val="600"/>
              </a:spcAft>
              <a:buNone/>
            </a:pPr>
            <a:r>
              <a:rPr lang="es-PR" sz="1400" dirty="0" smtClean="0"/>
              <a:t>Reina Valera Revisada (1960). Miami: Sociedades Bíblicas Unidas, 1998.</a:t>
            </a:r>
          </a:p>
          <a:p>
            <a:pPr>
              <a:lnSpc>
                <a:spcPct val="90000"/>
              </a:lnSpc>
              <a:spcAft>
                <a:spcPts val="600"/>
              </a:spcAft>
              <a:buNone/>
            </a:pPr>
            <a:r>
              <a:rPr lang="en-US" sz="1400" dirty="0"/>
              <a:t>Vine, W.E. </a:t>
            </a:r>
            <a:r>
              <a:rPr lang="en-US" sz="1400" i="1" dirty="0"/>
              <a:t>Vine </a:t>
            </a:r>
            <a:r>
              <a:rPr lang="en-US" sz="1400" i="1" dirty="0" err="1"/>
              <a:t>Diccionario</a:t>
            </a:r>
            <a:r>
              <a:rPr lang="en-US" sz="1400" i="1" dirty="0"/>
              <a:t> </a:t>
            </a:r>
            <a:r>
              <a:rPr lang="en-US" sz="1400" i="1" dirty="0" err="1"/>
              <a:t>Expositivo</a:t>
            </a:r>
            <a:r>
              <a:rPr lang="en-US" sz="1400" i="1" dirty="0"/>
              <a:t> De </a:t>
            </a:r>
            <a:r>
              <a:rPr lang="en-US" sz="1400" i="1" dirty="0" err="1"/>
              <a:t>Palabras</a:t>
            </a:r>
            <a:r>
              <a:rPr lang="en-US" sz="1400" i="1" dirty="0"/>
              <a:t> Del </a:t>
            </a:r>
            <a:r>
              <a:rPr lang="en-US" sz="1400" i="1" dirty="0" err="1"/>
              <a:t>Antiguo</a:t>
            </a:r>
            <a:r>
              <a:rPr lang="en-US" sz="1400" i="1" dirty="0"/>
              <a:t> Y Del Nuevo </a:t>
            </a:r>
            <a:r>
              <a:rPr lang="en-US" sz="1400" i="1" dirty="0" err="1"/>
              <a:t>Testamento</a:t>
            </a:r>
            <a:r>
              <a:rPr lang="en-US" sz="1400" i="1" dirty="0"/>
              <a:t> </a:t>
            </a:r>
            <a:r>
              <a:rPr lang="en-US" sz="1400" i="1" dirty="0" err="1"/>
              <a:t>Exhaustivo</a:t>
            </a:r>
            <a:r>
              <a:rPr lang="en-US" sz="1400" dirty="0"/>
              <a:t>, electronic ed. Nashville: Editorial Caribe, 2000, c1999</a:t>
            </a:r>
            <a:r>
              <a:rPr lang="en-US" sz="1400" dirty="0" smtClean="0"/>
              <a:t>.</a:t>
            </a:r>
            <a:endParaRPr lang="en-US" sz="1400" dirty="0"/>
          </a:p>
          <a:p>
            <a:pPr>
              <a:lnSpc>
                <a:spcPct val="90000"/>
              </a:lnSpc>
              <a:spcAft>
                <a:spcPts val="600"/>
              </a:spcAft>
              <a:buNone/>
            </a:pPr>
            <a:r>
              <a:rPr lang="es-ES" sz="1400" dirty="0" err="1" smtClean="0"/>
              <a:t>Walvoord</a:t>
            </a:r>
            <a:r>
              <a:rPr lang="es-ES" sz="1400" dirty="0"/>
              <a:t>, John F. y Roy B. </a:t>
            </a:r>
            <a:r>
              <a:rPr lang="es-ES" sz="1400" dirty="0" err="1"/>
              <a:t>Zuck</a:t>
            </a:r>
            <a:r>
              <a:rPr lang="es-ES" sz="1400" dirty="0"/>
              <a:t>, </a:t>
            </a:r>
            <a:r>
              <a:rPr lang="es-ES" sz="1400" i="1" dirty="0"/>
              <a:t>El Conocimiento </a:t>
            </a:r>
            <a:r>
              <a:rPr lang="es-ES" sz="1400" i="1" dirty="0" err="1"/>
              <a:t>Bíblico</a:t>
            </a:r>
            <a:r>
              <a:rPr lang="es-ES" sz="1400" i="1" dirty="0"/>
              <a:t>, Un Comentario Expositivo: Nuevo Testamento, Tomo 2: San Juan, Hechos, Romanos.</a:t>
            </a:r>
            <a:r>
              <a:rPr lang="es-ES" sz="1400" dirty="0"/>
              <a:t> Puebla, </a:t>
            </a:r>
            <a:r>
              <a:rPr lang="es-ES" sz="1400" dirty="0" err="1"/>
              <a:t>México</a:t>
            </a:r>
            <a:r>
              <a:rPr lang="es-ES" sz="1400" dirty="0"/>
              <a:t>: Ediciones Las </a:t>
            </a:r>
            <a:r>
              <a:rPr lang="es-ES" sz="1400" dirty="0" err="1"/>
              <a:t>Américas</a:t>
            </a:r>
            <a:r>
              <a:rPr lang="es-ES" sz="1400" dirty="0"/>
              <a:t>, A.C., 1996.</a:t>
            </a:r>
            <a:endParaRPr lang="en-US" sz="1400" dirty="0"/>
          </a:p>
          <a:p>
            <a:pPr>
              <a:lnSpc>
                <a:spcPct val="90000"/>
              </a:lnSpc>
              <a:spcAft>
                <a:spcPts val="600"/>
              </a:spcAft>
              <a:buNone/>
            </a:pPr>
            <a:r>
              <a:rPr lang="es-ES" sz="1400" dirty="0" smtClean="0">
                <a:hlinkClick r:id="rId2"/>
              </a:rPr>
              <a:t>http://www.dsmedia.org/resources/illustrations/sweet-publishing/</a:t>
            </a:r>
            <a:r>
              <a:rPr lang="es-ES" sz="1400" dirty="0" smtClean="0"/>
              <a:t>  (imágenes bíblicas).</a:t>
            </a:r>
          </a:p>
          <a:p>
            <a:pPr>
              <a:lnSpc>
                <a:spcPct val="90000"/>
              </a:lnSpc>
              <a:spcAft>
                <a:spcPts val="600"/>
              </a:spcAft>
              <a:buNone/>
            </a:pPr>
            <a:r>
              <a:rPr lang="en-US" sz="1400" dirty="0" smtClean="0">
                <a:hlinkClick r:id="rId3"/>
              </a:rPr>
              <a:t>http://st-takla.org/Gallery/Bible/Illustrations/Bible-Slides/OT/Jeremiah.html</a:t>
            </a:r>
            <a:r>
              <a:rPr lang="en-US" sz="1400" dirty="0" smtClean="0"/>
              <a:t> </a:t>
            </a:r>
            <a:r>
              <a:rPr lang="es-ES" sz="1400" dirty="0" smtClean="0">
                <a:latin typeface="Candara" pitchFamily="34" charset="0"/>
              </a:rPr>
              <a:t>(imágenes bíblicas).</a:t>
            </a:r>
            <a:endParaRPr lang="en-US" sz="1400" dirty="0" smtClean="0"/>
          </a:p>
          <a:p>
            <a:pPr>
              <a:lnSpc>
                <a:spcPct val="90000"/>
              </a:lnSpc>
              <a:spcAft>
                <a:spcPts val="600"/>
              </a:spcAft>
              <a:buNone/>
            </a:pPr>
            <a:endParaRPr lang="en-US" sz="1400" dirty="0" smtClean="0"/>
          </a:p>
          <a:p>
            <a:pPr>
              <a:lnSpc>
                <a:spcPct val="90000"/>
              </a:lnSpc>
              <a:spcAft>
                <a:spcPts val="600"/>
              </a:spcAft>
              <a:buNone/>
            </a:pPr>
            <a:endParaRPr lang="es-PR" sz="1400" dirty="0" smtClean="0"/>
          </a:p>
          <a:p>
            <a:pPr>
              <a:lnSpc>
                <a:spcPct val="90000"/>
              </a:lnSpc>
              <a:spcAft>
                <a:spcPts val="600"/>
              </a:spcAft>
              <a:buNone/>
            </a:pPr>
            <a:endParaRPr lang="es-PR" sz="1400" dirty="0" smtClean="0"/>
          </a:p>
        </p:txBody>
      </p:sp>
      <p:pic>
        <p:nvPicPr>
          <p:cNvPr id="29700" name="Picture 4" descr="doveg"/>
          <p:cNvPicPr>
            <a:picLocks noChangeAspect="1" noChangeArrowheads="1"/>
          </p:cNvPicPr>
          <p:nvPr/>
        </p:nvPicPr>
        <p:blipFill>
          <a:blip r:embed="rId4"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122" name="Picture 2" descr="http://www.babatude.com/media/catalog/product/f/a/father-son-rugby-shirt-lifestyle.jpg"/>
          <p:cNvPicPr>
            <a:picLocks noChangeAspect="1" noChangeArrowheads="1"/>
          </p:cNvPicPr>
          <p:nvPr/>
        </p:nvPicPr>
        <p:blipFill>
          <a:blip r:embed="rId3" cstate="print"/>
          <a:srcRect/>
          <a:stretch>
            <a:fillRect/>
          </a:stretch>
        </p:blipFill>
        <p:spPr bwMode="auto">
          <a:xfrm>
            <a:off x="0" y="-1"/>
            <a:ext cx="9144000" cy="6858001"/>
          </a:xfrm>
          <a:prstGeom prst="rect">
            <a:avLst/>
          </a:prstGeom>
          <a:noFill/>
        </p:spPr>
      </p:pic>
      <p:sp>
        <p:nvSpPr>
          <p:cNvPr id="16386" name="Rectangle 2"/>
          <p:cNvSpPr>
            <a:spLocks noGrp="1" noChangeArrowheads="1"/>
          </p:cNvSpPr>
          <p:nvPr>
            <p:ph type="title"/>
          </p:nvPr>
        </p:nvSpPr>
        <p:spPr>
          <a:xfrm>
            <a:off x="742808" y="533400"/>
            <a:ext cx="7715392" cy="838200"/>
          </a:xfrm>
          <a:solidFill>
            <a:schemeClr val="tx1">
              <a:lumMod val="95000"/>
              <a:lumOff val="5000"/>
              <a:alpha val="65000"/>
            </a:schemeClr>
          </a:solidFill>
          <a:ln/>
        </p:spPr>
        <p:txBody>
          <a:bodyPr anchor="ctr">
            <a:noAutofit/>
          </a:bodyPr>
          <a:lstStyle/>
          <a:p>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32947" y="1345163"/>
            <a:ext cx="7715392" cy="4876800"/>
          </a:xfrm>
          <a:solidFill>
            <a:schemeClr val="tx1">
              <a:lumMod val="95000"/>
              <a:lumOff val="5000"/>
              <a:alpha val="65000"/>
            </a:schemeClr>
          </a:solidFill>
          <a:ln/>
        </p:spPr>
        <p:txBody>
          <a:bodyPr anchor="ctr">
            <a:noAutofit/>
          </a:bodyPr>
          <a:lstStyle/>
          <a:p>
            <a:pPr marL="401638" indent="-234950" algn="ctr">
              <a:spcAft>
                <a:spcPts val="1200"/>
              </a:spcAft>
              <a:buNone/>
              <a:defRPr/>
            </a:pPr>
            <a:r>
              <a:rPr lang="es-PR" sz="4400" dirty="0" smtClean="0">
                <a:solidFill>
                  <a:schemeClr val="bg1"/>
                </a:solidFill>
              </a:rPr>
              <a:t>4</a:t>
            </a:r>
            <a:r>
              <a:rPr lang="es-PR" sz="4400" baseline="30000" dirty="0" smtClean="0">
                <a:solidFill>
                  <a:schemeClr val="bg1"/>
                </a:solidFill>
              </a:rPr>
              <a:t>to</a:t>
            </a:r>
            <a:r>
              <a:rPr lang="es-PR" sz="4400" dirty="0" smtClean="0">
                <a:solidFill>
                  <a:schemeClr val="bg1"/>
                </a:solidFill>
              </a:rPr>
              <a:t> Trimestre/Tema 3:                     ¿Qué tiene de singular un nombre?</a:t>
            </a:r>
          </a:p>
          <a:p>
            <a:pPr marL="401638" indent="-234950" algn="ctr">
              <a:spcAft>
                <a:spcPts val="600"/>
              </a:spcAft>
              <a:buNone/>
            </a:pPr>
            <a:r>
              <a:rPr lang="es-PR" sz="4000" dirty="0" smtClean="0">
                <a:solidFill>
                  <a:schemeClr val="bg1"/>
                </a:solidFill>
              </a:rPr>
              <a:t>“</a:t>
            </a:r>
            <a:r>
              <a:rPr lang="en-US" sz="4000" dirty="0" err="1" smtClean="0">
                <a:solidFill>
                  <a:schemeClr val="bg1"/>
                </a:solidFill>
              </a:rPr>
              <a:t>Yavé</a:t>
            </a:r>
            <a:r>
              <a:rPr lang="en-US" sz="4000" dirty="0" smtClean="0">
                <a:solidFill>
                  <a:schemeClr val="bg1"/>
                </a:solidFill>
              </a:rPr>
              <a:t>, </a:t>
            </a:r>
            <a:r>
              <a:rPr lang="en-US" sz="4000" dirty="0" err="1" smtClean="0">
                <a:solidFill>
                  <a:schemeClr val="bg1"/>
                </a:solidFill>
              </a:rPr>
              <a:t>Nuestro</a:t>
            </a:r>
            <a:r>
              <a:rPr lang="en-US" sz="4000" dirty="0" smtClean="0">
                <a:solidFill>
                  <a:schemeClr val="bg1"/>
                </a:solidFill>
              </a:rPr>
              <a:t> Padre</a:t>
            </a:r>
            <a:r>
              <a:rPr lang="es-PR" sz="4000" dirty="0" smtClean="0">
                <a:solidFill>
                  <a:schemeClr val="bg1"/>
                </a:solidFill>
              </a:rPr>
              <a:t>”</a:t>
            </a:r>
          </a:p>
          <a:p>
            <a:pPr marL="401638" indent="-234950" algn="ctr">
              <a:spcAft>
                <a:spcPts val="600"/>
              </a:spcAft>
              <a:buNone/>
            </a:pPr>
            <a:r>
              <a:rPr lang="es-PR" dirty="0" smtClean="0">
                <a:solidFill>
                  <a:schemeClr val="bg1"/>
                </a:solidFill>
              </a:rPr>
              <a:t>8 de diciembre de 2013</a:t>
            </a:r>
            <a:endParaRPr lang="es-PR" sz="2800" dirty="0" smtClean="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(Salmos 103.2-6, 8-13, 17-18)</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28</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990600" y="414661"/>
            <a:ext cx="7239000" cy="6062266"/>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133600"/>
            <a:ext cx="5105400" cy="4495800"/>
          </a:xfrm>
          <a:solidFill>
            <a:schemeClr val="bg1">
              <a:alpha val="45000"/>
            </a:schemeClr>
          </a:solidFill>
        </p:spPr>
        <p:txBody>
          <a:bodyPr>
            <a:normAutofit/>
          </a:bodyPr>
          <a:lstStyle/>
          <a:p>
            <a:r>
              <a:rPr lang="en-US" sz="3600" dirty="0" err="1" smtClean="0"/>
              <a:t>Tenemos</a:t>
            </a:r>
            <a:r>
              <a:rPr lang="en-US" sz="3600" dirty="0" smtClean="0"/>
              <a:t> un Dios </a:t>
            </a:r>
            <a:r>
              <a:rPr lang="en-US" sz="3600" dirty="0" err="1" smtClean="0"/>
              <a:t>grande</a:t>
            </a:r>
            <a:r>
              <a:rPr lang="en-US" sz="3600" dirty="0" smtClean="0"/>
              <a:t> </a:t>
            </a:r>
            <a:r>
              <a:rPr lang="en-US" sz="3600" dirty="0" err="1" smtClean="0"/>
              <a:t>que</a:t>
            </a:r>
            <a:r>
              <a:rPr lang="en-US" sz="3600" dirty="0" smtClean="0"/>
              <a:t> </a:t>
            </a:r>
            <a:r>
              <a:rPr lang="en-US" sz="3600" dirty="0" err="1" smtClean="0"/>
              <a:t>va</a:t>
            </a:r>
            <a:r>
              <a:rPr lang="en-US" sz="3600" dirty="0" smtClean="0"/>
              <a:t> entre </a:t>
            </a:r>
            <a:r>
              <a:rPr lang="en-US" sz="3600" dirty="0" err="1" smtClean="0"/>
              <a:t>nosotros</a:t>
            </a:r>
            <a:r>
              <a:rPr lang="en-US" sz="3600" dirty="0" smtClean="0"/>
              <a:t> </a:t>
            </a:r>
            <a:r>
              <a:rPr lang="en-US" sz="3600" dirty="0" err="1" smtClean="0"/>
              <a:t>haciendo</a:t>
            </a:r>
            <a:r>
              <a:rPr lang="en-US" sz="3600" dirty="0" smtClean="0"/>
              <a:t> </a:t>
            </a:r>
            <a:r>
              <a:rPr lang="en-US" sz="3600" dirty="0" err="1" smtClean="0"/>
              <a:t>milagros</a:t>
            </a:r>
            <a:r>
              <a:rPr lang="en-US" sz="3600" dirty="0" smtClean="0"/>
              <a:t> y </a:t>
            </a:r>
            <a:r>
              <a:rPr lang="en-US" sz="3600" dirty="0" err="1" smtClean="0"/>
              <a:t>proezas</a:t>
            </a:r>
            <a:r>
              <a:rPr lang="en-US" sz="3600" dirty="0" smtClean="0"/>
              <a:t>. Es </a:t>
            </a:r>
            <a:r>
              <a:rPr lang="en-US" sz="3600" dirty="0" err="1" smtClean="0"/>
              <a:t>nuestro</a:t>
            </a:r>
            <a:r>
              <a:rPr lang="en-US" sz="3600" dirty="0" smtClean="0"/>
              <a:t> </a:t>
            </a:r>
            <a:r>
              <a:rPr lang="en-US" sz="3600" dirty="0" err="1" smtClean="0"/>
              <a:t>deber</a:t>
            </a:r>
            <a:r>
              <a:rPr lang="en-US" sz="3600" dirty="0" smtClean="0"/>
              <a:t> </a:t>
            </a:r>
            <a:r>
              <a:rPr lang="en-US" sz="3600" dirty="0" err="1" smtClean="0"/>
              <a:t>honrarle</a:t>
            </a:r>
            <a:r>
              <a:rPr lang="en-US" sz="3600" dirty="0" smtClean="0"/>
              <a:t> al </a:t>
            </a:r>
            <a:r>
              <a:rPr lang="en-US" sz="3600" dirty="0" err="1" smtClean="0"/>
              <a:t>igual</a:t>
            </a:r>
            <a:r>
              <a:rPr lang="en-US" sz="3600" dirty="0" smtClean="0"/>
              <a:t> </a:t>
            </a:r>
            <a:r>
              <a:rPr lang="en-US" sz="3600" dirty="0" err="1" smtClean="0"/>
              <a:t>que</a:t>
            </a:r>
            <a:r>
              <a:rPr lang="en-US" sz="3600" dirty="0" smtClean="0"/>
              <a:t> el </a:t>
            </a:r>
            <a:r>
              <a:rPr lang="en-US" sz="3600" dirty="0" err="1" smtClean="0"/>
              <a:t>nos</a:t>
            </a:r>
            <a:r>
              <a:rPr lang="en-US" sz="3600" dirty="0" smtClean="0"/>
              <a:t> </a:t>
            </a:r>
            <a:r>
              <a:rPr lang="en-US" sz="3600" dirty="0" err="1" smtClean="0"/>
              <a:t>bendice</a:t>
            </a:r>
            <a:r>
              <a:rPr lang="en-US" sz="3600" dirty="0" smtClean="0"/>
              <a:t> con </a:t>
            </a:r>
            <a:r>
              <a:rPr lang="en-US" sz="3600" dirty="0" err="1" smtClean="0"/>
              <a:t>su</a:t>
            </a:r>
            <a:r>
              <a:rPr lang="en-US" sz="3600" dirty="0" smtClean="0"/>
              <a:t> </a:t>
            </a:r>
            <a:r>
              <a:rPr lang="en-US" sz="3600" dirty="0" err="1" smtClean="0"/>
              <a:t>amor</a:t>
            </a:r>
            <a:r>
              <a:rPr lang="en-US" sz="3600" dirty="0" smtClean="0"/>
              <a:t>.</a:t>
            </a:r>
            <a:endParaRPr lang="es-PR" sz="3600" dirty="0"/>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762000" y="2209800"/>
            <a:ext cx="7924800" cy="4191000"/>
          </a:xfrm>
          <a:solidFill>
            <a:schemeClr val="bg1">
              <a:alpha val="45000"/>
            </a:schemeClr>
          </a:solidFill>
          <a:ln/>
        </p:spPr>
        <p:txBody>
          <a:bodyPr/>
          <a:lstStyle/>
          <a:p>
            <a:pPr marL="346075" indent="-346075">
              <a:spcAft>
                <a:spcPts val="600"/>
              </a:spcAft>
              <a:buFont typeface="Wingdings" pitchFamily="2" charset="2"/>
              <a:buAutoNum type="arabicPeriod"/>
            </a:pPr>
            <a:r>
              <a:rPr lang="es-PR" sz="3600" dirty="0" err="1" smtClean="0"/>
              <a:t>Yavé</a:t>
            </a:r>
            <a:r>
              <a:rPr lang="es-PR" sz="3600" dirty="0" smtClean="0"/>
              <a:t> promete                          (</a:t>
            </a:r>
            <a:r>
              <a:rPr lang="es-PR" sz="3600" dirty="0" smtClean="0">
                <a:solidFill>
                  <a:schemeClr val="tx2"/>
                </a:solidFill>
              </a:rPr>
              <a:t>Éxodo 6.2-8</a:t>
            </a:r>
            <a:r>
              <a:rPr lang="es-PR" sz="3600" dirty="0" smtClean="0"/>
              <a:t>)</a:t>
            </a:r>
          </a:p>
          <a:p>
            <a:pPr marL="346075" indent="-346075">
              <a:spcAft>
                <a:spcPts val="600"/>
              </a:spcAft>
              <a:buFont typeface="Wingdings" pitchFamily="2" charset="2"/>
              <a:buAutoNum type="arabicPeriod"/>
            </a:pPr>
            <a:r>
              <a:rPr lang="en-US" sz="3600" dirty="0" err="1" smtClean="0"/>
              <a:t>Yavé</a:t>
            </a:r>
            <a:r>
              <a:rPr lang="en-US" sz="3600" dirty="0" smtClean="0"/>
              <a:t> </a:t>
            </a:r>
            <a:r>
              <a:rPr lang="en-US" sz="3600" dirty="0" err="1" smtClean="0"/>
              <a:t>cumple</a:t>
            </a:r>
            <a:r>
              <a:rPr lang="en-US" sz="3600" dirty="0" smtClean="0"/>
              <a:t> </a:t>
            </a:r>
            <a:r>
              <a:rPr lang="en-US" sz="3600" dirty="0" err="1" smtClean="0"/>
              <a:t>sus</a:t>
            </a:r>
            <a:r>
              <a:rPr lang="en-US" sz="3600" dirty="0" smtClean="0"/>
              <a:t> </a:t>
            </a:r>
            <a:r>
              <a:rPr lang="en-US" sz="3600" dirty="0" err="1" smtClean="0"/>
              <a:t>promesas</a:t>
            </a:r>
            <a:r>
              <a:rPr lang="en-US" sz="3600" dirty="0" smtClean="0"/>
              <a:t>     </a:t>
            </a:r>
            <a:r>
              <a:rPr lang="es-PR" sz="3600" dirty="0" smtClean="0"/>
              <a:t>(</a:t>
            </a:r>
            <a:r>
              <a:rPr lang="es-PR" sz="3600" dirty="0" smtClean="0">
                <a:solidFill>
                  <a:schemeClr val="tx2"/>
                </a:solidFill>
              </a:rPr>
              <a:t>Éxodo 15.1-3</a:t>
            </a:r>
            <a:r>
              <a:rPr lang="es-PR" sz="3600" dirty="0" smtClean="0"/>
              <a:t>)   </a:t>
            </a:r>
          </a:p>
          <a:p>
            <a:pPr marL="346075" indent="-346075">
              <a:spcAft>
                <a:spcPts val="600"/>
              </a:spcAft>
              <a:buFont typeface="Wingdings" pitchFamily="2" charset="2"/>
              <a:buAutoNum type="arabicPeriod"/>
            </a:pPr>
            <a:r>
              <a:rPr lang="es-PR" sz="3600" dirty="0" err="1" smtClean="0"/>
              <a:t>Yavé</a:t>
            </a:r>
            <a:r>
              <a:rPr lang="es-PR" sz="3600" dirty="0" smtClean="0"/>
              <a:t> es único                        (</a:t>
            </a:r>
            <a:r>
              <a:rPr lang="es-PR" sz="3600" dirty="0" smtClean="0">
                <a:solidFill>
                  <a:schemeClr val="tx2"/>
                </a:solidFill>
              </a:rPr>
              <a:t>Éxodo 15.11-13</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a:pPr/>
              <a:t>4</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0" y="2133600"/>
            <a:ext cx="9144000" cy="3733800"/>
          </a:xfrm>
          <a:prstGeom prst="rect">
            <a:avLst/>
          </a:prstGeom>
        </p:spPr>
      </p:pic>
      <p:sp>
        <p:nvSpPr>
          <p:cNvPr id="65539" name="Rectangle 3"/>
          <p:cNvSpPr>
            <a:spLocks noGrp="1" noChangeArrowheads="1"/>
          </p:cNvSpPr>
          <p:nvPr>
            <p:ph type="body" idx="1"/>
          </p:nvPr>
        </p:nvSpPr>
        <p:spPr>
          <a:xfrm>
            <a:off x="685800" y="2773218"/>
            <a:ext cx="8001000" cy="1570182"/>
          </a:xfrm>
          <a:noFill/>
          <a:ln/>
        </p:spPr>
        <p:txBody>
          <a:bodyPr/>
          <a:lstStyle/>
          <a:p>
            <a:pPr marL="0" indent="0">
              <a:buNone/>
            </a:pPr>
            <a:r>
              <a:rPr lang="es-ES" dirty="0" smtClean="0">
                <a:latin typeface="Papyrus" panose="03070502060502030205" pitchFamily="66" charset="0"/>
              </a:rPr>
              <a:t>“Oye, Israel: Jehová nuestro Dios, Jehová uno es.”</a:t>
            </a:r>
          </a:p>
          <a:p>
            <a:pPr marL="0" indent="0">
              <a:buNone/>
            </a:pPr>
            <a:endParaRPr lang="es-ES" dirty="0" smtClean="0">
              <a:latin typeface="Papyrus" panose="03070502060502030205" pitchFamily="66" charset="0"/>
            </a:endParaRPr>
          </a:p>
          <a:p>
            <a:pPr marL="0" indent="0">
              <a:buNone/>
            </a:pPr>
            <a:endParaRPr lang="es-ES" i="1" dirty="0" smtClean="0">
              <a:latin typeface="Papyrus" panose="03070502060502030205" pitchFamily="66" charset="0"/>
            </a:endParaRPr>
          </a:p>
          <a:p>
            <a:pPr marL="0" indent="0">
              <a:buNone/>
            </a:pPr>
            <a:r>
              <a:rPr lang="es-ES" dirty="0" smtClean="0">
                <a:latin typeface="Papyrus" panose="03070502060502030205" pitchFamily="66" charset="0"/>
              </a:rPr>
              <a:t> (Deuteronomio 6:4, RVR60)</a:t>
            </a:r>
            <a:r>
              <a:rPr lang="es-ES" b="1" dirty="0" smtClean="0">
                <a:latin typeface="Papyrus" panose="03070502060502030205" pitchFamily="66" charset="0"/>
              </a:rPr>
              <a:t> </a:t>
            </a:r>
            <a:endParaRPr lang="es-ES" b="1" dirty="0">
              <a:latin typeface="Papyrus" panose="03070502060502030205" pitchFamily="66" charset="0"/>
            </a:endParaRPr>
          </a:p>
          <a:p>
            <a:pPr>
              <a:buNone/>
            </a:pPr>
            <a:r>
              <a:rPr lang="es-ES" dirty="0" smtClean="0">
                <a:latin typeface="Papyrus" panose="03070502060502030205" pitchFamily="66" charset="0"/>
              </a:rPr>
              <a:t> </a:t>
            </a:r>
            <a:endParaRPr lang="es-ES" dirty="0">
              <a:latin typeface="Papyrus" panose="03070502060502030205" pitchFamily="66" charset="0"/>
            </a:endParaRPr>
          </a:p>
          <a:p>
            <a:pPr>
              <a:buNone/>
            </a:pPr>
            <a:endParaRPr lang="es-ES" dirty="0" smtClean="0">
              <a:latin typeface="Papyrus" pitchFamily="66" charset="0"/>
            </a:endParaRP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a:p>
        </p:txBody>
      </p:sp>
      <p:sp>
        <p:nvSpPr>
          <p:cNvPr id="9" name="Rectangle 3"/>
          <p:cNvSpPr>
            <a:spLocks noGrp="1" noChangeArrowheads="1"/>
          </p:cNvSpPr>
          <p:nvPr>
            <p:ph type="title"/>
          </p:nvPr>
        </p:nvSpPr>
        <p:spPr>
          <a:xfrm>
            <a:off x="1524000" y="671512"/>
            <a:ext cx="7239000" cy="1004888"/>
          </a:xfrm>
        </p:spPr>
        <p:txBody>
          <a:bodyPr/>
          <a:lstStyle/>
          <a:p>
            <a:pPr marL="346075" indent="-346075">
              <a:spcAft>
                <a:spcPts val="600"/>
              </a:spcAft>
              <a:buFont typeface="Wingdings" pitchFamily="2" charset="2"/>
              <a:buAutoNum type="arabicPeriod"/>
            </a:pPr>
            <a:r>
              <a:rPr lang="es-PR" sz="4000" dirty="0" err="1" smtClean="0"/>
              <a:t>Yavé</a:t>
            </a:r>
            <a:r>
              <a:rPr lang="es-PR" sz="4000" dirty="0" smtClean="0"/>
              <a:t> promete (Éxodo 6.2-8)</a:t>
            </a:r>
            <a:endParaRPr lang="es-PR" sz="4000" dirty="0"/>
          </a:p>
        </p:txBody>
      </p:sp>
      <p:pic>
        <p:nvPicPr>
          <p:cNvPr id="51202" name="Picture 2" descr="http://4.bp.blogspot.com/-B6ssTCyvAW8/UkjVzgrUEMI/AAAAAAAAA_w/EVm1aRz8zE0/s1600/yhwh.jpg"/>
          <p:cNvPicPr>
            <a:picLocks noChangeAspect="1" noChangeArrowheads="1"/>
          </p:cNvPicPr>
          <p:nvPr/>
        </p:nvPicPr>
        <p:blipFill rotWithShape="1">
          <a:blip r:embed="rId2" cstate="print"/>
          <a:srcRect r="1666"/>
          <a:stretch/>
        </p:blipFill>
        <p:spPr bwMode="auto">
          <a:xfrm>
            <a:off x="0" y="1752600"/>
            <a:ext cx="9144000" cy="5105399"/>
          </a:xfrm>
          <a:prstGeom prst="rect">
            <a:avLst/>
          </a:prstGeom>
          <a:noFill/>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457200" y="2057400"/>
            <a:ext cx="8458200" cy="4191000"/>
          </a:xfrm>
        </p:spPr>
        <p:txBody>
          <a:bodyPr/>
          <a:lstStyle/>
          <a:p>
            <a:r>
              <a:rPr lang="es-ES" sz="2800" dirty="0" smtClean="0"/>
              <a:t>Habló todavía Dios a Moisés, y le dijo: Yo soy JEHOVÁ. Y aparecí a Abraham, a Isaac y a Jacob como Dios Omnipotente, mas en mi nombre JEHOVÁ no me di a conocer a ellos. También establecí mi pacto con ellos, de darles la tierra de Canaán, la tierra en que fueron forasteros, y en la cual habitaron. Asimismo yo he oído el gemido de los hijos de Israel, a quienes hacen servir los egipcios, y me he acordado de mi pacto.</a:t>
            </a:r>
          </a:p>
        </p:txBody>
      </p:sp>
      <p:sp>
        <p:nvSpPr>
          <p:cNvPr id="7" name="Rectangle 3"/>
          <p:cNvSpPr>
            <a:spLocks noGrp="1" noChangeArrowheads="1"/>
          </p:cNvSpPr>
          <p:nvPr>
            <p:ph type="title"/>
          </p:nvPr>
        </p:nvSpPr>
        <p:spPr>
          <a:xfrm>
            <a:off x="1524000" y="671512"/>
            <a:ext cx="7239000" cy="1004888"/>
          </a:xfrm>
        </p:spPr>
        <p:txBody>
          <a:bodyPr/>
          <a:lstStyle/>
          <a:p>
            <a:pPr marL="346075" indent="-346075">
              <a:spcAft>
                <a:spcPts val="600"/>
              </a:spcAft>
              <a:buFont typeface="Wingdings" pitchFamily="2" charset="2"/>
              <a:buAutoNum type="arabicPeriod"/>
            </a:pPr>
            <a:r>
              <a:rPr lang="es-PR" sz="4000" dirty="0" err="1" smtClean="0"/>
              <a:t>Yavé</a:t>
            </a:r>
            <a:r>
              <a:rPr lang="es-PR" sz="4000" dirty="0" smtClean="0"/>
              <a:t> promete (Éxodo 6.2-8)</a:t>
            </a:r>
            <a:endParaRPr lang="es-PR" sz="4000"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457200" y="2057400"/>
            <a:ext cx="8458200" cy="4648200"/>
          </a:xfrm>
        </p:spPr>
        <p:txBody>
          <a:bodyPr/>
          <a:lstStyle/>
          <a:p>
            <a:r>
              <a:rPr lang="es-ES" sz="2600" dirty="0" smtClean="0"/>
              <a:t>Por tanto, dirás a los hijos de Israel: Yo soy JEHOVÁ; y yo os sacaré de debajo de las tareas pesadas de Egipto, y os libraré de su servidumbre, y os redimiré con brazo extendido, y con juicios grandes; y os tomaré por mi pueblo y seré vuestro Dios; y vosotros sabréis que yo soy Jehová vuestro Dios, que os sacó de debajo de las tareas pesadas de Egipto. Y os meteré en la tierra por la cual alcé mi mano jurando que la daría a Abraham, a Isaac y a Jacob; y yo os la daré por heredad. Yo JEHOVÁ.</a:t>
            </a:r>
          </a:p>
          <a:p>
            <a:pPr>
              <a:buNone/>
            </a:pPr>
            <a:r>
              <a:rPr lang="es-ES" sz="2600" dirty="0" smtClean="0"/>
              <a:t>                                                          </a:t>
            </a:r>
            <a:r>
              <a:rPr lang="es-PR" sz="2800" dirty="0" smtClean="0">
                <a:solidFill>
                  <a:srgbClr val="C00000"/>
                </a:solidFill>
              </a:rPr>
              <a:t>(Éxodo 6.2-8)</a:t>
            </a:r>
            <a:endParaRPr lang="es-ES" sz="2600" dirty="0" smtClean="0">
              <a:solidFill>
                <a:srgbClr val="C00000"/>
              </a:solidFill>
            </a:endParaRPr>
          </a:p>
        </p:txBody>
      </p:sp>
      <p:sp>
        <p:nvSpPr>
          <p:cNvPr id="7" name="Rectangle 3"/>
          <p:cNvSpPr>
            <a:spLocks noGrp="1" noChangeArrowheads="1"/>
          </p:cNvSpPr>
          <p:nvPr>
            <p:ph type="title"/>
          </p:nvPr>
        </p:nvSpPr>
        <p:spPr>
          <a:xfrm>
            <a:off x="1524000" y="671512"/>
            <a:ext cx="7239000" cy="1004888"/>
          </a:xfrm>
        </p:spPr>
        <p:txBody>
          <a:bodyPr/>
          <a:lstStyle/>
          <a:p>
            <a:pPr marL="346075" indent="-346075">
              <a:spcAft>
                <a:spcPts val="600"/>
              </a:spcAft>
              <a:buFont typeface="Wingdings" pitchFamily="2" charset="2"/>
              <a:buAutoNum type="arabicPeriod"/>
            </a:pPr>
            <a:r>
              <a:rPr lang="es-PR" sz="4000" dirty="0" err="1" smtClean="0"/>
              <a:t>Yavé</a:t>
            </a:r>
            <a:r>
              <a:rPr lang="es-PR" sz="4000" dirty="0" smtClean="0"/>
              <a:t> promete (Éxodo 6.2-8)</a:t>
            </a:r>
            <a:endParaRPr lang="es-PR" sz="4000" dirty="0"/>
          </a:p>
        </p:txBody>
      </p:sp>
    </p:spTree>
    <p:extLst>
      <p:ext uri="{BB962C8B-B14F-4D97-AF65-F5344CB8AC3E}">
        <p14:creationId xmlns:p14="http://schemas.microsoft.com/office/powerpoint/2010/main" val="274729560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0" y="2057400"/>
            <a:ext cx="5410200" cy="4800600"/>
          </a:xfrm>
        </p:spPr>
        <p:txBody>
          <a:bodyPr/>
          <a:lstStyle/>
          <a:p>
            <a:r>
              <a:rPr lang="es-ES" dirty="0" smtClean="0"/>
              <a:t>Desde el principio, Dios quiso apartar a su pueblo Israel, y, para dárseles a conocer, hizo grandes milagros en medio del pueblo, para mostrar que Él era el Dios verdadero, más poderoso que los dioses de Egipto. </a:t>
            </a:r>
          </a:p>
        </p:txBody>
      </p:sp>
      <p:sp>
        <p:nvSpPr>
          <p:cNvPr id="9" name="Rectangle 2"/>
          <p:cNvSpPr>
            <a:spLocks noGrp="1" noChangeArrowheads="1"/>
          </p:cNvSpPr>
          <p:nvPr>
            <p:ph type="title"/>
          </p:nvPr>
        </p:nvSpPr>
        <p:spPr>
          <a:xfrm>
            <a:off x="1143000" y="228600"/>
            <a:ext cx="7391400" cy="1462087"/>
          </a:xfrm>
        </p:spPr>
        <p:txBody>
          <a:bodyPr/>
          <a:lstStyle/>
          <a:p>
            <a:pPr marL="742950" indent="-742950">
              <a:spcAft>
                <a:spcPts val="600"/>
              </a:spcAft>
              <a:buFont typeface="+mj-lt"/>
              <a:buAutoNum type="arabicPeriod"/>
            </a:pPr>
            <a:r>
              <a:rPr lang="es-PR" sz="4000" dirty="0" err="1" smtClean="0"/>
              <a:t>Yavé</a:t>
            </a:r>
            <a:r>
              <a:rPr lang="es-PR" sz="4000" dirty="0" smtClean="0"/>
              <a:t> promete (Éxodo 6.2-8)</a:t>
            </a:r>
          </a:p>
        </p:txBody>
      </p:sp>
      <p:pic>
        <p:nvPicPr>
          <p:cNvPr id="48130" name="Picture 2" descr="http://www.eatacd.com/images/EAC/Eikon/eikon_1130_.jpg"/>
          <p:cNvPicPr>
            <a:picLocks noChangeAspect="1" noChangeArrowheads="1"/>
          </p:cNvPicPr>
          <p:nvPr/>
        </p:nvPicPr>
        <p:blipFill>
          <a:blip r:embed="rId3" cstate="print"/>
          <a:srcRect/>
          <a:stretch>
            <a:fillRect/>
          </a:stretch>
        </p:blipFill>
        <p:spPr bwMode="auto">
          <a:xfrm>
            <a:off x="5080000" y="3810000"/>
            <a:ext cx="4064000" cy="3048000"/>
          </a:xfrm>
          <a:prstGeom prst="rect">
            <a:avLst/>
          </a:prstGeom>
          <a:noFill/>
        </p:spPr>
      </p:pic>
    </p:spTree>
    <p:extLst>
      <p:ext uri="{BB962C8B-B14F-4D97-AF65-F5344CB8AC3E}">
        <p14:creationId xmlns:p14="http://schemas.microsoft.com/office/powerpoint/2010/main" val="2766543605"/>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88628</TotalTime>
  <Words>1577</Words>
  <Application>Microsoft Office PowerPoint</Application>
  <PresentationFormat>On-screen Show (4:3)</PresentationFormat>
  <Paragraphs>121</Paragraphs>
  <Slides>28</Slides>
  <Notes>10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28</vt:i4>
      </vt:variant>
    </vt:vector>
  </HeadingPairs>
  <TitlesOfParts>
    <vt:vector size="37" baseType="lpstr">
      <vt:lpstr>Arial</vt:lpstr>
      <vt:lpstr>Calibri</vt:lpstr>
      <vt:lpstr>Candara</vt:lpstr>
      <vt:lpstr>Papyrus</vt:lpstr>
      <vt:lpstr>Tahoma</vt:lpstr>
      <vt:lpstr>Wingdings</vt:lpstr>
      <vt:lpstr>Blends</vt:lpstr>
      <vt:lpstr>1_Office Theme</vt:lpstr>
      <vt:lpstr>Office Theme</vt:lpstr>
      <vt:lpstr>PowerPoint Presentation</vt:lpstr>
      <vt:lpstr>PowerPoint Presentation</vt:lpstr>
      <vt:lpstr>Tema General</vt:lpstr>
      <vt:lpstr>Bosquejo de Estudio</vt:lpstr>
      <vt:lpstr>Texto Clave</vt:lpstr>
      <vt:lpstr>Yavé promete (Éxodo 6.2-8)</vt:lpstr>
      <vt:lpstr>Yavé promete (Éxodo 6.2-8)</vt:lpstr>
      <vt:lpstr>Yavé promete (Éxodo 6.2-8)</vt:lpstr>
      <vt:lpstr>Yavé promete (Éxodo 6.2-8)</vt:lpstr>
      <vt:lpstr>Yavé promete (Éxodo 6.2-8)</vt:lpstr>
      <vt:lpstr>Yavé promete (Éxodo 6.2-8)</vt:lpstr>
      <vt:lpstr>1. Yavé promete (Éxodo 6.2-8)</vt:lpstr>
      <vt:lpstr>1. Yavé promete (Éxodo 6.2-8)</vt:lpstr>
      <vt:lpstr>1. Yavé promete (Éxodo 6.2-8)</vt:lpstr>
      <vt:lpstr>1. Yavé promete (Éxodo 6.2-8)</vt:lpstr>
      <vt:lpstr>2. Yavé cumple sus promesas     (Éxodo 15.1-3)   </vt:lpstr>
      <vt:lpstr>Yavé cumple sus promesas     (Éxodo 15.1-3)</vt:lpstr>
      <vt:lpstr>Yavé cumple sus promesas     (Éxodo 15.1-3)</vt:lpstr>
      <vt:lpstr>Yavé cumple sus promesas     (Éxodo 15.1-3)</vt:lpstr>
      <vt:lpstr>Yavé cumple sus promesas     (Éxodo 15.1-3)</vt:lpstr>
      <vt:lpstr>3. Yavé es único                        (Éxodo 15.11-13)</vt:lpstr>
      <vt:lpstr>   3. Yavé es único                        (Éxodo 15.11-13)</vt:lpstr>
      <vt:lpstr>   3. Yavé es único                        (Éxodo 15.11-13)</vt:lpstr>
      <vt:lpstr>   3. Yavé es único                        (Éxodo 15.11-13)</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yave_nuestro_dios</dc:title>
  <dc:creator>JRIVERA</dc:creator>
  <cp:lastModifiedBy>Tito Ortega</cp:lastModifiedBy>
  <cp:revision>3872</cp:revision>
  <dcterms:created xsi:type="dcterms:W3CDTF">2007-01-24T21:53:34Z</dcterms:created>
  <dcterms:modified xsi:type="dcterms:W3CDTF">2013-12-07T18:06:41Z</dcterms:modified>
</cp:coreProperties>
</file>