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28"/>
  </p:notesMasterIdLst>
  <p:handoutMasterIdLst>
    <p:handoutMasterId r:id="rId29"/>
  </p:handoutMasterIdLst>
  <p:sldIdLst>
    <p:sldId id="794" r:id="rId4"/>
    <p:sldId id="1228" r:id="rId5"/>
    <p:sldId id="804" r:id="rId6"/>
    <p:sldId id="416" r:id="rId7"/>
    <p:sldId id="287" r:id="rId8"/>
    <p:sldId id="622" r:id="rId9"/>
    <p:sldId id="1090" r:id="rId10"/>
    <p:sldId id="1229" r:id="rId11"/>
    <p:sldId id="1230" r:id="rId12"/>
    <p:sldId id="1231" r:id="rId13"/>
    <p:sldId id="652" r:id="rId14"/>
    <p:sldId id="1084" r:id="rId15"/>
    <p:sldId id="1232" r:id="rId16"/>
    <p:sldId id="1234" r:id="rId17"/>
    <p:sldId id="1235" r:id="rId18"/>
    <p:sldId id="655" r:id="rId19"/>
    <p:sldId id="922" r:id="rId20"/>
    <p:sldId id="1236" r:id="rId21"/>
    <p:sldId id="1233" r:id="rId22"/>
    <p:sldId id="1237" r:id="rId23"/>
    <p:sldId id="1155" r:id="rId24"/>
    <p:sldId id="561" r:id="rId25"/>
    <p:sldId id="1133" r:id="rId26"/>
    <p:sldId id="908" r:id="rId2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5633"/>
    <a:srgbClr val="663300"/>
    <a:srgbClr val="993B07"/>
    <a:srgbClr val="303030"/>
    <a:srgbClr val="996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15" autoAdjust="0"/>
    <p:restoredTop sz="96709" autoAdjust="0"/>
  </p:normalViewPr>
  <p:slideViewPr>
    <p:cSldViewPr>
      <p:cViewPr varScale="1">
        <p:scale>
          <a:sx n="43" d="100"/>
          <a:sy n="43" d="100"/>
        </p:scale>
        <p:origin x="1206" y="36"/>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12/23/2013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11</a:t>
            </a:fld>
            <a:endParaRPr lang="en-US"/>
          </a:p>
        </p:txBody>
      </p:sp>
    </p:spTree>
    <p:extLst>
      <p:ext uri="{BB962C8B-B14F-4D97-AF65-F5344CB8AC3E}">
        <p14:creationId xmlns:p14="http://schemas.microsoft.com/office/powerpoint/2010/main" val="3391819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16</a:t>
            </a:fld>
            <a:endParaRPr lang="en-US"/>
          </a:p>
        </p:txBody>
      </p:sp>
    </p:spTree>
    <p:extLst>
      <p:ext uri="{BB962C8B-B14F-4D97-AF65-F5344CB8AC3E}">
        <p14:creationId xmlns:p14="http://schemas.microsoft.com/office/powerpoint/2010/main" val="2463741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20</a:t>
            </a:fld>
            <a:endParaRPr lang="en-US"/>
          </a:p>
        </p:txBody>
      </p:sp>
    </p:spTree>
    <p:extLst>
      <p:ext uri="{BB962C8B-B14F-4D97-AF65-F5344CB8AC3E}">
        <p14:creationId xmlns:p14="http://schemas.microsoft.com/office/powerpoint/2010/main" val="3687405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23</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24</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t-takla.org/Gallery/Bible/Illustrations/Bible-Slides/OT/Jeremiah.html" TargetMode="External"/><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lumOff val="5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9186"/>
            <a:ext cx="9144000" cy="6119628"/>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Invierno de 2013-14/Tema </a:t>
            </a:r>
            <a:r>
              <a:rPr lang="es-PR" sz="4400" noProof="0" dirty="0" smtClean="0">
                <a:latin typeface="+mj-lt"/>
              </a:rPr>
              <a:t>1</a:t>
            </a:r>
            <a:r>
              <a:rPr lang="es-PR" sz="4400" dirty="0" smtClean="0">
                <a:latin typeface="+mj-lt"/>
              </a:rPr>
              <a:t>:                ¿Qué tiene de singular un nombre?</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a:t>
            </a:r>
            <a:r>
              <a:rPr lang="es-PR" sz="4400" dirty="0" err="1" smtClean="0"/>
              <a:t>Yavé</a:t>
            </a:r>
            <a:r>
              <a:rPr lang="es-PR" sz="4400" dirty="0" smtClean="0"/>
              <a:t>, nuestra justicia</a:t>
            </a:r>
            <a:r>
              <a:rPr lang="es-PR" sz="4400" dirty="0" smtClean="0">
                <a:latin typeface="+mn-lt"/>
              </a:rPr>
              <a:t>”</a:t>
            </a:r>
          </a:p>
          <a:p>
            <a:pPr marL="401638" indent="-234950" algn="ctr">
              <a:spcAft>
                <a:spcPts val="600"/>
              </a:spcAft>
              <a:buNone/>
            </a:pPr>
            <a:r>
              <a:rPr lang="es-PR" sz="3600" dirty="0" smtClean="0">
                <a:latin typeface="+mn-lt"/>
                <a:cs typeface="+mn-cs"/>
              </a:rPr>
              <a:t>15</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diciembre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t>Jeremías 23:5-6; Romanos 3:21-26;              10:1-4, 9-10</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152400" y="1981200"/>
            <a:ext cx="8534400" cy="3657600"/>
          </a:xfrm>
        </p:spPr>
        <p:txBody>
          <a:bodyPr/>
          <a:lstStyle/>
          <a:p>
            <a:r>
              <a:rPr lang="es-ES" dirty="0" smtClean="0"/>
              <a:t>El </a:t>
            </a:r>
            <a:r>
              <a:rPr lang="es-ES" dirty="0"/>
              <a:t>énfasis está en la relación con el nuevo rey. </a:t>
            </a:r>
            <a:endParaRPr lang="es-ES" dirty="0" smtClean="0"/>
          </a:p>
          <a:p>
            <a:pPr lvl="1"/>
            <a:r>
              <a:rPr lang="es-ES" dirty="0" err="1" smtClean="0"/>
              <a:t>Sedequías</a:t>
            </a:r>
            <a:r>
              <a:rPr lang="es-ES" dirty="0" smtClean="0"/>
              <a:t> </a:t>
            </a:r>
            <a:r>
              <a:rPr lang="es-ES" dirty="0"/>
              <a:t>llevaba el nombre y no vivía ni reinaba con justicia, pero el nuevo Rey va a ser justicia verdaderamente, trayendo bienestar y paz a sus seguidores por medio de la justicia. </a:t>
            </a:r>
            <a:endParaRPr lang="es-ES" dirty="0" smtClean="0"/>
          </a:p>
          <a:p>
            <a:pPr lvl="1"/>
            <a:r>
              <a:rPr lang="es-ES" dirty="0" smtClean="0"/>
              <a:t>En </a:t>
            </a:r>
            <a:r>
              <a:rPr lang="es-ES" dirty="0"/>
              <a:t>Cristo, el Mesías, se encuentra este Retoño justo</a:t>
            </a:r>
            <a:r>
              <a:rPr lang="es-ES" dirty="0" smtClean="0"/>
              <a:t>. (Cevallos </a:t>
            </a:r>
            <a:r>
              <a:rPr lang="es-ES" dirty="0"/>
              <a:t>y </a:t>
            </a:r>
            <a:r>
              <a:rPr lang="es-ES" dirty="0" err="1" smtClean="0"/>
              <a:t>Zorzoli</a:t>
            </a:r>
            <a:r>
              <a:rPr lang="es-ES" dirty="0" smtClean="0"/>
              <a:t>)</a:t>
            </a:r>
            <a:endParaRPr lang="es-ES" dirty="0"/>
          </a:p>
        </p:txBody>
      </p:sp>
      <p:sp>
        <p:nvSpPr>
          <p:cNvPr id="7" name="Rectangle 3"/>
          <p:cNvSpPr>
            <a:spLocks noGrp="1" noChangeArrowheads="1"/>
          </p:cNvSpPr>
          <p:nvPr>
            <p:ph type="title"/>
          </p:nvPr>
        </p:nvSpPr>
        <p:spPr>
          <a:xfrm>
            <a:off x="1676400" y="671512"/>
            <a:ext cx="7239000" cy="1004888"/>
          </a:xfrm>
        </p:spPr>
        <p:txBody>
          <a:bodyPr/>
          <a:lstStyle/>
          <a:p>
            <a:pPr marL="346075" indent="-346075">
              <a:spcAft>
                <a:spcPts val="600"/>
              </a:spcAft>
              <a:buFont typeface="Wingdings" pitchFamily="2" charset="2"/>
              <a:buAutoNum type="arabicPeriod"/>
            </a:pPr>
            <a:r>
              <a:rPr lang="es-PR" sz="4000" dirty="0"/>
              <a:t>Dios promete justicia             (Jeremías 23:5-6</a:t>
            </a:r>
            <a:r>
              <a:rPr lang="es-PR" sz="4000" dirty="0" smtClean="0"/>
              <a:t>)</a:t>
            </a:r>
            <a:endParaRPr lang="es-PR" sz="4000" dirty="0"/>
          </a:p>
        </p:txBody>
      </p:sp>
    </p:spTree>
    <p:extLst>
      <p:ext uri="{BB962C8B-B14F-4D97-AF65-F5344CB8AC3E}">
        <p14:creationId xmlns:p14="http://schemas.microsoft.com/office/powerpoint/2010/main" val="343544713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a:p>
        </p:txBody>
      </p:sp>
      <p:sp>
        <p:nvSpPr>
          <p:cNvPr id="327683" name="Rectangle 3"/>
          <p:cNvSpPr>
            <a:spLocks noGrp="1" noChangeArrowheads="1"/>
          </p:cNvSpPr>
          <p:nvPr>
            <p:ph type="title"/>
          </p:nvPr>
        </p:nvSpPr>
        <p:spPr>
          <a:xfrm>
            <a:off x="1600200" y="762000"/>
            <a:ext cx="6934200" cy="914400"/>
          </a:xfrm>
        </p:spPr>
        <p:txBody>
          <a:bodyPr/>
          <a:lstStyle/>
          <a:p>
            <a:pPr marL="742950" indent="-742950">
              <a:spcAft>
                <a:spcPts val="600"/>
              </a:spcAft>
              <a:buFont typeface="+mj-lt"/>
              <a:buAutoNum type="arabicPeriod" startAt="2"/>
            </a:pPr>
            <a:r>
              <a:rPr lang="es-PR" sz="4000" dirty="0"/>
              <a:t>Jesús revela la justicia           (Romanos 3:21-26</a:t>
            </a:r>
            <a:r>
              <a:rPr lang="es-PR" sz="4000" dirty="0" smtClean="0"/>
              <a:t>)</a:t>
            </a:r>
          </a:p>
        </p:txBody>
      </p:sp>
      <p:pic>
        <p:nvPicPr>
          <p:cNvPr id="5" name="Picture 4" descr="tissot-what-our-savior-saw-from-the-cross.jp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896233" y="2133600"/>
            <a:ext cx="5266567" cy="4509259"/>
          </a:xfrm>
          <a:prstGeom prst="rect">
            <a:avLst/>
          </a:prstGeom>
        </p:spPr>
      </p:pic>
    </p:spTree>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a:p>
        </p:txBody>
      </p:sp>
      <p:sp>
        <p:nvSpPr>
          <p:cNvPr id="327682" name="Rectangle 2"/>
          <p:cNvSpPr>
            <a:spLocks noGrp="1" noChangeArrowheads="1"/>
          </p:cNvSpPr>
          <p:nvPr>
            <p:ph type="body" idx="1"/>
          </p:nvPr>
        </p:nvSpPr>
        <p:spPr>
          <a:xfrm>
            <a:off x="304800" y="2057400"/>
            <a:ext cx="8305800" cy="4419600"/>
          </a:xfrm>
        </p:spPr>
        <p:txBody>
          <a:bodyPr/>
          <a:lstStyle/>
          <a:p>
            <a:pPr marL="0" indent="0">
              <a:buNone/>
            </a:pPr>
            <a:r>
              <a:rPr lang="es-ES" dirty="0"/>
              <a:t>“Pero ahora, aparte de la ley, se ha manifestado la justicia de Dios, testificada por la ley y por los profetas</a:t>
            </a:r>
            <a:r>
              <a:rPr lang="es-ES" dirty="0" smtClean="0"/>
              <a:t>; la </a:t>
            </a:r>
            <a:r>
              <a:rPr lang="es-ES" dirty="0"/>
              <a:t>justicia de Dios por medio de la fe en Jesucristo, para todos los que creen en él. Porque no hay diferencia</a:t>
            </a:r>
            <a:r>
              <a:rPr lang="es-ES" dirty="0" smtClean="0"/>
              <a:t>, por </a:t>
            </a:r>
            <a:r>
              <a:rPr lang="es-ES" dirty="0"/>
              <a:t>cuanto todos pecaron, y están destituidos de la gloria de Dios</a:t>
            </a:r>
            <a:r>
              <a:rPr lang="es-ES" dirty="0" smtClean="0"/>
              <a:t>, siendo </a:t>
            </a:r>
            <a:r>
              <a:rPr lang="es-ES" dirty="0"/>
              <a:t>justificados gratuitamente por su </a:t>
            </a:r>
            <a:r>
              <a:rPr lang="es-ES" dirty="0" smtClean="0"/>
              <a:t>gracia...”</a:t>
            </a:r>
            <a:endParaRPr lang="es-ES" dirty="0"/>
          </a:p>
        </p:txBody>
      </p:sp>
      <p:sp>
        <p:nvSpPr>
          <p:cNvPr id="6" name="Rectangle 3"/>
          <p:cNvSpPr>
            <a:spLocks noGrp="1" noChangeArrowheads="1"/>
          </p:cNvSpPr>
          <p:nvPr>
            <p:ph type="title"/>
          </p:nvPr>
        </p:nvSpPr>
        <p:spPr>
          <a:xfrm>
            <a:off x="1600200" y="762000"/>
            <a:ext cx="6934200" cy="914400"/>
          </a:xfrm>
        </p:spPr>
        <p:txBody>
          <a:bodyPr/>
          <a:lstStyle/>
          <a:p>
            <a:pPr marL="742950" indent="-742950">
              <a:spcAft>
                <a:spcPts val="600"/>
              </a:spcAft>
              <a:buFont typeface="+mj-lt"/>
              <a:buAutoNum type="arabicPeriod" startAt="2"/>
            </a:pPr>
            <a:r>
              <a:rPr lang="es-PR" sz="4000" dirty="0"/>
              <a:t>Jesús revela la justicia           (Romanos 3:21-26</a:t>
            </a:r>
            <a:r>
              <a:rPr lang="es-PR" sz="4000" dirty="0" smtClean="0"/>
              <a:t>)</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13</a:t>
            </a:fld>
            <a:endParaRPr lang="en-US"/>
          </a:p>
        </p:txBody>
      </p:sp>
      <p:sp>
        <p:nvSpPr>
          <p:cNvPr id="327682" name="Rectangle 2"/>
          <p:cNvSpPr>
            <a:spLocks noGrp="1" noChangeArrowheads="1"/>
          </p:cNvSpPr>
          <p:nvPr>
            <p:ph type="body" idx="1"/>
          </p:nvPr>
        </p:nvSpPr>
        <p:spPr>
          <a:xfrm>
            <a:off x="304800" y="2057400"/>
            <a:ext cx="8305800" cy="4419600"/>
          </a:xfrm>
        </p:spPr>
        <p:txBody>
          <a:bodyPr/>
          <a:lstStyle/>
          <a:p>
            <a:pPr marL="0" indent="0">
              <a:buNone/>
            </a:pPr>
            <a:r>
              <a:rPr lang="es-ES" dirty="0" smtClean="0"/>
              <a:t>“</a:t>
            </a:r>
            <a:r>
              <a:rPr lang="es-ES" dirty="0"/>
              <a:t>...</a:t>
            </a:r>
            <a:r>
              <a:rPr lang="es-ES" dirty="0" smtClean="0"/>
              <a:t>mediante </a:t>
            </a:r>
            <a:r>
              <a:rPr lang="es-ES" dirty="0"/>
              <a:t>la redención que es en Cristo Jesús</a:t>
            </a:r>
            <a:r>
              <a:rPr lang="es-ES" dirty="0" smtClean="0"/>
              <a:t>, a </a:t>
            </a:r>
            <a:r>
              <a:rPr lang="es-ES" dirty="0"/>
              <a:t>quien Dios puso como propiciación por medio de la fe en su sangre, para manifestar su justicia, a causa de haber pasado por alto, en su paciencia, los pecados pasados</a:t>
            </a:r>
            <a:r>
              <a:rPr lang="es-ES" dirty="0" smtClean="0"/>
              <a:t>, con </a:t>
            </a:r>
            <a:r>
              <a:rPr lang="es-ES" dirty="0"/>
              <a:t>la mira de manifestar en este tiempo su justicia, a fin de que él sea el justo, y el que justifica al que es de la fe de Jesús</a:t>
            </a:r>
            <a:r>
              <a:rPr lang="es-ES" dirty="0" smtClean="0"/>
              <a:t>.”</a:t>
            </a:r>
            <a:endParaRPr lang="es-ES" dirty="0"/>
          </a:p>
        </p:txBody>
      </p:sp>
      <p:sp>
        <p:nvSpPr>
          <p:cNvPr id="6" name="Rectangle 3"/>
          <p:cNvSpPr>
            <a:spLocks noGrp="1" noChangeArrowheads="1"/>
          </p:cNvSpPr>
          <p:nvPr>
            <p:ph type="title"/>
          </p:nvPr>
        </p:nvSpPr>
        <p:spPr>
          <a:xfrm>
            <a:off x="1600200" y="762000"/>
            <a:ext cx="6934200" cy="914400"/>
          </a:xfrm>
        </p:spPr>
        <p:txBody>
          <a:bodyPr/>
          <a:lstStyle/>
          <a:p>
            <a:pPr marL="742950" indent="-742950">
              <a:spcAft>
                <a:spcPts val="600"/>
              </a:spcAft>
              <a:buFont typeface="+mj-lt"/>
              <a:buAutoNum type="arabicPeriod" startAt="2"/>
            </a:pPr>
            <a:r>
              <a:rPr lang="es-PR" sz="4000" dirty="0"/>
              <a:t>Jesús revela la justicia           (Romanos 3:21-26</a:t>
            </a:r>
            <a:r>
              <a:rPr lang="es-PR" sz="4000" dirty="0" smtClean="0"/>
              <a:t>)</a:t>
            </a:r>
          </a:p>
        </p:txBody>
      </p:sp>
    </p:spTree>
    <p:extLst>
      <p:ext uri="{BB962C8B-B14F-4D97-AF65-F5344CB8AC3E}">
        <p14:creationId xmlns:p14="http://schemas.microsoft.com/office/powerpoint/2010/main" val="342858748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2" name="Rectangle 2"/>
          <p:cNvSpPr>
            <a:spLocks noGrp="1" noChangeArrowheads="1"/>
          </p:cNvSpPr>
          <p:nvPr>
            <p:ph type="body" idx="1"/>
          </p:nvPr>
        </p:nvSpPr>
        <p:spPr>
          <a:xfrm>
            <a:off x="304800" y="2057400"/>
            <a:ext cx="8305800" cy="4419600"/>
          </a:xfrm>
        </p:spPr>
        <p:txBody>
          <a:bodyPr/>
          <a:lstStyle/>
          <a:p>
            <a:r>
              <a:rPr lang="es-ES" dirty="0"/>
              <a:t>Ya que nadie puede ser justificado por la ley, Dios ha revelado la única base adecuada para obtener la salvación: la fe en Jesucristo, sin las obras de la ley (</a:t>
            </a:r>
            <a:r>
              <a:rPr lang="es-ES" dirty="0">
                <a:solidFill>
                  <a:schemeClr val="tx2"/>
                </a:solidFill>
              </a:rPr>
              <a:t>3:21–4:25</a:t>
            </a:r>
            <a:r>
              <a:rPr lang="es-ES" dirty="0"/>
              <a:t>). </a:t>
            </a:r>
            <a:endParaRPr lang="es-ES" dirty="0" smtClean="0"/>
          </a:p>
          <a:p>
            <a:pPr lvl="1"/>
            <a:r>
              <a:rPr lang="es-ES" dirty="0" smtClean="0"/>
              <a:t>Todos </a:t>
            </a:r>
            <a:r>
              <a:rPr lang="es-ES" dirty="0"/>
              <a:t>hemos </a:t>
            </a:r>
            <a:r>
              <a:rPr lang="es-ES" dirty="0" smtClean="0"/>
              <a:t>pecado; </a:t>
            </a:r>
            <a:r>
              <a:rPr lang="es-ES" dirty="0"/>
              <a:t>nadie merece la salvación. </a:t>
            </a:r>
            <a:r>
              <a:rPr lang="es-ES" dirty="0" smtClean="0"/>
              <a:t>Pero </a:t>
            </a:r>
            <a:r>
              <a:rPr lang="es-ES" dirty="0"/>
              <a:t>Dios la ofrece como un regalo a todos los que confíen en Jesucristo (</a:t>
            </a:r>
            <a:r>
              <a:rPr lang="es-ES" dirty="0">
                <a:solidFill>
                  <a:schemeClr val="tx2"/>
                </a:solidFill>
              </a:rPr>
              <a:t>3:22–24</a:t>
            </a:r>
            <a:r>
              <a:rPr lang="es-ES" dirty="0"/>
              <a:t>). El precio ha sido totalmente pagado con la muerte de Cristo (</a:t>
            </a:r>
            <a:r>
              <a:rPr lang="es-ES" dirty="0">
                <a:solidFill>
                  <a:schemeClr val="tx2"/>
                </a:solidFill>
              </a:rPr>
              <a:t>3:24–25a</a:t>
            </a:r>
            <a:r>
              <a:rPr lang="es-ES" dirty="0" smtClean="0"/>
              <a:t>).(</a:t>
            </a:r>
            <a:r>
              <a:rPr lang="es-ES" dirty="0" err="1" smtClean="0"/>
              <a:t>Porter</a:t>
            </a:r>
            <a:r>
              <a:rPr lang="es-ES" dirty="0" smtClean="0"/>
              <a:t>)</a:t>
            </a:r>
            <a:endParaRPr lang="es-ES" dirty="0"/>
          </a:p>
        </p:txBody>
      </p:sp>
      <p:sp>
        <p:nvSpPr>
          <p:cNvPr id="6" name="Rectangle 3"/>
          <p:cNvSpPr>
            <a:spLocks noGrp="1" noChangeArrowheads="1"/>
          </p:cNvSpPr>
          <p:nvPr>
            <p:ph type="title"/>
          </p:nvPr>
        </p:nvSpPr>
        <p:spPr>
          <a:xfrm>
            <a:off x="1600200" y="762000"/>
            <a:ext cx="6934200" cy="914400"/>
          </a:xfrm>
        </p:spPr>
        <p:txBody>
          <a:bodyPr/>
          <a:lstStyle/>
          <a:p>
            <a:pPr marL="742950" indent="-742950">
              <a:spcAft>
                <a:spcPts val="600"/>
              </a:spcAft>
              <a:buFont typeface="+mj-lt"/>
              <a:buAutoNum type="arabicPeriod" startAt="2"/>
            </a:pPr>
            <a:r>
              <a:rPr lang="es-PR" sz="4000" dirty="0"/>
              <a:t>Jesús revela la justicia           (Romanos 3:21-26</a:t>
            </a:r>
            <a:r>
              <a:rPr lang="es-PR" sz="4000" dirty="0" smtClean="0"/>
              <a:t>)</a:t>
            </a:r>
          </a:p>
        </p:txBody>
      </p:sp>
    </p:spTree>
    <p:extLst>
      <p:ext uri="{BB962C8B-B14F-4D97-AF65-F5344CB8AC3E}">
        <p14:creationId xmlns:p14="http://schemas.microsoft.com/office/powerpoint/2010/main" val="154673322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327682" name="Rectangle 2"/>
          <p:cNvSpPr>
            <a:spLocks noGrp="1" noChangeArrowheads="1"/>
          </p:cNvSpPr>
          <p:nvPr>
            <p:ph type="body" idx="1"/>
          </p:nvPr>
        </p:nvSpPr>
        <p:spPr>
          <a:xfrm>
            <a:off x="304800" y="2057400"/>
            <a:ext cx="8305800" cy="4419600"/>
          </a:xfrm>
        </p:spPr>
        <p:txBody>
          <a:bodyPr/>
          <a:lstStyle/>
          <a:p>
            <a:r>
              <a:rPr lang="es-ES" dirty="0"/>
              <a:t>En el Antiguo Testamento, Dios aceptó que se cubriera el pecado mediante la sangre de los animales que se ofrecían en sacrificio, aplicándolos al pago completo que Cristo haría más adelante en la cruz. </a:t>
            </a:r>
            <a:endParaRPr lang="es-ES" dirty="0" smtClean="0"/>
          </a:p>
          <a:p>
            <a:pPr lvl="1"/>
            <a:r>
              <a:rPr lang="es-ES" dirty="0" smtClean="0"/>
              <a:t>La </a:t>
            </a:r>
            <a:r>
              <a:rPr lang="es-ES" dirty="0"/>
              <a:t>palabra “propiciación” se utiliza para demostrar que Jesucristo es el sacrificio perfecto ofrecido para satisfacer las justas demandas que Dios exige por causa de nuestros delitos</a:t>
            </a:r>
            <a:r>
              <a:rPr lang="es-ES" dirty="0" smtClean="0"/>
              <a:t>. (</a:t>
            </a:r>
            <a:r>
              <a:rPr lang="es-ES" dirty="0" err="1" smtClean="0"/>
              <a:t>Porter</a:t>
            </a:r>
            <a:r>
              <a:rPr lang="es-ES" dirty="0" smtClean="0"/>
              <a:t>)</a:t>
            </a:r>
            <a:endParaRPr lang="es-ES" dirty="0"/>
          </a:p>
        </p:txBody>
      </p:sp>
      <p:sp>
        <p:nvSpPr>
          <p:cNvPr id="6" name="Rectangle 3"/>
          <p:cNvSpPr>
            <a:spLocks noGrp="1" noChangeArrowheads="1"/>
          </p:cNvSpPr>
          <p:nvPr>
            <p:ph type="title"/>
          </p:nvPr>
        </p:nvSpPr>
        <p:spPr>
          <a:xfrm>
            <a:off x="1600200" y="762000"/>
            <a:ext cx="6934200" cy="914400"/>
          </a:xfrm>
        </p:spPr>
        <p:txBody>
          <a:bodyPr/>
          <a:lstStyle/>
          <a:p>
            <a:pPr marL="742950" indent="-742950">
              <a:spcAft>
                <a:spcPts val="600"/>
              </a:spcAft>
              <a:buFont typeface="+mj-lt"/>
              <a:buAutoNum type="arabicPeriod" startAt="2"/>
            </a:pPr>
            <a:r>
              <a:rPr lang="es-PR" sz="4000" dirty="0"/>
              <a:t>Jesús revela la justicia           (Romanos 3:21-26</a:t>
            </a:r>
            <a:r>
              <a:rPr lang="es-PR" sz="4000" dirty="0" smtClean="0"/>
              <a:t>)</a:t>
            </a:r>
          </a:p>
        </p:txBody>
      </p:sp>
    </p:spTree>
    <p:extLst>
      <p:ext uri="{BB962C8B-B14F-4D97-AF65-F5344CB8AC3E}">
        <p14:creationId xmlns:p14="http://schemas.microsoft.com/office/powerpoint/2010/main" val="260813101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9" name="Title 5"/>
          <p:cNvSpPr>
            <a:spLocks noGrp="1"/>
          </p:cNvSpPr>
          <p:nvPr>
            <p:ph type="title"/>
          </p:nvPr>
        </p:nvSpPr>
        <p:spPr>
          <a:xfrm>
            <a:off x="1066800" y="214313"/>
            <a:ext cx="8001000" cy="1462087"/>
          </a:xfrm>
        </p:spPr>
        <p:txBody>
          <a:bodyPr/>
          <a:lstStyle/>
          <a:p>
            <a:pPr marL="738188" indent="-738188">
              <a:buFont typeface="+mj-lt"/>
              <a:buAutoNum type="arabicPeriod" startAt="3"/>
            </a:pPr>
            <a:r>
              <a:rPr lang="es-PR" sz="4000" dirty="0"/>
              <a:t>Recibimos justicia solo en Cristo </a:t>
            </a:r>
            <a:r>
              <a:rPr lang="es-PR" sz="4000" dirty="0" smtClean="0"/>
              <a:t>(</a:t>
            </a:r>
            <a:r>
              <a:rPr lang="es-PR" sz="4000" dirty="0"/>
              <a:t>Romanos 10:1-4, 9-10)</a:t>
            </a:r>
            <a:endParaRPr lang="es-PR" sz="4000" b="1" dirty="0"/>
          </a:p>
        </p:txBody>
      </p:sp>
      <p:pic>
        <p:nvPicPr>
          <p:cNvPr id="5" name="Picture 4" descr="cross-praise.jpg"/>
          <p:cNvPicPr>
            <a:picLocks noChangeAspect="1"/>
          </p:cNvPicPr>
          <p:nvPr/>
        </p:nvPicPr>
        <p:blipFill>
          <a:blip r:embed="rId3" cstate="print"/>
          <a:stretch>
            <a:fillRect/>
          </a:stretch>
        </p:blipFill>
        <p:spPr>
          <a:xfrm>
            <a:off x="1524000" y="1981200"/>
            <a:ext cx="6299200" cy="4724400"/>
          </a:xfrm>
          <a:prstGeom prst="rect">
            <a:avLst/>
          </a:prstGeom>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228600" y="2057400"/>
            <a:ext cx="8534400" cy="3925886"/>
          </a:xfrm>
        </p:spPr>
        <p:txBody>
          <a:bodyPr/>
          <a:lstStyle/>
          <a:p>
            <a:pPr marL="0" indent="0">
              <a:buNone/>
            </a:pPr>
            <a:r>
              <a:rPr lang="es-ES" dirty="0"/>
              <a:t>“Hermanos, ciertamente el anhelo de mi corazón, y mi oración a Dios por Israel, es para salvación</a:t>
            </a:r>
            <a:r>
              <a:rPr lang="es-ES" dirty="0" smtClean="0"/>
              <a:t>. Porque </a:t>
            </a:r>
            <a:r>
              <a:rPr lang="es-ES" dirty="0"/>
              <a:t>yo les doy testimonio de que tienen celo de Dios, pero no conforme a ciencia</a:t>
            </a:r>
            <a:r>
              <a:rPr lang="es-ES" dirty="0" smtClean="0"/>
              <a:t>. Porque </a:t>
            </a:r>
            <a:r>
              <a:rPr lang="es-ES" dirty="0"/>
              <a:t>ignorando la justicia de Dios, y procurando establecer la suya propia, no se han sujetado a la justicia de Dios</a:t>
            </a:r>
            <a:r>
              <a:rPr lang="es-ES" dirty="0" smtClean="0"/>
              <a:t>; porque </a:t>
            </a:r>
            <a:r>
              <a:rPr lang="es-ES" dirty="0"/>
              <a:t>el fin de la ley es Cristo, para justicia a todo aquel que cree.” (</a:t>
            </a:r>
            <a:r>
              <a:rPr lang="es-ES" dirty="0">
                <a:solidFill>
                  <a:schemeClr val="tx2"/>
                </a:solidFill>
              </a:rPr>
              <a:t>Romanos </a:t>
            </a:r>
            <a:r>
              <a:rPr lang="es-ES" dirty="0" smtClean="0">
                <a:solidFill>
                  <a:schemeClr val="tx2"/>
                </a:solidFill>
              </a:rPr>
              <a:t>10.1–4</a:t>
            </a:r>
            <a:r>
              <a:rPr lang="es-ES" dirty="0" smtClean="0"/>
              <a:t>)</a:t>
            </a:r>
            <a:endParaRPr lang="es-ES" dirty="0"/>
          </a:p>
        </p:txBody>
      </p:sp>
      <p:sp>
        <p:nvSpPr>
          <p:cNvPr id="7" name="Title 5"/>
          <p:cNvSpPr>
            <a:spLocks noGrp="1"/>
          </p:cNvSpPr>
          <p:nvPr>
            <p:ph type="title"/>
          </p:nvPr>
        </p:nvSpPr>
        <p:spPr>
          <a:xfrm>
            <a:off x="1066800" y="214313"/>
            <a:ext cx="8001000" cy="1462087"/>
          </a:xfrm>
        </p:spPr>
        <p:txBody>
          <a:bodyPr/>
          <a:lstStyle/>
          <a:p>
            <a:pPr marL="738188" indent="-738188">
              <a:buFont typeface="+mj-lt"/>
              <a:buAutoNum type="arabicPeriod" startAt="3"/>
            </a:pPr>
            <a:r>
              <a:rPr lang="es-PR" sz="4000" dirty="0"/>
              <a:t>Recibimos justicia solo en Cristo </a:t>
            </a:r>
            <a:r>
              <a:rPr lang="es-PR" sz="4000" dirty="0" smtClean="0"/>
              <a:t>(</a:t>
            </a:r>
            <a:r>
              <a:rPr lang="es-PR" sz="4000" dirty="0"/>
              <a:t>Romanos 10:1-4, 9-10)</a:t>
            </a:r>
            <a:endParaRPr lang="es-PR" sz="4000" b="1" dirty="0"/>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228600" y="2057400"/>
            <a:ext cx="8534400" cy="3925886"/>
          </a:xfrm>
        </p:spPr>
        <p:txBody>
          <a:bodyPr/>
          <a:lstStyle/>
          <a:p>
            <a:r>
              <a:rPr lang="es-ES" dirty="0" smtClean="0"/>
              <a:t>Tres </a:t>
            </a:r>
            <a:r>
              <a:rPr lang="es-ES" dirty="0"/>
              <a:t>errores </a:t>
            </a:r>
            <a:r>
              <a:rPr lang="es-ES" dirty="0" smtClean="0"/>
              <a:t>comunes (</a:t>
            </a:r>
            <a:r>
              <a:rPr lang="es-ES" dirty="0" smtClean="0">
                <a:solidFill>
                  <a:schemeClr val="tx2"/>
                </a:solidFill>
              </a:rPr>
              <a:t>10:3</a:t>
            </a:r>
            <a:r>
              <a:rPr lang="es-ES" dirty="0" smtClean="0"/>
              <a:t>):</a:t>
            </a:r>
          </a:p>
          <a:p>
            <a:pPr marL="971550" lvl="1" indent="-514350">
              <a:buAutoNum type="arabicPeriod"/>
            </a:pPr>
            <a:r>
              <a:rPr lang="es-ES" dirty="0" smtClean="0"/>
              <a:t>Ignorar </a:t>
            </a:r>
            <a:r>
              <a:rPr lang="es-ES" dirty="0"/>
              <a:t>la justicia de </a:t>
            </a:r>
            <a:r>
              <a:rPr lang="es-ES" dirty="0" smtClean="0"/>
              <a:t>Dios.</a:t>
            </a:r>
          </a:p>
          <a:p>
            <a:pPr marL="971550" lvl="1" indent="-514350">
              <a:buAutoNum type="arabicPeriod"/>
            </a:pPr>
            <a:r>
              <a:rPr lang="es-ES" dirty="0" smtClean="0"/>
              <a:t>Procurar </a:t>
            </a:r>
            <a:r>
              <a:rPr lang="es-ES" dirty="0"/>
              <a:t>establecer su propia </a:t>
            </a:r>
            <a:r>
              <a:rPr lang="es-ES" dirty="0" smtClean="0"/>
              <a:t>justicia.</a:t>
            </a:r>
          </a:p>
          <a:p>
            <a:pPr marL="971550" lvl="1" indent="-514350">
              <a:buAutoNum type="arabicPeriod"/>
            </a:pPr>
            <a:r>
              <a:rPr lang="es-ES" dirty="0" smtClean="0"/>
              <a:t>No </a:t>
            </a:r>
            <a:r>
              <a:rPr lang="es-ES" dirty="0"/>
              <a:t>sujetarse a la justicia de Dios</a:t>
            </a:r>
            <a:r>
              <a:rPr lang="es-ES" dirty="0" smtClean="0"/>
              <a:t>.</a:t>
            </a:r>
          </a:p>
          <a:p>
            <a:pPr lvl="1"/>
            <a:r>
              <a:rPr lang="es-ES" dirty="0"/>
              <a:t>La ignorancia de la justicia de Dios no es pasiva; es intencional. </a:t>
            </a:r>
            <a:endParaRPr lang="es-ES" dirty="0" smtClean="0"/>
          </a:p>
          <a:p>
            <a:pPr lvl="1"/>
            <a:r>
              <a:rPr lang="es-ES" dirty="0" smtClean="0"/>
              <a:t>Los </a:t>
            </a:r>
            <a:r>
              <a:rPr lang="es-ES" dirty="0"/>
              <a:t>evangelios narran que se les presentaron suficientes evidencias de que Cristo es el Mesías. </a:t>
            </a:r>
            <a:r>
              <a:rPr lang="es-ES" dirty="0" smtClean="0"/>
              <a:t>(</a:t>
            </a:r>
            <a:r>
              <a:rPr lang="es-ES" dirty="0" err="1" smtClean="0"/>
              <a:t>Porter</a:t>
            </a:r>
            <a:r>
              <a:rPr lang="es-ES" dirty="0" smtClean="0"/>
              <a:t>)</a:t>
            </a:r>
            <a:endParaRPr lang="es-ES" dirty="0"/>
          </a:p>
        </p:txBody>
      </p:sp>
      <p:sp>
        <p:nvSpPr>
          <p:cNvPr id="7" name="Title 5"/>
          <p:cNvSpPr>
            <a:spLocks noGrp="1"/>
          </p:cNvSpPr>
          <p:nvPr>
            <p:ph type="title"/>
          </p:nvPr>
        </p:nvSpPr>
        <p:spPr>
          <a:xfrm>
            <a:off x="1066800" y="214313"/>
            <a:ext cx="8001000" cy="1462087"/>
          </a:xfrm>
        </p:spPr>
        <p:txBody>
          <a:bodyPr/>
          <a:lstStyle/>
          <a:p>
            <a:pPr marL="738188" indent="-738188">
              <a:buFont typeface="+mj-lt"/>
              <a:buAutoNum type="arabicPeriod" startAt="3"/>
            </a:pPr>
            <a:r>
              <a:rPr lang="es-PR" sz="4000" dirty="0"/>
              <a:t>Recibimos justicia solo en Cristo </a:t>
            </a:r>
            <a:r>
              <a:rPr lang="es-PR" sz="4000" dirty="0" smtClean="0"/>
              <a:t>(</a:t>
            </a:r>
            <a:r>
              <a:rPr lang="es-PR" sz="4000" dirty="0"/>
              <a:t>Romanos 10:1-4, 9-10)</a:t>
            </a:r>
            <a:endParaRPr lang="es-PR" sz="4000" b="1" dirty="0"/>
          </a:p>
        </p:txBody>
      </p:sp>
    </p:spTree>
    <p:extLst>
      <p:ext uri="{BB962C8B-B14F-4D97-AF65-F5344CB8AC3E}">
        <p14:creationId xmlns:p14="http://schemas.microsoft.com/office/powerpoint/2010/main" val="2011709177"/>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228600" y="2133600"/>
            <a:ext cx="8534400" cy="3925886"/>
          </a:xfrm>
        </p:spPr>
        <p:txBody>
          <a:bodyPr/>
          <a:lstStyle/>
          <a:p>
            <a:pPr marL="0" indent="0">
              <a:buNone/>
            </a:pPr>
            <a:r>
              <a:rPr lang="es-ES" dirty="0" smtClean="0"/>
              <a:t>“</a:t>
            </a:r>
            <a:r>
              <a:rPr lang="es-ES" dirty="0"/>
              <a:t>que si confesares con tu boca que Jesús es el Señor, y creyeres en tu corazón que Dios le levantó de los muertos, serás salvo. Porque con el corazón se cree para justicia, pero con la boca se confiesa para salvación.” (</a:t>
            </a:r>
            <a:r>
              <a:rPr lang="es-ES" dirty="0">
                <a:solidFill>
                  <a:schemeClr val="tx2"/>
                </a:solidFill>
              </a:rPr>
              <a:t>Romanos 10.9–10, RVR60</a:t>
            </a:r>
            <a:r>
              <a:rPr lang="es-ES" dirty="0"/>
              <a:t>) </a:t>
            </a:r>
          </a:p>
          <a:p>
            <a:pPr marL="0" indent="0">
              <a:buNone/>
            </a:pPr>
            <a:endParaRPr lang="es-ES" dirty="0"/>
          </a:p>
        </p:txBody>
      </p:sp>
      <p:sp>
        <p:nvSpPr>
          <p:cNvPr id="7" name="Title 5"/>
          <p:cNvSpPr>
            <a:spLocks noGrp="1"/>
          </p:cNvSpPr>
          <p:nvPr>
            <p:ph type="title"/>
          </p:nvPr>
        </p:nvSpPr>
        <p:spPr>
          <a:xfrm>
            <a:off x="1066800" y="214313"/>
            <a:ext cx="8001000" cy="1462087"/>
          </a:xfrm>
        </p:spPr>
        <p:txBody>
          <a:bodyPr/>
          <a:lstStyle/>
          <a:p>
            <a:pPr marL="738188" indent="-738188">
              <a:buFont typeface="+mj-lt"/>
              <a:buAutoNum type="arabicPeriod" startAt="3"/>
            </a:pPr>
            <a:r>
              <a:rPr lang="es-PR" sz="4000" dirty="0"/>
              <a:t>Recibimos justicia solo en Cristo </a:t>
            </a:r>
            <a:r>
              <a:rPr lang="es-PR" sz="4000" dirty="0" smtClean="0"/>
              <a:t>(</a:t>
            </a:r>
            <a:r>
              <a:rPr lang="es-PR" sz="4000" dirty="0"/>
              <a:t>Romanos 10:1-4, 9-10)</a:t>
            </a:r>
            <a:endParaRPr lang="es-PR" sz="4000" b="1" dirty="0"/>
          </a:p>
        </p:txBody>
      </p:sp>
    </p:spTree>
    <p:extLst>
      <p:ext uri="{BB962C8B-B14F-4D97-AF65-F5344CB8AC3E}">
        <p14:creationId xmlns:p14="http://schemas.microsoft.com/office/powerpoint/2010/main" val="3088315803"/>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1207" y="0"/>
            <a:ext cx="7961586" cy="6858000"/>
          </a:xfrm>
          <a:prstGeom prst="rect">
            <a:avLst/>
          </a:prstGeom>
        </p:spPr>
      </p:pic>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6" name="Rectangle 5"/>
          <p:cNvSpPr/>
          <p:nvPr/>
        </p:nvSpPr>
        <p:spPr>
          <a:xfrm>
            <a:off x="2514600" y="2895600"/>
            <a:ext cx="4114800" cy="1752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61804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a:p>
        </p:txBody>
      </p:sp>
      <p:sp>
        <p:nvSpPr>
          <p:cNvPr id="327682" name="Rectangle 2"/>
          <p:cNvSpPr>
            <a:spLocks noGrp="1" noChangeArrowheads="1"/>
          </p:cNvSpPr>
          <p:nvPr>
            <p:ph type="body" idx="1"/>
          </p:nvPr>
        </p:nvSpPr>
        <p:spPr>
          <a:xfrm>
            <a:off x="228600" y="2057400"/>
            <a:ext cx="8534400" cy="3925886"/>
          </a:xfrm>
        </p:spPr>
        <p:txBody>
          <a:bodyPr/>
          <a:lstStyle/>
          <a:p>
            <a:r>
              <a:rPr lang="es-ES" dirty="0" smtClean="0"/>
              <a:t>Pablo presenta </a:t>
            </a:r>
            <a:r>
              <a:rPr lang="es-ES" dirty="0"/>
              <a:t>dos requisitos para la salvación: confesar que Jesús es el Señor y confiar en </a:t>
            </a:r>
            <a:r>
              <a:rPr lang="es-ES" dirty="0" smtClean="0"/>
              <a:t>Él </a:t>
            </a:r>
            <a:r>
              <a:rPr lang="es-ES" dirty="0"/>
              <a:t>(</a:t>
            </a:r>
            <a:r>
              <a:rPr lang="es-ES" dirty="0">
                <a:solidFill>
                  <a:schemeClr val="tx2"/>
                </a:solidFill>
              </a:rPr>
              <a:t>10:9–10</a:t>
            </a:r>
            <a:r>
              <a:rPr lang="es-ES" dirty="0"/>
              <a:t>). </a:t>
            </a:r>
            <a:endParaRPr lang="es-ES" dirty="0" smtClean="0"/>
          </a:p>
          <a:p>
            <a:pPr lvl="1"/>
            <a:r>
              <a:rPr lang="es-ES" dirty="0" smtClean="0"/>
              <a:t>Pablo </a:t>
            </a:r>
            <a:r>
              <a:rPr lang="es-ES" dirty="0"/>
              <a:t>señala que la justicia que es por la fe que él predica, está relacionada primero con la boca y después, con el corazón. </a:t>
            </a:r>
            <a:endParaRPr lang="es-ES" dirty="0" smtClean="0"/>
          </a:p>
          <a:p>
            <a:pPr lvl="1"/>
            <a:r>
              <a:rPr lang="es-ES" dirty="0" smtClean="0"/>
              <a:t>Se </a:t>
            </a:r>
            <a:r>
              <a:rPr lang="es-ES" dirty="0"/>
              <a:t>relaciona con la boca porque la confesión se hace con ella. También se relaciona con el corazón porque con él se confía en Cristo</a:t>
            </a:r>
            <a:r>
              <a:rPr lang="es-ES" dirty="0" smtClean="0"/>
              <a:t>. (</a:t>
            </a:r>
            <a:r>
              <a:rPr lang="es-ES" dirty="0" err="1" smtClean="0"/>
              <a:t>Porter</a:t>
            </a:r>
            <a:r>
              <a:rPr lang="es-ES" dirty="0" smtClean="0"/>
              <a:t>)</a:t>
            </a:r>
            <a:endParaRPr lang="es-ES" dirty="0"/>
          </a:p>
        </p:txBody>
      </p:sp>
      <p:sp>
        <p:nvSpPr>
          <p:cNvPr id="7" name="Title 5"/>
          <p:cNvSpPr>
            <a:spLocks noGrp="1"/>
          </p:cNvSpPr>
          <p:nvPr>
            <p:ph type="title"/>
          </p:nvPr>
        </p:nvSpPr>
        <p:spPr>
          <a:xfrm>
            <a:off x="1066800" y="214313"/>
            <a:ext cx="8001000" cy="1462087"/>
          </a:xfrm>
        </p:spPr>
        <p:txBody>
          <a:bodyPr/>
          <a:lstStyle/>
          <a:p>
            <a:pPr marL="738188" indent="-738188">
              <a:buFont typeface="+mj-lt"/>
              <a:buAutoNum type="arabicPeriod" startAt="3"/>
            </a:pPr>
            <a:r>
              <a:rPr lang="es-PR" sz="4000" dirty="0"/>
              <a:t>Recibimos justicia solo en Cristo </a:t>
            </a:r>
            <a:r>
              <a:rPr lang="es-PR" sz="4000" dirty="0" smtClean="0"/>
              <a:t>(</a:t>
            </a:r>
            <a:r>
              <a:rPr lang="es-PR" sz="4000" dirty="0"/>
              <a:t>Romanos 10:1-4, 9-10)</a:t>
            </a:r>
            <a:endParaRPr lang="es-PR" sz="4000" b="1" dirty="0"/>
          </a:p>
        </p:txBody>
      </p:sp>
    </p:spTree>
    <p:extLst>
      <p:ext uri="{BB962C8B-B14F-4D97-AF65-F5344CB8AC3E}">
        <p14:creationId xmlns:p14="http://schemas.microsoft.com/office/powerpoint/2010/main" val="2263409310"/>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smtClean="0"/>
              <a:t>Aplicaciones</a:t>
            </a:r>
            <a:endParaRPr lang="es-PR"/>
          </a:p>
        </p:txBody>
      </p:sp>
      <p:sp>
        <p:nvSpPr>
          <p:cNvPr id="3" name="Content Placeholder 2"/>
          <p:cNvSpPr>
            <a:spLocks noGrp="1"/>
          </p:cNvSpPr>
          <p:nvPr>
            <p:ph idx="1"/>
          </p:nvPr>
        </p:nvSpPr>
        <p:spPr>
          <a:xfrm>
            <a:off x="304800" y="2057400"/>
            <a:ext cx="8534400" cy="4114800"/>
          </a:xfrm>
        </p:spPr>
        <p:txBody>
          <a:bodyPr/>
          <a:lstStyle/>
          <a:p>
            <a:r>
              <a:rPr lang="es-PR" dirty="0" smtClean="0"/>
              <a:t>Dios valora la justicia y la rectitud, y también debemos hacerlo nosotros, tanto</a:t>
            </a:r>
            <a:r>
              <a:rPr lang="en-US" dirty="0" smtClean="0"/>
              <a:t> </a:t>
            </a:r>
            <a:r>
              <a:rPr lang="es-PR" dirty="0" smtClean="0"/>
              <a:t>en palabras como en hechos.</a:t>
            </a:r>
          </a:p>
          <a:p>
            <a:r>
              <a:rPr lang="es-PR" dirty="0" smtClean="0"/>
              <a:t>Jesús revela y demuestra la justicia de Dios.</a:t>
            </a:r>
          </a:p>
          <a:p>
            <a:r>
              <a:rPr lang="es-PR" dirty="0" smtClean="0"/>
              <a:t>Solo por medio de la fe en Cristo es que llegamos a tener una buena relación con Dios.</a:t>
            </a:r>
          </a:p>
        </p:txBody>
      </p:sp>
      <p:sp>
        <p:nvSpPr>
          <p:cNvPr id="4" name="Slide Number Placeholder 3"/>
          <p:cNvSpPr>
            <a:spLocks noGrp="1"/>
          </p:cNvSpPr>
          <p:nvPr>
            <p:ph type="sldNum" sz="quarter" idx="12"/>
          </p:nvPr>
        </p:nvSpPr>
        <p:spPr/>
        <p:txBody>
          <a:bodyPr/>
          <a:lstStyle/>
          <a:p>
            <a:fld id="{921E7F7E-33AA-4283-8B9E-027FB821B55F}" type="slidenum">
              <a:rPr lang="en-US" smtClean="0"/>
              <a:pPr/>
              <a:t>21</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mph" presetSubtype="0" nodeType="clickEffect">
                                  <p:stCondLst>
                                    <p:cond delay="0"/>
                                  </p:stCondLst>
                                  <p:childTnLst>
                                    <p:set>
                                      <p:cBhvr rctx="PPT">
                                        <p:cTn id="19" dur="indefinite"/>
                                        <p:tgtEl>
                                          <p:spTgt spid="3">
                                            <p:txEl>
                                              <p:pRg st="1" end="1"/>
                                            </p:txEl>
                                          </p:spTgt>
                                        </p:tgtEl>
                                        <p:attrNameLst>
                                          <p:attrName>style.opacity</p:attrName>
                                        </p:attrNameLst>
                                      </p:cBhvr>
                                      <p:to>
                                        <p:strVal val="0.5"/>
                                      </p:to>
                                    </p:set>
                                    <p:animEffect filter="image" prLst="opacity: 0.5">
                                      <p:cBhvr rctx="IE">
                                        <p:cTn id="20" dur="indefinite"/>
                                        <p:tgtEl>
                                          <p:spTgt spid="3">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22</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33600"/>
            <a:ext cx="8305800" cy="4230687"/>
          </a:xfrm>
        </p:spPr>
        <p:txBody>
          <a:bodyPr/>
          <a:lstStyle/>
          <a:p>
            <a:pPr marL="342900" lvl="1" indent="-342900">
              <a:lnSpc>
                <a:spcPct val="90000"/>
              </a:lnSpc>
              <a:spcAft>
                <a:spcPts val="1200"/>
              </a:spcAft>
              <a:buClr>
                <a:schemeClr val="folHlink"/>
              </a:buClr>
              <a:buSzPct val="60000"/>
              <a:buNone/>
            </a:pPr>
            <a:r>
              <a:rPr lang="es-ES" sz="1600" dirty="0" smtClean="0"/>
              <a:t>Carson</a:t>
            </a:r>
            <a:r>
              <a:rPr lang="es-ES" sz="1600" dirty="0"/>
              <a:t>, D.A. et al. </a:t>
            </a:r>
            <a:r>
              <a:rPr lang="es-ES" sz="1600" i="1" dirty="0"/>
              <a:t>Nuevo comentario </a:t>
            </a:r>
            <a:r>
              <a:rPr lang="es-ES" sz="1600" i="1" dirty="0" err="1"/>
              <a:t>Bı́blico</a:t>
            </a:r>
            <a:r>
              <a:rPr lang="es-ES" sz="1600" i="1" dirty="0"/>
              <a:t>: Siglo veintiuno</a:t>
            </a:r>
            <a:r>
              <a:rPr lang="es-ES" sz="1600" dirty="0"/>
              <a:t>. </a:t>
            </a:r>
            <a:r>
              <a:rPr lang="es-ES" sz="1600" dirty="0" err="1"/>
              <a:t>electronic</a:t>
            </a:r>
            <a:r>
              <a:rPr lang="es-ES" sz="1600" dirty="0"/>
              <a:t> ed. Miami: Sociedades </a:t>
            </a:r>
            <a:r>
              <a:rPr lang="es-ES" sz="1600" dirty="0" err="1"/>
              <a:t>Bı́blicas</a:t>
            </a:r>
            <a:r>
              <a:rPr lang="es-ES" sz="1600" dirty="0"/>
              <a:t> Unidas, 2000</a:t>
            </a:r>
            <a:r>
              <a:rPr lang="es-ES" sz="1600" dirty="0" smtClean="0"/>
              <a:t>.</a:t>
            </a:r>
            <a:endParaRPr lang="es-ES" sz="1600" dirty="0"/>
          </a:p>
          <a:p>
            <a:pPr marL="342900" lvl="1" indent="-342900">
              <a:lnSpc>
                <a:spcPct val="90000"/>
              </a:lnSpc>
              <a:spcAft>
                <a:spcPts val="1200"/>
              </a:spcAft>
              <a:buClr>
                <a:schemeClr val="folHlink"/>
              </a:buClr>
              <a:buSzPct val="60000"/>
              <a:buNone/>
            </a:pPr>
            <a:r>
              <a:rPr lang="es-ES" sz="1600" dirty="0"/>
              <a:t> Cevallos, Juan </a:t>
            </a:r>
            <a:r>
              <a:rPr lang="es-ES" sz="1600" dirty="0" smtClean="0"/>
              <a:t>Carlos </a:t>
            </a:r>
            <a:r>
              <a:rPr lang="es-ES" sz="1600" dirty="0"/>
              <a:t>y </a:t>
            </a:r>
            <a:r>
              <a:rPr lang="es-ES" sz="1600" dirty="0" err="1"/>
              <a:t>Rubén</a:t>
            </a:r>
            <a:r>
              <a:rPr lang="es-ES" sz="1600" dirty="0"/>
              <a:t> O. </a:t>
            </a:r>
            <a:r>
              <a:rPr lang="es-ES" sz="1600" dirty="0" err="1"/>
              <a:t>Zorzoli</a:t>
            </a:r>
            <a:r>
              <a:rPr lang="es-ES" sz="1600" dirty="0"/>
              <a:t>. </a:t>
            </a:r>
            <a:r>
              <a:rPr lang="es-ES" sz="1600" i="1" dirty="0"/>
              <a:t>Comentario </a:t>
            </a:r>
            <a:r>
              <a:rPr lang="es-ES" sz="1600" i="1" dirty="0" err="1"/>
              <a:t>Bíblico</a:t>
            </a:r>
            <a:r>
              <a:rPr lang="es-ES" sz="1600" i="1" dirty="0"/>
              <a:t> Mundo Hispano Tomo 11: </a:t>
            </a:r>
            <a:r>
              <a:rPr lang="es-ES" sz="1600" i="1" dirty="0" err="1"/>
              <a:t>Jeremías</a:t>
            </a:r>
            <a:r>
              <a:rPr lang="es-ES" sz="1600" i="1" dirty="0"/>
              <a:t> y Lamentaciones</a:t>
            </a:r>
            <a:r>
              <a:rPr lang="es-ES" sz="1600" dirty="0"/>
              <a:t>. El Paso, TX: Editorial Mundo Hispano, 2010.</a:t>
            </a:r>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13, Núm. 2.</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2013. 27-36.</a:t>
            </a:r>
          </a:p>
          <a:p>
            <a:pPr>
              <a:lnSpc>
                <a:spcPct val="90000"/>
              </a:lnSpc>
              <a:spcAft>
                <a:spcPts val="600"/>
              </a:spcAft>
              <a:buNone/>
            </a:pPr>
            <a:r>
              <a:rPr lang="en-US" sz="1600" dirty="0"/>
              <a:t>Henry, Matthew, y Francisco </a:t>
            </a:r>
            <a:r>
              <a:rPr lang="en-US" sz="1600" dirty="0" err="1"/>
              <a:t>Lacueva</a:t>
            </a:r>
            <a:r>
              <a:rPr lang="en-US" sz="1600" dirty="0"/>
              <a:t>. </a:t>
            </a:r>
            <a:r>
              <a:rPr lang="en-US" sz="1600" i="1" dirty="0" err="1"/>
              <a:t>Comentario</a:t>
            </a:r>
            <a:r>
              <a:rPr lang="en-US" sz="1600" i="1" dirty="0"/>
              <a:t> </a:t>
            </a:r>
            <a:r>
              <a:rPr lang="en-US" sz="1600" i="1" dirty="0" err="1"/>
              <a:t>Bı́blico</a:t>
            </a:r>
            <a:r>
              <a:rPr lang="en-US" sz="1600" i="1" dirty="0"/>
              <a:t> de Matthew Henry.</a:t>
            </a:r>
            <a:r>
              <a:rPr lang="en-US" sz="1600" dirty="0"/>
              <a:t> </a:t>
            </a:r>
            <a:r>
              <a:rPr lang="en-US" sz="1600" dirty="0" smtClean="0"/>
              <a:t>Barcelona: </a:t>
            </a:r>
            <a:r>
              <a:rPr lang="en-US" sz="1600" dirty="0"/>
              <a:t>Editorial CLIE, 1999</a:t>
            </a:r>
            <a:r>
              <a:rPr lang="en-US" sz="1600" dirty="0" smtClean="0"/>
              <a:t>.</a:t>
            </a:r>
            <a:endParaRPr lang="en-US" sz="1600" dirty="0"/>
          </a:p>
          <a:p>
            <a:pPr marL="342900" lvl="1" indent="-342900">
              <a:lnSpc>
                <a:spcPct val="90000"/>
              </a:lnSpc>
              <a:spcAft>
                <a:spcPts val="600"/>
              </a:spcAft>
              <a:buClr>
                <a:schemeClr val="folHlink"/>
              </a:buClr>
              <a:buSzPct val="60000"/>
              <a:buNone/>
            </a:pPr>
            <a:r>
              <a:rPr lang="es-ES" sz="1600" dirty="0" err="1"/>
              <a:t>Porter</a:t>
            </a:r>
            <a:r>
              <a:rPr lang="es-ES" sz="1600" dirty="0"/>
              <a:t>, Rafael. </a:t>
            </a:r>
            <a:r>
              <a:rPr lang="es-ES" sz="1600" i="1" dirty="0"/>
              <a:t>Estudios </a:t>
            </a:r>
            <a:r>
              <a:rPr lang="es-ES" sz="1600" i="1" dirty="0" err="1"/>
              <a:t>Bı́blicos</a:t>
            </a:r>
            <a:r>
              <a:rPr lang="es-ES" sz="1600" i="1" dirty="0"/>
              <a:t> ELA: Salvos por la fe (Romanos parte I)</a:t>
            </a:r>
            <a:r>
              <a:rPr lang="es-ES" sz="1600" dirty="0"/>
              <a:t>. Puebla, </a:t>
            </a:r>
            <a:r>
              <a:rPr lang="es-ES" sz="1600" dirty="0" err="1" smtClean="0"/>
              <a:t>México</a:t>
            </a:r>
            <a:r>
              <a:rPr lang="es-ES" sz="1600" dirty="0"/>
              <a:t>: Ediciones Las </a:t>
            </a:r>
            <a:r>
              <a:rPr lang="es-ES" sz="1600" dirty="0" err="1"/>
              <a:t>Américas</a:t>
            </a:r>
            <a:r>
              <a:rPr lang="es-ES" sz="1600" dirty="0"/>
              <a:t>, A. C., 1987.</a:t>
            </a:r>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ES" sz="1600" dirty="0" smtClean="0">
                <a:hlinkClick r:id="rId2"/>
              </a:rPr>
              <a:t>http://www.dsmedia.org/resources/illustrations/sweet-publishing/</a:t>
            </a:r>
            <a:r>
              <a:rPr lang="es-ES" sz="1600" dirty="0" smtClean="0"/>
              <a:t>  (imágenes bíblicas).</a:t>
            </a:r>
          </a:p>
          <a:p>
            <a:pPr>
              <a:lnSpc>
                <a:spcPct val="90000"/>
              </a:lnSpc>
              <a:spcAft>
                <a:spcPts val="600"/>
              </a:spcAft>
              <a:buNone/>
            </a:pPr>
            <a:r>
              <a:rPr lang="en-US" sz="1600" dirty="0" smtClean="0">
                <a:hlinkClick r:id="rId3"/>
              </a:rPr>
              <a:t>http://st-takla.org/Gallery/Bible/Illustrations/Bible-Slides/OT/Jeremiah.html</a:t>
            </a:r>
            <a:r>
              <a:rPr lang="en-US" sz="1600" dirty="0" smtClean="0"/>
              <a:t> </a:t>
            </a:r>
            <a:r>
              <a:rPr lang="es-ES" sz="1600" dirty="0" smtClean="0">
                <a:latin typeface="Candara" pitchFamily="34" charset="0"/>
              </a:rPr>
              <a:t>(imágenes bíblicas).</a:t>
            </a:r>
            <a:endParaRPr lang="en-US" sz="1600" dirty="0"/>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4"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7" name="Picture 6" descr="Lucas 2_1-7.jpg"/>
          <p:cNvPicPr>
            <a:picLocks noChangeAspect="1"/>
          </p:cNvPicPr>
          <p:nvPr/>
        </p:nvPicPr>
        <p:blipFill>
          <a:blip r:embed="rId3" cstate="print"/>
          <a:stretch>
            <a:fillRect/>
          </a:stretch>
        </p:blipFill>
        <p:spPr>
          <a:xfrm>
            <a:off x="0" y="496019"/>
            <a:ext cx="9144000" cy="5865962"/>
          </a:xfrm>
          <a:prstGeom prst="rect">
            <a:avLst/>
          </a:prstGeom>
        </p:spPr>
      </p:pic>
      <p:sp>
        <p:nvSpPr>
          <p:cNvPr id="16386" name="Rectangle 2"/>
          <p:cNvSpPr>
            <a:spLocks noGrp="1" noChangeArrowheads="1"/>
          </p:cNvSpPr>
          <p:nvPr>
            <p:ph type="title"/>
          </p:nvPr>
        </p:nvSpPr>
        <p:spPr>
          <a:xfrm>
            <a:off x="742808" y="533400"/>
            <a:ext cx="7715392" cy="838200"/>
          </a:xfrm>
          <a:solidFill>
            <a:schemeClr val="tx1">
              <a:lumMod val="95000"/>
              <a:lumOff val="5000"/>
              <a:alpha val="65000"/>
            </a:schemeClr>
          </a:solidFill>
          <a:ln/>
        </p:spPr>
        <p:txBody>
          <a:bodyPr anchor="ctr">
            <a:noAutofit/>
          </a:bodyPr>
          <a:lstStyle/>
          <a:p>
            <a:r>
              <a:rPr lang="es-PR" dirty="0" smtClean="0">
                <a:solidFill>
                  <a:schemeClr val="bg1"/>
                </a:solidFill>
              </a:rPr>
              <a:t>Próximo Estudio Dominical</a:t>
            </a:r>
            <a:endParaRPr lang="es-PR" dirty="0">
              <a:solidFill>
                <a:schemeClr val="bg1"/>
              </a:solidFill>
            </a:endParaRPr>
          </a:p>
        </p:txBody>
      </p:sp>
      <p:sp>
        <p:nvSpPr>
          <p:cNvPr id="16387" name="Rectangle 3"/>
          <p:cNvSpPr>
            <a:spLocks noGrp="1" noChangeArrowheads="1"/>
          </p:cNvSpPr>
          <p:nvPr>
            <p:ph idx="1"/>
          </p:nvPr>
        </p:nvSpPr>
        <p:spPr>
          <a:xfrm>
            <a:off x="732947" y="1345163"/>
            <a:ext cx="7715392" cy="4876800"/>
          </a:xfrm>
          <a:solidFill>
            <a:schemeClr val="tx1">
              <a:lumMod val="95000"/>
              <a:lumOff val="5000"/>
              <a:alpha val="65000"/>
            </a:schemeClr>
          </a:solidFill>
          <a:ln/>
        </p:spPr>
        <p:txBody>
          <a:bodyPr anchor="ctr">
            <a:noAutofit/>
          </a:bodyPr>
          <a:lstStyle/>
          <a:p>
            <a:pPr marL="166688" lvl="0" indent="0" algn="ctr" fontAlgn="auto">
              <a:spcAft>
                <a:spcPts val="1200"/>
              </a:spcAft>
              <a:buNone/>
              <a:defRPr/>
            </a:pPr>
            <a:r>
              <a:rPr lang="es-PR" sz="4400" dirty="0" smtClean="0">
                <a:solidFill>
                  <a:schemeClr val="bg1"/>
                </a:solidFill>
              </a:rPr>
              <a:t>Invierno </a:t>
            </a:r>
            <a:r>
              <a:rPr lang="es-PR" sz="4400" dirty="0">
                <a:solidFill>
                  <a:schemeClr val="bg1"/>
                </a:solidFill>
              </a:rPr>
              <a:t>de 2013-14/Tema 1</a:t>
            </a:r>
            <a:r>
              <a:rPr lang="es-PR" sz="4400" dirty="0" smtClean="0">
                <a:solidFill>
                  <a:schemeClr val="bg1"/>
                </a:solidFill>
              </a:rPr>
              <a:t>: </a:t>
            </a:r>
            <a:r>
              <a:rPr lang="es-PR" sz="4400" dirty="0">
                <a:solidFill>
                  <a:schemeClr val="bg1"/>
                </a:solidFill>
              </a:rPr>
              <a:t>¿Qué tiene de singular un nombre?</a:t>
            </a:r>
          </a:p>
          <a:p>
            <a:pPr marL="401638" indent="-234950" algn="ctr">
              <a:spcAft>
                <a:spcPts val="600"/>
              </a:spcAft>
              <a:buNone/>
            </a:pPr>
            <a:r>
              <a:rPr lang="es-PR" sz="4000" dirty="0" smtClean="0">
                <a:solidFill>
                  <a:schemeClr val="bg1"/>
                </a:solidFill>
              </a:rPr>
              <a:t>“</a:t>
            </a:r>
            <a:r>
              <a:rPr lang="es-PR" sz="4000" dirty="0" err="1" smtClean="0">
                <a:solidFill>
                  <a:schemeClr val="bg1"/>
                </a:solidFill>
              </a:rPr>
              <a:t>Yavé</a:t>
            </a:r>
            <a:r>
              <a:rPr lang="es-PR" sz="4000" dirty="0" smtClean="0">
                <a:solidFill>
                  <a:schemeClr val="bg1"/>
                </a:solidFill>
              </a:rPr>
              <a:t>, nuestro Emanuel”</a:t>
            </a:r>
          </a:p>
          <a:p>
            <a:pPr marL="401638" indent="-234950" algn="ctr">
              <a:spcAft>
                <a:spcPts val="600"/>
              </a:spcAft>
              <a:buNone/>
            </a:pPr>
            <a:r>
              <a:rPr lang="es-PR" dirty="0" smtClean="0">
                <a:solidFill>
                  <a:schemeClr val="bg1"/>
                </a:solidFill>
              </a:rPr>
              <a:t>22 de diciembre de 2013</a:t>
            </a:r>
            <a:endParaRPr lang="es-PR" sz="2800" dirty="0" smtClean="0">
              <a:solidFill>
                <a:schemeClr val="bg1"/>
              </a:solidFill>
            </a:endParaRPr>
          </a:p>
          <a:p>
            <a:pPr marL="401638" indent="-234950" algn="ctr">
              <a:buNone/>
            </a:pPr>
            <a:r>
              <a:rPr lang="es-PR" dirty="0" smtClean="0">
                <a:solidFill>
                  <a:schemeClr val="bg1"/>
                </a:solidFill>
              </a:rPr>
              <a:t>Leer </a:t>
            </a:r>
            <a:r>
              <a:rPr lang="es-PR" dirty="0">
                <a:solidFill>
                  <a:schemeClr val="bg1"/>
                </a:solidFill>
              </a:rPr>
              <a:t>y meditar en</a:t>
            </a:r>
            <a:r>
              <a:rPr lang="es-PR" dirty="0" smtClean="0">
                <a:solidFill>
                  <a:schemeClr val="bg1"/>
                </a:solidFill>
              </a:rPr>
              <a:t>:</a:t>
            </a:r>
          </a:p>
          <a:p>
            <a:pPr marL="401638" indent="-234950" algn="ctr">
              <a:buNone/>
            </a:pPr>
            <a:r>
              <a:rPr lang="es-PR" dirty="0" smtClean="0">
                <a:solidFill>
                  <a:schemeClr val="bg1"/>
                </a:solidFill>
              </a:rPr>
              <a:t>(Isaías 9:6-7; Mateo 1:18-25)</a:t>
            </a:r>
            <a:endParaRPr lang="es-PR" dirty="0">
              <a:solidFill>
                <a:schemeClr val="bg1"/>
              </a:solidFill>
            </a:endParaRPr>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24</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sz="3600" dirty="0" smtClean="0"/>
              <a:t>Todo lo que el soberano y poderoso Dios hace, es justo. La justicia es la definición de Dios. Él es la justicia y es la raíz de la justicia.</a:t>
            </a:r>
            <a:endParaRPr lang="es-PR" sz="3600" dirty="0"/>
          </a:p>
        </p:txBody>
      </p:sp>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381000" y="2209800"/>
            <a:ext cx="81534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Dios promete justicia             (</a:t>
            </a:r>
            <a:r>
              <a:rPr lang="es-PR" sz="3600" dirty="0" smtClean="0">
                <a:solidFill>
                  <a:schemeClr val="tx2"/>
                </a:solidFill>
              </a:rPr>
              <a:t>Jeremías 23:5-6</a:t>
            </a:r>
            <a:r>
              <a:rPr lang="es-PR" sz="3600" dirty="0" smtClean="0"/>
              <a:t>)</a:t>
            </a:r>
          </a:p>
          <a:p>
            <a:pPr marL="346075" indent="-346075">
              <a:spcAft>
                <a:spcPts val="600"/>
              </a:spcAft>
              <a:buFont typeface="Wingdings" pitchFamily="2" charset="2"/>
              <a:buAutoNum type="arabicPeriod"/>
            </a:pPr>
            <a:r>
              <a:rPr lang="es-PR" sz="3600" dirty="0" smtClean="0"/>
              <a:t>Jesús revela la justicia           (</a:t>
            </a:r>
            <a:r>
              <a:rPr lang="es-PR" sz="3600" dirty="0" smtClean="0">
                <a:solidFill>
                  <a:schemeClr val="tx2"/>
                </a:solidFill>
              </a:rPr>
              <a:t>Romanos 3:21-26</a:t>
            </a:r>
            <a:r>
              <a:rPr lang="es-PR" sz="3600" dirty="0" smtClean="0"/>
              <a:t>)</a:t>
            </a:r>
          </a:p>
          <a:p>
            <a:pPr marL="346075" indent="-346075">
              <a:spcAft>
                <a:spcPts val="600"/>
              </a:spcAft>
              <a:buFont typeface="Wingdings" pitchFamily="2" charset="2"/>
              <a:buAutoNum type="arabicPeriod"/>
            </a:pPr>
            <a:r>
              <a:rPr lang="es-PR" sz="3600" dirty="0" smtClean="0"/>
              <a:t>Recibimos justicia solo en Cristo             (</a:t>
            </a:r>
            <a:r>
              <a:rPr lang="es-PR" sz="3600" dirty="0" smtClean="0">
                <a:solidFill>
                  <a:schemeClr val="tx2"/>
                </a:solidFill>
              </a:rPr>
              <a:t>Romanos 10:1-4, 9-10</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362200"/>
            <a:ext cx="9144000" cy="3048000"/>
          </a:xfrm>
          <a:prstGeom prst="rect">
            <a:avLst/>
          </a:prstGeom>
        </p:spPr>
      </p:pic>
      <p:sp>
        <p:nvSpPr>
          <p:cNvPr id="65539" name="Rectangle 3"/>
          <p:cNvSpPr>
            <a:spLocks noGrp="1" noChangeArrowheads="1"/>
          </p:cNvSpPr>
          <p:nvPr>
            <p:ph type="body" idx="1"/>
          </p:nvPr>
        </p:nvSpPr>
        <p:spPr>
          <a:xfrm>
            <a:off x="685800" y="2895600"/>
            <a:ext cx="8001000" cy="1570182"/>
          </a:xfrm>
          <a:noFill/>
          <a:ln/>
        </p:spPr>
        <p:txBody>
          <a:bodyPr/>
          <a:lstStyle/>
          <a:p>
            <a:pPr marL="0" indent="0">
              <a:buNone/>
            </a:pPr>
            <a:r>
              <a:rPr lang="es-ES" dirty="0">
                <a:latin typeface="Papyrus" panose="03070502060502030205" pitchFamily="66" charset="0"/>
              </a:rPr>
              <a:t>“</a:t>
            </a:r>
            <a:r>
              <a:rPr lang="es-ES" i="1" dirty="0">
                <a:latin typeface="Papyrus" panose="03070502060502030205" pitchFamily="66" charset="0"/>
              </a:rPr>
              <a:t>En sus días será salvo Judá, e Israel habitará confiado; y este será su nombre con el cual le llamarán: Jehová, justicia nuestra.</a:t>
            </a:r>
            <a:r>
              <a:rPr lang="es-ES" dirty="0">
                <a:latin typeface="Papyrus" panose="03070502060502030205" pitchFamily="66" charset="0"/>
              </a:rPr>
              <a:t>” (Jeremías 23.6, RVR60) </a:t>
            </a:r>
            <a:r>
              <a:rPr lang="es-ES" dirty="0" smtClean="0">
                <a:latin typeface="Papyrus" panose="03070502060502030205" pitchFamily="66" charset="0"/>
              </a:rPr>
              <a:t> </a:t>
            </a:r>
            <a:endParaRPr lang="es-ES" dirty="0">
              <a:latin typeface="Papyrus" panose="03070502060502030205" pitchFamily="66" charset="0"/>
            </a:endParaRPr>
          </a:p>
          <a:p>
            <a:pPr marL="0" indent="0">
              <a:buNone/>
            </a:pPr>
            <a:r>
              <a:rPr lang="es-ES" dirty="0" smtClean="0">
                <a:latin typeface="Papyrus" panose="03070502060502030205" pitchFamily="66" charset="0"/>
              </a:rPr>
              <a:t> </a:t>
            </a:r>
            <a:endParaRPr lang="es-ES" dirty="0">
              <a:latin typeface="Papyrus" panose="03070502060502030205" pitchFamily="66" charset="0"/>
            </a:endParaRPr>
          </a:p>
          <a:p>
            <a:pPr>
              <a:buNone/>
            </a:pPr>
            <a:endParaRPr lang="es-ES" dirty="0" smtClean="0">
              <a:latin typeface="Papyrus" pitchFamily="66" charset="0"/>
            </a:endParaRP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a:p>
        </p:txBody>
      </p:sp>
      <p:sp>
        <p:nvSpPr>
          <p:cNvPr id="9" name="Rectangle 3"/>
          <p:cNvSpPr>
            <a:spLocks noGrp="1" noChangeArrowheads="1"/>
          </p:cNvSpPr>
          <p:nvPr>
            <p:ph type="title"/>
          </p:nvPr>
        </p:nvSpPr>
        <p:spPr>
          <a:xfrm>
            <a:off x="1676400" y="671512"/>
            <a:ext cx="7239000" cy="1004888"/>
          </a:xfrm>
        </p:spPr>
        <p:txBody>
          <a:bodyPr/>
          <a:lstStyle/>
          <a:p>
            <a:pPr marL="346075" indent="-346075">
              <a:spcAft>
                <a:spcPts val="600"/>
              </a:spcAft>
              <a:buFont typeface="Wingdings" pitchFamily="2" charset="2"/>
              <a:buAutoNum type="arabicPeriod"/>
            </a:pPr>
            <a:r>
              <a:rPr lang="es-PR" sz="4000" dirty="0"/>
              <a:t>Dios promete justicia             (Jeremías 23:5-6</a:t>
            </a:r>
            <a:r>
              <a:rPr lang="es-PR" sz="4000" dirty="0" smtClean="0"/>
              <a:t>)</a:t>
            </a:r>
            <a:endParaRPr lang="es-PR" sz="4000" dirty="0"/>
          </a:p>
        </p:txBody>
      </p:sp>
      <p:pic>
        <p:nvPicPr>
          <p:cNvPr id="5" name="Picture 4" descr="pic7433.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3200" y="2108200"/>
            <a:ext cx="3276600" cy="4368800"/>
          </a:xfrm>
          <a:prstGeom prst="rect">
            <a:avLst/>
          </a:prstGeom>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457200" y="2209800"/>
            <a:ext cx="8458200" cy="3657600"/>
          </a:xfrm>
        </p:spPr>
        <p:txBody>
          <a:bodyPr/>
          <a:lstStyle/>
          <a:p>
            <a:pPr marL="0" indent="0">
              <a:buNone/>
            </a:pPr>
            <a:r>
              <a:rPr lang="es-ES" dirty="0"/>
              <a:t>“He aquí que vienen días, dice Jehová, en que levantaré a David renuevo justo, y reinará como Rey, el cual será dichoso, y hará juicio y justicia en la tierra. En sus días será salvo Judá, e Israel habitará confiado; y este será su nombre con el cual le llamarán: Jehová, justicia nuestra</a:t>
            </a:r>
            <a:r>
              <a:rPr lang="es-ES" dirty="0" smtClean="0"/>
              <a:t>.”</a:t>
            </a:r>
            <a:endParaRPr lang="es-ES" dirty="0"/>
          </a:p>
        </p:txBody>
      </p:sp>
      <p:sp>
        <p:nvSpPr>
          <p:cNvPr id="7" name="Rectangle 3"/>
          <p:cNvSpPr>
            <a:spLocks noGrp="1" noChangeArrowheads="1"/>
          </p:cNvSpPr>
          <p:nvPr>
            <p:ph type="title"/>
          </p:nvPr>
        </p:nvSpPr>
        <p:spPr>
          <a:xfrm>
            <a:off x="1676400" y="671512"/>
            <a:ext cx="7239000" cy="1004888"/>
          </a:xfrm>
        </p:spPr>
        <p:txBody>
          <a:bodyPr/>
          <a:lstStyle/>
          <a:p>
            <a:pPr marL="346075" indent="-346075">
              <a:spcAft>
                <a:spcPts val="600"/>
              </a:spcAft>
              <a:buFont typeface="Wingdings" pitchFamily="2" charset="2"/>
              <a:buAutoNum type="arabicPeriod"/>
            </a:pPr>
            <a:r>
              <a:rPr lang="es-PR" sz="4000" dirty="0"/>
              <a:t>Dios promete justicia             (Jeremías 23:5-6</a:t>
            </a:r>
            <a:r>
              <a:rPr lang="es-PR" sz="4000" dirty="0" smtClean="0"/>
              <a:t>)</a:t>
            </a:r>
            <a:endParaRPr lang="es-PR" sz="40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152400" y="1981200"/>
            <a:ext cx="8534400" cy="3657600"/>
          </a:xfrm>
        </p:spPr>
        <p:txBody>
          <a:bodyPr/>
          <a:lstStyle/>
          <a:p>
            <a:r>
              <a:rPr lang="es-ES" dirty="0" smtClean="0"/>
              <a:t>Jehovah </a:t>
            </a:r>
            <a:r>
              <a:rPr lang="es-ES" dirty="0"/>
              <a:t>había indicado que el reino davídico iba a terminar. </a:t>
            </a:r>
            <a:endParaRPr lang="es-ES" dirty="0" smtClean="0"/>
          </a:p>
          <a:p>
            <a:r>
              <a:rPr lang="es-ES" dirty="0" smtClean="0"/>
              <a:t>Ahora Dios anuncia </a:t>
            </a:r>
            <a:r>
              <a:rPr lang="es-ES" dirty="0"/>
              <a:t>que hay una nueva esperanza. </a:t>
            </a:r>
            <a:endParaRPr lang="es-ES" dirty="0" smtClean="0"/>
          </a:p>
          <a:p>
            <a:pPr lvl="1"/>
            <a:r>
              <a:rPr lang="es-ES" dirty="0" smtClean="0"/>
              <a:t>Va </a:t>
            </a:r>
            <a:r>
              <a:rPr lang="es-ES" dirty="0"/>
              <a:t>a haber un </a:t>
            </a:r>
            <a:r>
              <a:rPr lang="es-ES" i="1" dirty="0"/>
              <a:t>Retoño justo </a:t>
            </a:r>
            <a:r>
              <a:rPr lang="es-ES" dirty="0"/>
              <a:t>que va a reinar sobre su pueblo. </a:t>
            </a:r>
            <a:endParaRPr lang="es-ES" dirty="0" smtClean="0"/>
          </a:p>
          <a:p>
            <a:pPr lvl="1"/>
            <a:r>
              <a:rPr lang="es-ES" dirty="0" smtClean="0"/>
              <a:t>Este rey […] Va </a:t>
            </a:r>
            <a:r>
              <a:rPr lang="es-ES" dirty="0"/>
              <a:t>a reinar practicando el derecho y la justicia. Esto es exactamente lo que Dios había mandado a los reyes (</a:t>
            </a:r>
            <a:r>
              <a:rPr lang="es-ES" dirty="0" err="1">
                <a:solidFill>
                  <a:schemeClr val="tx2"/>
                </a:solidFill>
              </a:rPr>
              <a:t>comp.</a:t>
            </a:r>
            <a:r>
              <a:rPr lang="es-ES" dirty="0">
                <a:solidFill>
                  <a:schemeClr val="tx2"/>
                </a:solidFill>
              </a:rPr>
              <a:t> 22:3</a:t>
            </a:r>
            <a:r>
              <a:rPr lang="es-ES" dirty="0" smtClean="0"/>
              <a:t>). </a:t>
            </a:r>
            <a:endParaRPr lang="es-ES" dirty="0"/>
          </a:p>
        </p:txBody>
      </p:sp>
      <p:sp>
        <p:nvSpPr>
          <p:cNvPr id="7" name="Rectangle 3"/>
          <p:cNvSpPr>
            <a:spLocks noGrp="1" noChangeArrowheads="1"/>
          </p:cNvSpPr>
          <p:nvPr>
            <p:ph type="title"/>
          </p:nvPr>
        </p:nvSpPr>
        <p:spPr>
          <a:xfrm>
            <a:off x="1676400" y="671512"/>
            <a:ext cx="7239000" cy="1004888"/>
          </a:xfrm>
        </p:spPr>
        <p:txBody>
          <a:bodyPr/>
          <a:lstStyle/>
          <a:p>
            <a:pPr marL="346075" indent="-346075">
              <a:spcAft>
                <a:spcPts val="600"/>
              </a:spcAft>
              <a:buFont typeface="Wingdings" pitchFamily="2" charset="2"/>
              <a:buAutoNum type="arabicPeriod"/>
            </a:pPr>
            <a:r>
              <a:rPr lang="es-PR" sz="4000" dirty="0"/>
              <a:t>Dios promete justicia             (Jeremías 23:5-6</a:t>
            </a:r>
            <a:r>
              <a:rPr lang="es-PR" sz="4000" dirty="0" smtClean="0"/>
              <a:t>)</a:t>
            </a:r>
            <a:endParaRPr lang="es-PR" sz="4000" dirty="0"/>
          </a:p>
        </p:txBody>
      </p:sp>
    </p:spTree>
    <p:extLst>
      <p:ext uri="{BB962C8B-B14F-4D97-AF65-F5344CB8AC3E}">
        <p14:creationId xmlns:p14="http://schemas.microsoft.com/office/powerpoint/2010/main" val="72959295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152400" y="1981200"/>
            <a:ext cx="8534400" cy="3657600"/>
          </a:xfrm>
        </p:spPr>
        <p:txBody>
          <a:bodyPr/>
          <a:lstStyle/>
          <a:p>
            <a:r>
              <a:rPr lang="es-ES" dirty="0" smtClean="0"/>
              <a:t>Además </a:t>
            </a:r>
            <a:r>
              <a:rPr lang="es-ES" dirty="0"/>
              <a:t>de practicar el derecho y la justicia, este </a:t>
            </a:r>
            <a:r>
              <a:rPr lang="es-ES" i="1" dirty="0"/>
              <a:t>Rey </a:t>
            </a:r>
            <a:r>
              <a:rPr lang="es-ES" dirty="0"/>
              <a:t>va a reinar con </a:t>
            </a:r>
            <a:r>
              <a:rPr lang="es-ES" dirty="0" smtClean="0"/>
              <a:t>inteligencia; Judá </a:t>
            </a:r>
            <a:r>
              <a:rPr lang="es-ES" dirty="0"/>
              <a:t>e Israel van a vivir </a:t>
            </a:r>
            <a:r>
              <a:rPr lang="es-ES" dirty="0" smtClean="0"/>
              <a:t>confiados </a:t>
            </a:r>
            <a:r>
              <a:rPr lang="es-ES" dirty="0"/>
              <a:t>en </a:t>
            </a:r>
            <a:r>
              <a:rPr lang="es-ES" dirty="0" smtClean="0"/>
              <a:t>Él.</a:t>
            </a:r>
            <a:endParaRPr lang="es-ES" dirty="0"/>
          </a:p>
          <a:p>
            <a:r>
              <a:rPr lang="es-ES" dirty="0"/>
              <a:t>Su nombre </a:t>
            </a:r>
            <a:r>
              <a:rPr lang="es-ES" dirty="0" smtClean="0"/>
              <a:t>reflejará su </a:t>
            </a:r>
            <a:r>
              <a:rPr lang="es-ES" dirty="0"/>
              <a:t>rol y su responsabilidad en el pueblo: </a:t>
            </a:r>
            <a:r>
              <a:rPr lang="es-ES" i="1" dirty="0"/>
              <a:t>Jehovah, justicia nuestra </a:t>
            </a:r>
            <a:r>
              <a:rPr lang="es-ES" dirty="0"/>
              <a:t>(</a:t>
            </a:r>
            <a:r>
              <a:rPr lang="es-ES" dirty="0">
                <a:solidFill>
                  <a:schemeClr val="tx2"/>
                </a:solidFill>
              </a:rPr>
              <a:t>v. 8</a:t>
            </a:r>
            <a:r>
              <a:rPr lang="es-ES" dirty="0"/>
              <a:t>)</a:t>
            </a:r>
            <a:r>
              <a:rPr lang="es-ES" i="1" dirty="0"/>
              <a:t>. </a:t>
            </a:r>
            <a:endParaRPr lang="es-ES" i="1" dirty="0" smtClean="0"/>
          </a:p>
          <a:p>
            <a:pPr lvl="1"/>
            <a:r>
              <a:rPr lang="es-ES" dirty="0" smtClean="0"/>
              <a:t>[Compare] con </a:t>
            </a:r>
            <a:r>
              <a:rPr lang="es-ES" dirty="0"/>
              <a:t>el nombre del último rey, </a:t>
            </a:r>
            <a:r>
              <a:rPr lang="es-ES" dirty="0" err="1"/>
              <a:t>Sedequías</a:t>
            </a:r>
            <a:r>
              <a:rPr lang="es-ES" dirty="0"/>
              <a:t>, que quería decir: “Jehovah es justicia”. </a:t>
            </a:r>
            <a:r>
              <a:rPr lang="es-ES" dirty="0" smtClean="0"/>
              <a:t>(Cevallos </a:t>
            </a:r>
            <a:r>
              <a:rPr lang="es-ES" dirty="0"/>
              <a:t>y </a:t>
            </a:r>
            <a:r>
              <a:rPr lang="es-ES" dirty="0" err="1" smtClean="0"/>
              <a:t>Zorzoli</a:t>
            </a:r>
            <a:r>
              <a:rPr lang="es-ES" dirty="0" smtClean="0"/>
              <a:t>)</a:t>
            </a:r>
            <a:endParaRPr lang="es-ES" dirty="0"/>
          </a:p>
        </p:txBody>
      </p:sp>
      <p:sp>
        <p:nvSpPr>
          <p:cNvPr id="7" name="Rectangle 3"/>
          <p:cNvSpPr>
            <a:spLocks noGrp="1" noChangeArrowheads="1"/>
          </p:cNvSpPr>
          <p:nvPr>
            <p:ph type="title"/>
          </p:nvPr>
        </p:nvSpPr>
        <p:spPr>
          <a:xfrm>
            <a:off x="1676400" y="671512"/>
            <a:ext cx="7239000" cy="1004888"/>
          </a:xfrm>
        </p:spPr>
        <p:txBody>
          <a:bodyPr/>
          <a:lstStyle/>
          <a:p>
            <a:pPr marL="346075" indent="-346075">
              <a:spcAft>
                <a:spcPts val="600"/>
              </a:spcAft>
              <a:buFont typeface="Wingdings" pitchFamily="2" charset="2"/>
              <a:buAutoNum type="arabicPeriod"/>
            </a:pPr>
            <a:r>
              <a:rPr lang="es-PR" sz="4000" dirty="0"/>
              <a:t>Dios promete justicia             (Jeremías 23:5-6</a:t>
            </a:r>
            <a:r>
              <a:rPr lang="es-PR" sz="4000" dirty="0" smtClean="0"/>
              <a:t>)</a:t>
            </a:r>
            <a:endParaRPr lang="es-PR" sz="4000" dirty="0"/>
          </a:p>
        </p:txBody>
      </p:sp>
    </p:spTree>
    <p:extLst>
      <p:ext uri="{BB962C8B-B14F-4D97-AF65-F5344CB8AC3E}">
        <p14:creationId xmlns:p14="http://schemas.microsoft.com/office/powerpoint/2010/main" val="19181832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87223</TotalTime>
  <Words>1410</Words>
  <Application>Microsoft Office PowerPoint</Application>
  <PresentationFormat>On-screen Show (4:3)</PresentationFormat>
  <Paragraphs>106</Paragraphs>
  <Slides>24</Slides>
  <Notes>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24</vt:i4>
      </vt:variant>
    </vt:vector>
  </HeadingPairs>
  <TitlesOfParts>
    <vt:vector size="33" baseType="lpstr">
      <vt:lpstr>Arial</vt:lpstr>
      <vt:lpstr>Calibri</vt:lpstr>
      <vt:lpstr>Candara</vt:lpstr>
      <vt:lpstr>Papyrus</vt:lpstr>
      <vt:lpstr>Tahoma</vt:lpstr>
      <vt:lpstr>Wingdings</vt:lpstr>
      <vt:lpstr>Blends</vt:lpstr>
      <vt:lpstr>1_Office Theme</vt:lpstr>
      <vt:lpstr>Office Theme</vt:lpstr>
      <vt:lpstr>PowerPoint Presentation</vt:lpstr>
      <vt:lpstr>PowerPoint Presentation</vt:lpstr>
      <vt:lpstr>Tema General</vt:lpstr>
      <vt:lpstr>Bosquejo de Estudio</vt:lpstr>
      <vt:lpstr>Texto Clave</vt:lpstr>
      <vt:lpstr>Dios promete justicia             (Jeremías 23:5-6)</vt:lpstr>
      <vt:lpstr>Dios promete justicia             (Jeremías 23:5-6)</vt:lpstr>
      <vt:lpstr>Dios promete justicia             (Jeremías 23:5-6)</vt:lpstr>
      <vt:lpstr>Dios promete justicia             (Jeremías 23:5-6)</vt:lpstr>
      <vt:lpstr>Dios promete justicia             (Jeremías 23:5-6)</vt:lpstr>
      <vt:lpstr>Jesús revela la justicia           (Romanos 3:21-26)</vt:lpstr>
      <vt:lpstr>Jesús revela la justicia           (Romanos 3:21-26)</vt:lpstr>
      <vt:lpstr>Jesús revela la justicia           (Romanos 3:21-26)</vt:lpstr>
      <vt:lpstr>Jesús revela la justicia           (Romanos 3:21-26)</vt:lpstr>
      <vt:lpstr>Jesús revela la justicia           (Romanos 3:21-26)</vt:lpstr>
      <vt:lpstr>Recibimos justicia solo en Cristo (Romanos 10:1-4, 9-10)</vt:lpstr>
      <vt:lpstr>Recibimos justicia solo en Cristo (Romanos 10:1-4, 9-10)</vt:lpstr>
      <vt:lpstr>Recibimos justicia solo en Cristo (Romanos 10:1-4, 9-10)</vt:lpstr>
      <vt:lpstr>Recibimos justicia solo en Cristo (Romanos 10:1-4, 9-10)</vt:lpstr>
      <vt:lpstr>Recibimos justicia solo en Cristo (Romanos 10:1-4, 9-10)</vt:lpstr>
      <vt:lpstr>Aplicaciones</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yave_nuestra_justicia_121513</dc:title>
  <dc:creator>JRIVERA</dc:creator>
  <cp:lastModifiedBy>Tito Ortega</cp:lastModifiedBy>
  <cp:revision>3886</cp:revision>
  <dcterms:created xsi:type="dcterms:W3CDTF">2007-01-24T21:53:34Z</dcterms:created>
  <dcterms:modified xsi:type="dcterms:W3CDTF">2013-12-23T21:19:55Z</dcterms:modified>
</cp:coreProperties>
</file>