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21"/>
  </p:notesMasterIdLst>
  <p:handoutMasterIdLst>
    <p:handoutMasterId r:id="rId22"/>
  </p:handoutMasterIdLst>
  <p:sldIdLst>
    <p:sldId id="794" r:id="rId3"/>
    <p:sldId id="1228" r:id="rId4"/>
    <p:sldId id="804" r:id="rId5"/>
    <p:sldId id="416" r:id="rId6"/>
    <p:sldId id="287" r:id="rId7"/>
    <p:sldId id="1257" r:id="rId8"/>
    <p:sldId id="1237" r:id="rId9"/>
    <p:sldId id="1251" r:id="rId10"/>
    <p:sldId id="1084" r:id="rId11"/>
    <p:sldId id="1254" r:id="rId12"/>
    <p:sldId id="1256" r:id="rId13"/>
    <p:sldId id="1249" r:id="rId14"/>
    <p:sldId id="1255" r:id="rId15"/>
    <p:sldId id="1155" r:id="rId16"/>
    <p:sldId id="1258" r:id="rId17"/>
    <p:sldId id="561" r:id="rId18"/>
    <p:sldId id="1133" r:id="rId19"/>
    <p:sldId id="908"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663300"/>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5" autoAdjust="0"/>
    <p:restoredTop sz="96709" autoAdjust="0"/>
  </p:normalViewPr>
  <p:slideViewPr>
    <p:cSldViewPr>
      <p:cViewPr varScale="1">
        <p:scale>
          <a:sx n="68" d="100"/>
          <a:sy n="68" d="100"/>
        </p:scale>
        <p:origin x="1356" y="78"/>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2/23/2014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17</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18</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t-takla.org/Gallery/Bible/Illustrations/Bible-Slides/OT/Jeremiah.html" TargetMode="External"/><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0" y="571500"/>
            <a:ext cx="9144000" cy="5715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Invierno de 2013-14/Tema </a:t>
            </a:r>
            <a:r>
              <a:rPr lang="es-PR" sz="4400" noProof="0" dirty="0" smtClean="0">
                <a:latin typeface="+mj-lt"/>
              </a:rPr>
              <a:t>3</a:t>
            </a:r>
            <a:r>
              <a:rPr lang="es-PR" sz="4400" dirty="0" smtClean="0">
                <a:latin typeface="+mj-lt"/>
              </a:rPr>
              <a:t>:                Lo que más</a:t>
            </a:r>
            <a:r>
              <a:rPr lang="en-US" sz="4400" dirty="0" smtClean="0">
                <a:latin typeface="+mj-lt"/>
              </a:rPr>
              <a:t> </a:t>
            </a:r>
            <a:r>
              <a:rPr lang="es-PR" sz="4400" dirty="0" smtClean="0">
                <a:latin typeface="+mj-lt"/>
              </a:rPr>
              <a:t>importa</a:t>
            </a:r>
            <a:endParaRPr kumimoji="0" lang="es-PR" sz="4400" b="0" i="0" u="none" strike="noStrike" kern="1200" cap="none" spc="0" normalizeH="0" baseline="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a:t>
            </a:r>
            <a:r>
              <a:rPr lang="es-PR" sz="4400" dirty="0" smtClean="0"/>
              <a:t>La recompensa de la perseverancia</a:t>
            </a:r>
            <a:r>
              <a:rPr lang="es-PR" sz="4400" dirty="0" smtClean="0">
                <a:latin typeface="+mn-lt"/>
              </a:rPr>
              <a:t>”</a:t>
            </a:r>
          </a:p>
          <a:p>
            <a:pPr marL="401638" indent="-234950" algn="ctr">
              <a:spcAft>
                <a:spcPts val="600"/>
              </a:spcAft>
              <a:buNone/>
            </a:pPr>
            <a:r>
              <a:rPr lang="es-PR" sz="3600" noProof="0" dirty="0" smtClean="0">
                <a:latin typeface="+mn-lt"/>
                <a:cs typeface="+mn-cs"/>
              </a:rPr>
              <a:t>23</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febrero </a:t>
            </a:r>
            <a:r>
              <a:rPr kumimoji="0" lang="es-PR" sz="3600" b="0" i="0" u="none" strike="noStrike" kern="1200" cap="none" spc="0" normalizeH="0" baseline="0" noProof="0" dirty="0" smtClean="0">
                <a:ln>
                  <a:noFill/>
                </a:ln>
                <a:effectLst/>
                <a:uLnTx/>
                <a:uFillTx/>
                <a:latin typeface="+mn-lt"/>
                <a:ea typeface="+mn-ea"/>
                <a:cs typeface="+mn-cs"/>
              </a:rPr>
              <a:t>de 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noProof="0" dirty="0" smtClean="0"/>
              <a:t>2 Timoteo </a:t>
            </a:r>
            <a:r>
              <a:rPr lang="es-PR" sz="2800" dirty="0" smtClean="0"/>
              <a:t>2:1-13)</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a:p>
        </p:txBody>
      </p:sp>
      <p:sp>
        <p:nvSpPr>
          <p:cNvPr id="327682" name="Rectangle 2"/>
          <p:cNvSpPr>
            <a:spLocks noGrp="1" noChangeArrowheads="1"/>
          </p:cNvSpPr>
          <p:nvPr>
            <p:ph type="body" idx="1"/>
          </p:nvPr>
        </p:nvSpPr>
        <p:spPr>
          <a:xfrm>
            <a:off x="304800" y="2057400"/>
            <a:ext cx="8458200" cy="4419600"/>
          </a:xfrm>
        </p:spPr>
        <p:txBody>
          <a:bodyPr/>
          <a:lstStyle/>
          <a:p>
            <a:pPr marL="0" indent="0">
              <a:buNone/>
            </a:pPr>
            <a:r>
              <a:rPr lang="es-ES" dirty="0"/>
              <a:t>“Tú, pues, sufre penalidades como buen soldado de Jesucristo</a:t>
            </a:r>
            <a:r>
              <a:rPr lang="es-ES" dirty="0" smtClean="0"/>
              <a:t>. Ninguno </a:t>
            </a:r>
            <a:r>
              <a:rPr lang="es-ES" dirty="0"/>
              <a:t>que milita se enreda en los negocios de la vida, a fin de agradar a aquel que lo tomó por soldado</a:t>
            </a:r>
            <a:r>
              <a:rPr lang="es-ES" dirty="0" smtClean="0"/>
              <a:t>. Y </a:t>
            </a:r>
            <a:r>
              <a:rPr lang="es-ES" dirty="0"/>
              <a:t>también el que lucha como atleta, no es coronado si no lucha legítimamente</a:t>
            </a:r>
            <a:r>
              <a:rPr lang="es-ES" dirty="0" smtClean="0"/>
              <a:t>. El </a:t>
            </a:r>
            <a:r>
              <a:rPr lang="es-ES" dirty="0"/>
              <a:t>labrador, para participar de los frutos, debe trabajar primero</a:t>
            </a:r>
            <a:r>
              <a:rPr lang="es-ES" dirty="0" smtClean="0"/>
              <a:t>. Considera </a:t>
            </a:r>
            <a:r>
              <a:rPr lang="es-ES" dirty="0"/>
              <a:t>lo que digo, y el Señor te dé entendimiento en todo</a:t>
            </a:r>
            <a:r>
              <a:rPr lang="es-ES" dirty="0" smtClean="0"/>
              <a:t>...”</a:t>
            </a:r>
            <a:endParaRPr lang="es-ES" dirty="0"/>
          </a:p>
        </p:txBody>
      </p:sp>
      <p:sp>
        <p:nvSpPr>
          <p:cNvPr id="6" name="Rectangle 3"/>
          <p:cNvSpPr txBox="1">
            <a:spLocks noChangeArrowheads="1"/>
          </p:cNvSpPr>
          <p:nvPr/>
        </p:nvSpPr>
        <p:spPr bwMode="auto">
          <a:xfrm>
            <a:off x="1600200" y="762000"/>
            <a:ext cx="70104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spcAft>
                <a:spcPts val="600"/>
              </a:spcAft>
              <a:buFont typeface="+mj-lt"/>
              <a:buAutoNum type="arabicPeriod" startAt="2"/>
            </a:pPr>
            <a:r>
              <a:rPr lang="es-PR" sz="4000" dirty="0"/>
              <a:t>Ejemplos de perseverancia </a:t>
            </a:r>
            <a:r>
              <a:rPr lang="es-PR" sz="4000" dirty="0" smtClean="0"/>
              <a:t>(</a:t>
            </a:r>
            <a:r>
              <a:rPr lang="es-PR" sz="4000" dirty="0"/>
              <a:t>2 Timoteo 2:3-10</a:t>
            </a:r>
            <a:r>
              <a:rPr lang="es-PR" sz="4000" dirty="0" smtClean="0"/>
              <a:t>)</a:t>
            </a:r>
            <a:endParaRPr lang="es-PR" sz="4000" kern="0" dirty="0" smtClean="0"/>
          </a:p>
        </p:txBody>
      </p:sp>
    </p:spTree>
    <p:extLst>
      <p:ext uri="{BB962C8B-B14F-4D97-AF65-F5344CB8AC3E}">
        <p14:creationId xmlns:p14="http://schemas.microsoft.com/office/powerpoint/2010/main" val="42254413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a:p>
        </p:txBody>
      </p:sp>
      <p:sp>
        <p:nvSpPr>
          <p:cNvPr id="327682" name="Rectangle 2"/>
          <p:cNvSpPr>
            <a:spLocks noGrp="1" noChangeArrowheads="1"/>
          </p:cNvSpPr>
          <p:nvPr>
            <p:ph type="body" idx="1"/>
          </p:nvPr>
        </p:nvSpPr>
        <p:spPr>
          <a:xfrm>
            <a:off x="304800" y="2057400"/>
            <a:ext cx="8458200" cy="4419600"/>
          </a:xfrm>
        </p:spPr>
        <p:txBody>
          <a:bodyPr/>
          <a:lstStyle/>
          <a:p>
            <a:pPr marL="0" indent="0">
              <a:buNone/>
            </a:pPr>
            <a:r>
              <a:rPr lang="es-ES" dirty="0" smtClean="0"/>
              <a:t>“</a:t>
            </a:r>
            <a:r>
              <a:rPr lang="es-ES" dirty="0"/>
              <a:t>...</a:t>
            </a:r>
            <a:r>
              <a:rPr lang="es-ES" dirty="0" smtClean="0"/>
              <a:t>Acuérdate </a:t>
            </a:r>
            <a:r>
              <a:rPr lang="es-ES" dirty="0"/>
              <a:t>de Jesucristo, del linaje de David, resucitado de los muertos conforme a mi evangelio, en el cual sufro penalidades, hasta prisiones a modo de malhechor; mas la palabra de Dios no está presa. Por tanto, todo lo soporto por amor de los escogidos, para que ellos también obtengan la salvación que es en Cristo Jesús con gloria eterna</a:t>
            </a:r>
            <a:r>
              <a:rPr lang="es-ES" dirty="0" smtClean="0"/>
              <a:t>.”</a:t>
            </a:r>
            <a:endParaRPr lang="es-ES" dirty="0"/>
          </a:p>
        </p:txBody>
      </p:sp>
      <p:sp>
        <p:nvSpPr>
          <p:cNvPr id="6" name="Rectangle 3"/>
          <p:cNvSpPr txBox="1">
            <a:spLocks noChangeArrowheads="1"/>
          </p:cNvSpPr>
          <p:nvPr/>
        </p:nvSpPr>
        <p:spPr bwMode="auto">
          <a:xfrm>
            <a:off x="1600200" y="762000"/>
            <a:ext cx="70104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spcAft>
                <a:spcPts val="600"/>
              </a:spcAft>
              <a:buFont typeface="+mj-lt"/>
              <a:buAutoNum type="arabicPeriod" startAt="2"/>
            </a:pPr>
            <a:r>
              <a:rPr lang="es-PR" sz="4000" dirty="0"/>
              <a:t>Ejemplos de perseverancia </a:t>
            </a:r>
            <a:r>
              <a:rPr lang="es-PR" sz="4000" dirty="0" smtClean="0"/>
              <a:t>(</a:t>
            </a:r>
            <a:r>
              <a:rPr lang="es-PR" sz="4000" dirty="0"/>
              <a:t>2 Timoteo 2:3-10</a:t>
            </a:r>
            <a:r>
              <a:rPr lang="es-PR" sz="4000" dirty="0" smtClean="0"/>
              <a:t>)</a:t>
            </a:r>
            <a:endParaRPr lang="es-PR" sz="4000" kern="0" dirty="0" smtClean="0"/>
          </a:p>
        </p:txBody>
      </p:sp>
    </p:spTree>
    <p:extLst>
      <p:ext uri="{BB962C8B-B14F-4D97-AF65-F5344CB8AC3E}">
        <p14:creationId xmlns:p14="http://schemas.microsoft.com/office/powerpoint/2010/main" val="16201014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12" name="Title 5"/>
          <p:cNvSpPr>
            <a:spLocks noGrp="1"/>
          </p:cNvSpPr>
          <p:nvPr>
            <p:ph type="title"/>
          </p:nvPr>
        </p:nvSpPr>
        <p:spPr>
          <a:xfrm>
            <a:off x="1600200" y="214313"/>
            <a:ext cx="7543800" cy="1462087"/>
          </a:xfrm>
        </p:spPr>
        <p:txBody>
          <a:bodyPr/>
          <a:lstStyle/>
          <a:p>
            <a:pPr marL="742950" indent="-742950">
              <a:spcAft>
                <a:spcPts val="600"/>
              </a:spcAft>
              <a:buFont typeface="+mj-lt"/>
              <a:buAutoNum type="arabicPeriod" startAt="3"/>
            </a:pPr>
            <a:r>
              <a:rPr lang="en-US" sz="4000" dirty="0" err="1"/>
              <a:t>Promesas</a:t>
            </a:r>
            <a:r>
              <a:rPr lang="en-US" sz="4000" dirty="0"/>
              <a:t> </a:t>
            </a:r>
            <a:r>
              <a:rPr lang="en-US" sz="4000" dirty="0" err="1"/>
              <a:t>que</a:t>
            </a:r>
            <a:r>
              <a:rPr lang="en-US" sz="4000" dirty="0"/>
              <a:t> </a:t>
            </a:r>
            <a:r>
              <a:rPr lang="en-US" sz="4000" dirty="0" err="1"/>
              <a:t>perduran</a:t>
            </a:r>
            <a:r>
              <a:rPr lang="en-US" sz="4000" dirty="0"/>
              <a:t>    </a:t>
            </a:r>
            <a:r>
              <a:rPr lang="en-US" sz="4000" dirty="0" smtClean="0"/>
              <a:t>  </a:t>
            </a:r>
            <a:r>
              <a:rPr lang="es-PR" sz="4000" dirty="0" smtClean="0"/>
              <a:t>(</a:t>
            </a:r>
            <a:r>
              <a:rPr lang="es-PR" sz="4000" dirty="0"/>
              <a:t>2 Timoteo 2:11-13)</a:t>
            </a:r>
          </a:p>
        </p:txBody>
      </p:sp>
      <p:pic>
        <p:nvPicPr>
          <p:cNvPr id="4" name="Content Placeholder 3"/>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tretch>
            <a:fillRect/>
          </a:stretch>
        </p:blipFill>
        <p:spPr>
          <a:xfrm>
            <a:off x="1905000" y="1828800"/>
            <a:ext cx="4953000" cy="5029200"/>
          </a:xfrm>
          <a:prstGeom prst="rect">
            <a:avLst/>
          </a:prstGeom>
        </p:spPr>
      </p:pic>
    </p:spTree>
    <p:extLst>
      <p:ext uri="{BB962C8B-B14F-4D97-AF65-F5344CB8AC3E}">
        <p14:creationId xmlns:p14="http://schemas.microsoft.com/office/powerpoint/2010/main" val="2274590108"/>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304800" y="2209800"/>
            <a:ext cx="8534400" cy="4419600"/>
          </a:xfrm>
        </p:spPr>
        <p:txBody>
          <a:bodyPr/>
          <a:lstStyle/>
          <a:p>
            <a:pPr marL="0" indent="0">
              <a:buNone/>
            </a:pPr>
            <a:r>
              <a:rPr lang="es-ES" dirty="0"/>
              <a:t>“Palabra fiel es esta: Si somos muertos con él, también viviremos con él; Si sufrimos, también reinaremos con él; Si le negáremos, él también nos negará. Si fuéremos infieles, él permanece fiel; El no puede negarse a sí mismo</a:t>
            </a:r>
            <a:r>
              <a:rPr lang="es-ES" dirty="0" smtClean="0"/>
              <a:t>.”</a:t>
            </a:r>
            <a:endParaRPr lang="es-ES" dirty="0"/>
          </a:p>
        </p:txBody>
      </p:sp>
      <p:sp>
        <p:nvSpPr>
          <p:cNvPr id="6" name="Title 5"/>
          <p:cNvSpPr>
            <a:spLocks noGrp="1"/>
          </p:cNvSpPr>
          <p:nvPr>
            <p:ph type="title"/>
          </p:nvPr>
        </p:nvSpPr>
        <p:spPr>
          <a:xfrm>
            <a:off x="1600200" y="214313"/>
            <a:ext cx="7543800" cy="1462087"/>
          </a:xfrm>
        </p:spPr>
        <p:txBody>
          <a:bodyPr/>
          <a:lstStyle/>
          <a:p>
            <a:pPr marL="742950" indent="-742950">
              <a:spcAft>
                <a:spcPts val="600"/>
              </a:spcAft>
              <a:buFont typeface="+mj-lt"/>
              <a:buAutoNum type="arabicPeriod" startAt="3"/>
            </a:pPr>
            <a:r>
              <a:rPr lang="en-US" sz="4000" dirty="0" err="1"/>
              <a:t>Promesas</a:t>
            </a:r>
            <a:r>
              <a:rPr lang="en-US" sz="4000" dirty="0"/>
              <a:t> </a:t>
            </a:r>
            <a:r>
              <a:rPr lang="en-US" sz="4000" dirty="0" err="1"/>
              <a:t>que</a:t>
            </a:r>
            <a:r>
              <a:rPr lang="en-US" sz="4000" dirty="0"/>
              <a:t> </a:t>
            </a:r>
            <a:r>
              <a:rPr lang="en-US" sz="4000" dirty="0" err="1"/>
              <a:t>perduran</a:t>
            </a:r>
            <a:r>
              <a:rPr lang="en-US" sz="4000" dirty="0"/>
              <a:t>    </a:t>
            </a:r>
            <a:r>
              <a:rPr lang="en-US" sz="4000" dirty="0" smtClean="0"/>
              <a:t>  </a:t>
            </a:r>
            <a:r>
              <a:rPr lang="es-PR" sz="4000" dirty="0" smtClean="0"/>
              <a:t>(</a:t>
            </a:r>
            <a:r>
              <a:rPr lang="es-PR" sz="4000" dirty="0"/>
              <a:t>2 Timoteo 2:11-13)</a:t>
            </a:r>
          </a:p>
        </p:txBody>
      </p:sp>
    </p:spTree>
    <p:extLst>
      <p:ext uri="{BB962C8B-B14F-4D97-AF65-F5344CB8AC3E}">
        <p14:creationId xmlns:p14="http://schemas.microsoft.com/office/powerpoint/2010/main" val="2693682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04800" y="2057400"/>
            <a:ext cx="8534400" cy="4114800"/>
          </a:xfrm>
        </p:spPr>
        <p:txBody>
          <a:bodyPr/>
          <a:lstStyle/>
          <a:p>
            <a:r>
              <a:rPr lang="es-ES" sz="3600" i="1" dirty="0"/>
              <a:t>Se buen soldado de Jesucristo, </a:t>
            </a:r>
            <a:r>
              <a:rPr lang="es-ES" sz="3600" i="1" dirty="0">
                <a:solidFill>
                  <a:schemeClr val="tx2"/>
                </a:solidFill>
              </a:rPr>
              <a:t>2:1-7</a:t>
            </a:r>
            <a:r>
              <a:rPr lang="es-ES" sz="3600" dirty="0"/>
              <a:t>. </a:t>
            </a:r>
          </a:p>
          <a:p>
            <a:pPr lvl="1"/>
            <a:r>
              <a:rPr lang="es-ES" sz="3200" dirty="0"/>
              <a:t>Pablo utiliza ilustraciones del soldado, el atleta y el labrador.</a:t>
            </a:r>
          </a:p>
          <a:p>
            <a:pPr lvl="1"/>
            <a:r>
              <a:rPr lang="es-ES" sz="3200" dirty="0"/>
              <a:t>Describe los resultados de los obreros que son eficientes y eficaces en su ministerio al Señor.</a:t>
            </a:r>
            <a:endParaRPr lang="en-US" sz="32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14</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04800" y="2057400"/>
            <a:ext cx="8534400" cy="4114800"/>
          </a:xfrm>
        </p:spPr>
        <p:txBody>
          <a:bodyPr/>
          <a:lstStyle/>
          <a:p>
            <a:r>
              <a:rPr lang="es-ES" sz="3600" i="1" dirty="0"/>
              <a:t>Ten presente a Jesucristo, </a:t>
            </a:r>
            <a:r>
              <a:rPr lang="es-ES" sz="3600" i="1" dirty="0">
                <a:solidFill>
                  <a:schemeClr val="tx2"/>
                </a:solidFill>
              </a:rPr>
              <a:t>2:8-13</a:t>
            </a:r>
            <a:r>
              <a:rPr lang="es-ES" sz="3600" dirty="0"/>
              <a:t>. </a:t>
            </a:r>
          </a:p>
          <a:p>
            <a:pPr lvl="1"/>
            <a:r>
              <a:rPr lang="es-ES" sz="3200" dirty="0"/>
              <a:t>El obrero fiel al Señor cuenta con el poder que resucitó a Cristo.</a:t>
            </a:r>
          </a:p>
          <a:p>
            <a:pPr lvl="1"/>
            <a:r>
              <a:rPr lang="es-ES" sz="3200" dirty="0"/>
              <a:t>Si somos fieles, reinaremos con él; si le negamos, él también nos negará</a:t>
            </a:r>
            <a:r>
              <a:rPr lang="es-ES" sz="3200" dirty="0" smtClean="0"/>
              <a:t>.</a:t>
            </a:r>
            <a:endParaRPr lang="en-US" sz="32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15</a:t>
            </a:fld>
            <a:endParaRPr lang="en-US" dirty="0"/>
          </a:p>
        </p:txBody>
      </p:sp>
    </p:spTree>
    <p:extLst>
      <p:ext uri="{BB962C8B-B14F-4D97-AF65-F5344CB8AC3E}">
        <p14:creationId xmlns:p14="http://schemas.microsoft.com/office/powerpoint/2010/main" val="344983862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16</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smtClean="0"/>
              <a:t>Carson</a:t>
            </a:r>
            <a:r>
              <a:rPr lang="es-ES" sz="1600" dirty="0"/>
              <a:t>, D.A. et al. </a:t>
            </a:r>
            <a:r>
              <a:rPr lang="es-ES" sz="1600" i="1" dirty="0"/>
              <a:t>Nuevo comentario </a:t>
            </a:r>
            <a:r>
              <a:rPr lang="es-ES" sz="1600" i="1" dirty="0" err="1"/>
              <a:t>Bı́blico</a:t>
            </a:r>
            <a:r>
              <a:rPr lang="es-ES" sz="1600" i="1" dirty="0"/>
              <a:t>: Siglo veintiuno</a:t>
            </a:r>
            <a:r>
              <a:rPr lang="es-ES" sz="1600" dirty="0"/>
              <a:t>. </a:t>
            </a:r>
            <a:r>
              <a:rPr lang="es-ES" sz="1600" dirty="0" err="1"/>
              <a:t>electronic</a:t>
            </a:r>
            <a:r>
              <a:rPr lang="es-ES" sz="1600" dirty="0"/>
              <a:t> ed. Miami: Sociedades </a:t>
            </a:r>
            <a:r>
              <a:rPr lang="es-ES" sz="1600" dirty="0" err="1"/>
              <a:t>Bı́blicas</a:t>
            </a:r>
            <a:r>
              <a:rPr lang="es-ES" sz="1600" dirty="0"/>
              <a:t> Unidas, 2000</a:t>
            </a:r>
            <a:r>
              <a:rPr lang="es-ES" sz="1600" dirty="0" smtClean="0"/>
              <a:t>.</a:t>
            </a:r>
            <a:endParaRPr lang="es-ES" sz="1600" dirty="0"/>
          </a:p>
          <a:p>
            <a:pPr marL="342900" lvl="1" indent="-342900">
              <a:lnSpc>
                <a:spcPct val="90000"/>
              </a:lnSpc>
              <a:spcAft>
                <a:spcPts val="1200"/>
              </a:spcAft>
              <a:buClr>
                <a:schemeClr val="folHlink"/>
              </a:buClr>
              <a:buSzPct val="60000"/>
              <a:buNone/>
            </a:pPr>
            <a:r>
              <a:rPr lang="es-PR" sz="1600" dirty="0" smtClean="0"/>
              <a:t>Fernández, Óscar J. et al. Eds. </a:t>
            </a:r>
            <a:r>
              <a:rPr lang="es-PR" sz="1600" i="1" dirty="0" smtClean="0"/>
              <a:t>Estudios Bíblicos </a:t>
            </a:r>
            <a:r>
              <a:rPr lang="es-PR" sz="1600" i="1" dirty="0" err="1" smtClean="0"/>
              <a:t>Lifeway</a:t>
            </a:r>
            <a:r>
              <a:rPr lang="es-PR" sz="1600" i="1" dirty="0" smtClean="0"/>
              <a:t> para Adultos. </a:t>
            </a:r>
            <a:r>
              <a:rPr lang="es-PR" sz="1600" dirty="0" smtClean="0"/>
              <a:t>Vol. 13, Núm. 2.</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2013. 129-138.</a:t>
            </a:r>
          </a:p>
          <a:p>
            <a:pPr>
              <a:lnSpc>
                <a:spcPct val="90000"/>
              </a:lnSpc>
              <a:spcAft>
                <a:spcPts val="600"/>
              </a:spcAft>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a:t>
            </a:r>
            <a:r>
              <a:rPr lang="en-US" sz="1600" dirty="0" smtClean="0"/>
              <a:t>Barcelona: </a:t>
            </a:r>
            <a:r>
              <a:rPr lang="en-US" sz="1600" dirty="0"/>
              <a:t>Editorial CLIE, 1999</a:t>
            </a:r>
            <a:r>
              <a:rPr lang="en-US" sz="1600" dirty="0" smtClean="0"/>
              <a:t>.</a:t>
            </a:r>
            <a:endParaRPr lang="en-US" sz="1600" dirty="0"/>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ES" sz="1600" dirty="0" smtClean="0">
                <a:hlinkClick r:id="rId2"/>
              </a:rPr>
              <a:t>http://www.dsmedia.org/resources/illustrations/sweet-publishing/</a:t>
            </a:r>
            <a:r>
              <a:rPr lang="es-ES" sz="1600" dirty="0" smtClean="0"/>
              <a:t>  (imágenes bíblicas).</a:t>
            </a:r>
          </a:p>
          <a:p>
            <a:pPr>
              <a:lnSpc>
                <a:spcPct val="90000"/>
              </a:lnSpc>
              <a:spcAft>
                <a:spcPts val="600"/>
              </a:spcAft>
              <a:buNone/>
            </a:pPr>
            <a:r>
              <a:rPr lang="en-US" sz="1600" dirty="0" smtClean="0">
                <a:hlinkClick r:id="rId3"/>
              </a:rPr>
              <a:t>http://st-takla.org/Gallery/Bible/Illustrations/Bible-Slides/OT/Jeremiah.html</a:t>
            </a:r>
            <a:r>
              <a:rPr lang="en-US" sz="1600" dirty="0" smtClean="0"/>
              <a:t> </a:t>
            </a:r>
            <a:r>
              <a:rPr lang="es-ES" sz="1600" dirty="0" smtClean="0">
                <a:latin typeface="Candara" pitchFamily="34" charset="0"/>
              </a:rPr>
              <a:t>(imágenes bíblicas).</a:t>
            </a:r>
            <a:endParaRPr lang="en-US" sz="1600" dirty="0"/>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4"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742808" y="571500"/>
            <a:ext cx="7705531" cy="571500"/>
          </a:xfrm>
          <a:solidFill>
            <a:schemeClr val="tx1">
              <a:lumMod val="95000"/>
              <a:lumOff val="5000"/>
              <a:alpha val="65000"/>
            </a:schemeClr>
          </a:solidFill>
          <a:ln/>
        </p:spPr>
        <p:txBody>
          <a:bodyPr anchor="ctr">
            <a:noAutofit/>
          </a:bodyPr>
          <a:lstStyle/>
          <a:p>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1143000"/>
            <a:ext cx="7705531" cy="51435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solidFill>
                  <a:schemeClr val="bg1"/>
                </a:solidFill>
              </a:rPr>
              <a:t>Primavera de 2014/Tema 1: </a:t>
            </a:r>
            <a:r>
              <a:rPr lang="es-PR" sz="4400" dirty="0">
                <a:solidFill>
                  <a:schemeClr val="bg1"/>
                </a:solidFill>
              </a:rPr>
              <a:t> </a:t>
            </a:r>
            <a:r>
              <a:rPr lang="es-PR" sz="4400" dirty="0" smtClean="0">
                <a:solidFill>
                  <a:schemeClr val="bg1"/>
                </a:solidFill>
              </a:rPr>
              <a:t>     Dios santo, pueblo santo</a:t>
            </a:r>
            <a:endParaRPr lang="es-PR" sz="4400" dirty="0">
              <a:solidFill>
                <a:schemeClr val="bg1"/>
              </a:solidFill>
            </a:endParaRPr>
          </a:p>
          <a:p>
            <a:pPr marL="401638" indent="-234950" algn="ctr">
              <a:spcAft>
                <a:spcPts val="600"/>
              </a:spcAft>
              <a:buNone/>
            </a:pPr>
            <a:r>
              <a:rPr lang="es-PR" sz="4000" dirty="0" smtClean="0">
                <a:solidFill>
                  <a:schemeClr val="bg1"/>
                </a:solidFill>
              </a:rPr>
              <a:t>“Llamados a la Santidad”</a:t>
            </a:r>
            <a:endParaRPr lang="es-PR" sz="4000" dirty="0" smtClean="0">
              <a:solidFill>
                <a:schemeClr val="bg1"/>
              </a:solidFill>
            </a:endParaRPr>
          </a:p>
          <a:p>
            <a:pPr marL="401638" indent="-234950" algn="ctr">
              <a:spcAft>
                <a:spcPts val="600"/>
              </a:spcAft>
              <a:buNone/>
            </a:pPr>
            <a:r>
              <a:rPr lang="es-PR" dirty="0" smtClean="0">
                <a:solidFill>
                  <a:schemeClr val="bg1"/>
                </a:solidFill>
              </a:rPr>
              <a:t>2 de marzo de 2014</a:t>
            </a:r>
            <a:endParaRPr lang="es-PR" sz="2800" dirty="0" smtClean="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(Éxodo 19.1-6, 10-14, 16-19)</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18</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31000">
              <a:schemeClr val="accent1">
                <a:lumMod val="89000"/>
              </a:schemeClr>
            </a:gs>
            <a:gs pos="52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
            <a:ext cx="9144000" cy="68580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
        <p:nvSpPr>
          <p:cNvPr id="6" name="Rectangle 5"/>
          <p:cNvSpPr/>
          <p:nvPr/>
        </p:nvSpPr>
        <p:spPr>
          <a:xfrm>
            <a:off x="4876800" y="4724400"/>
            <a:ext cx="3200400" cy="1066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057400"/>
            <a:ext cx="5105400" cy="4495800"/>
          </a:xfrm>
          <a:solidFill>
            <a:schemeClr val="bg1">
              <a:alpha val="45000"/>
            </a:schemeClr>
          </a:solidFill>
        </p:spPr>
        <p:txBody>
          <a:bodyPr>
            <a:normAutofit/>
          </a:bodyPr>
          <a:lstStyle/>
          <a:p>
            <a:r>
              <a:rPr lang="es-PR" sz="3600" dirty="0" smtClean="0"/>
              <a:t>Obedecer el evangelio requiere perseverancia.</a:t>
            </a:r>
            <a:endParaRPr lang="es-PR" sz="3600" dirty="0"/>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533400" y="2209800"/>
            <a:ext cx="81534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smtClean="0"/>
              <a:t>Un mensaje perdurable                  (</a:t>
            </a:r>
            <a:r>
              <a:rPr lang="es-PR" sz="3600" dirty="0" smtClean="0">
                <a:solidFill>
                  <a:schemeClr val="tx2"/>
                </a:solidFill>
              </a:rPr>
              <a:t>2 Timoteo 2:1-2</a:t>
            </a:r>
            <a:r>
              <a:rPr lang="es-PR" sz="3600" dirty="0" smtClean="0"/>
              <a:t>)</a:t>
            </a:r>
          </a:p>
          <a:p>
            <a:pPr marL="346075" indent="-346075">
              <a:spcAft>
                <a:spcPts val="600"/>
              </a:spcAft>
              <a:buFont typeface="Wingdings" pitchFamily="2" charset="2"/>
              <a:buAutoNum type="arabicPeriod"/>
            </a:pPr>
            <a:r>
              <a:rPr lang="es-PR" sz="3600" dirty="0" smtClean="0"/>
              <a:t>Ejemplos de perseverancia                      (</a:t>
            </a:r>
            <a:r>
              <a:rPr lang="es-PR" sz="3600" dirty="0" smtClean="0">
                <a:solidFill>
                  <a:schemeClr val="tx2"/>
                </a:solidFill>
              </a:rPr>
              <a:t>2</a:t>
            </a:r>
            <a:r>
              <a:rPr lang="es-PR" sz="3600" dirty="0" smtClean="0"/>
              <a:t> </a:t>
            </a:r>
            <a:r>
              <a:rPr lang="es-PR" sz="3600" dirty="0" smtClean="0">
                <a:solidFill>
                  <a:schemeClr val="tx2"/>
                </a:solidFill>
              </a:rPr>
              <a:t>Timoteo 2:3-10</a:t>
            </a:r>
            <a:r>
              <a:rPr lang="es-PR" sz="3600" dirty="0" smtClean="0"/>
              <a:t>)</a:t>
            </a:r>
          </a:p>
          <a:p>
            <a:pPr marL="346075" indent="-346075">
              <a:spcAft>
                <a:spcPts val="600"/>
              </a:spcAft>
              <a:buFont typeface="Wingdings" pitchFamily="2" charset="2"/>
              <a:buAutoNum type="arabicPeriod"/>
            </a:pPr>
            <a:r>
              <a:rPr lang="en-US" sz="3600" dirty="0" err="1" smtClean="0"/>
              <a:t>Promesas</a:t>
            </a:r>
            <a:r>
              <a:rPr lang="en-US" sz="3600" dirty="0" smtClean="0"/>
              <a:t> </a:t>
            </a:r>
            <a:r>
              <a:rPr lang="en-US" sz="3600" dirty="0" err="1" smtClean="0"/>
              <a:t>que</a:t>
            </a:r>
            <a:r>
              <a:rPr lang="en-US" sz="3600" dirty="0" smtClean="0"/>
              <a:t> </a:t>
            </a:r>
            <a:r>
              <a:rPr lang="en-US" sz="3600" dirty="0" err="1" smtClean="0"/>
              <a:t>perduran</a:t>
            </a:r>
            <a:r>
              <a:rPr lang="en-US" sz="3600" dirty="0" smtClean="0"/>
              <a:t>                         </a:t>
            </a:r>
            <a:r>
              <a:rPr lang="es-PR" sz="3600" dirty="0" smtClean="0"/>
              <a:t>(</a:t>
            </a:r>
            <a:r>
              <a:rPr lang="es-PR" sz="3600" dirty="0" smtClean="0">
                <a:solidFill>
                  <a:schemeClr val="tx2"/>
                </a:solidFill>
              </a:rPr>
              <a:t>2 Timoteo 2:11-13</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a:pPr/>
              <a:t>4</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286000"/>
            <a:ext cx="9144000" cy="3124200"/>
          </a:xfrm>
          <a:prstGeom prst="rect">
            <a:avLst/>
          </a:prstGeom>
        </p:spPr>
      </p:pic>
      <p:sp>
        <p:nvSpPr>
          <p:cNvPr id="65539" name="Rectangle 3"/>
          <p:cNvSpPr>
            <a:spLocks noGrp="1" noChangeArrowheads="1"/>
          </p:cNvSpPr>
          <p:nvPr>
            <p:ph type="body" idx="1"/>
          </p:nvPr>
        </p:nvSpPr>
        <p:spPr>
          <a:xfrm>
            <a:off x="685800" y="2895600"/>
            <a:ext cx="8001000" cy="1570182"/>
          </a:xfrm>
          <a:noFill/>
          <a:ln/>
        </p:spPr>
        <p:txBody>
          <a:bodyPr/>
          <a:lstStyle/>
          <a:p>
            <a:pPr marL="0" indent="0">
              <a:buNone/>
            </a:pPr>
            <a:r>
              <a:rPr lang="es-ES" dirty="0">
                <a:latin typeface="Papyrus" panose="03070502060502030205" pitchFamily="66" charset="0"/>
              </a:rPr>
              <a:t>“</a:t>
            </a:r>
            <a:r>
              <a:rPr lang="es-ES" i="1" dirty="0">
                <a:latin typeface="Papyrus" panose="03070502060502030205" pitchFamily="66" charset="0"/>
              </a:rPr>
              <a:t>Por tanto, todo lo soporto por amor de los escogidos, para que ellos también obtengan la salvación que es en Cristo Jesús con gloria eterna.</a:t>
            </a:r>
            <a:r>
              <a:rPr lang="es-ES" dirty="0">
                <a:latin typeface="Papyrus" panose="03070502060502030205" pitchFamily="66" charset="0"/>
              </a:rPr>
              <a:t>” (2 Timoteo 2.10, RVR60) </a:t>
            </a:r>
          </a:p>
          <a:p>
            <a:pPr marL="0" indent="0">
              <a:buNone/>
            </a:pPr>
            <a:endParaRPr lang="es-ES" dirty="0">
              <a:latin typeface="Papyrus" panose="03070502060502030205" pitchFamily="66" charset="0"/>
            </a:endParaRP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Fondo Histórico</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6</a:t>
            </a:fld>
            <a:endParaRPr lang="en-US"/>
          </a:p>
        </p:txBody>
      </p:sp>
      <p:sp>
        <p:nvSpPr>
          <p:cNvPr id="6" name="Content Placeholder 2"/>
          <p:cNvSpPr>
            <a:spLocks noGrp="1"/>
          </p:cNvSpPr>
          <p:nvPr>
            <p:ph idx="1"/>
          </p:nvPr>
        </p:nvSpPr>
        <p:spPr>
          <a:xfrm>
            <a:off x="685800" y="1981200"/>
            <a:ext cx="8153400" cy="4114800"/>
          </a:xfrm>
        </p:spPr>
        <p:txBody>
          <a:bodyPr/>
          <a:lstStyle/>
          <a:p>
            <a:r>
              <a:rPr lang="es-ES" sz="3600" dirty="0" smtClean="0"/>
              <a:t>Circunstancias de Pablo: </a:t>
            </a:r>
          </a:p>
          <a:p>
            <a:pPr lvl="1"/>
            <a:r>
              <a:rPr lang="es-ES" sz="3200" dirty="0" smtClean="0"/>
              <a:t>nuevamente prisionero a causa del evangelio</a:t>
            </a:r>
          </a:p>
          <a:p>
            <a:pPr lvl="1"/>
            <a:r>
              <a:rPr lang="es-ES" sz="3200" dirty="0" smtClean="0"/>
              <a:t>cerca de su fin</a:t>
            </a:r>
          </a:p>
          <a:p>
            <a:pPr lvl="1"/>
            <a:r>
              <a:rPr lang="es-ES" sz="3200" dirty="0" smtClean="0"/>
              <a:t>abandonado por algunos de sus compañeros</a:t>
            </a:r>
          </a:p>
          <a:p>
            <a:pPr lvl="1"/>
            <a:r>
              <a:rPr lang="es-ES" sz="3200" dirty="0" smtClean="0"/>
              <a:t>piensa en Timoteo y le escribe una 2</a:t>
            </a:r>
            <a:r>
              <a:rPr lang="es-ES" sz="3200" baseline="30000" dirty="0" smtClean="0"/>
              <a:t>nda</a:t>
            </a:r>
            <a:r>
              <a:rPr lang="es-ES" sz="3200" dirty="0" smtClean="0"/>
              <a:t> carta</a:t>
            </a:r>
            <a:endParaRPr lang="en-US" sz="3200" dirty="0"/>
          </a:p>
        </p:txBody>
      </p:sp>
      <p:pic>
        <p:nvPicPr>
          <p:cNvPr id="7" name="Picture 6" descr="Rembrandt van Rijn_Apostle Paul.jpg"/>
          <p:cNvPicPr>
            <a:picLocks noChangeAspect="1"/>
          </p:cNvPicPr>
          <p:nvPr/>
        </p:nvPicPr>
        <p:blipFill>
          <a:blip r:embed="rId2" cstate="print"/>
          <a:stretch>
            <a:fillRect/>
          </a:stretch>
        </p:blipFill>
        <p:spPr>
          <a:xfrm>
            <a:off x="7696200" y="-1"/>
            <a:ext cx="1447799" cy="1839223"/>
          </a:xfrm>
          <a:prstGeom prst="rect">
            <a:avLst/>
          </a:prstGeom>
        </p:spPr>
      </p:pic>
    </p:spTree>
    <p:extLst>
      <p:ext uri="{BB962C8B-B14F-4D97-AF65-F5344CB8AC3E}">
        <p14:creationId xmlns:p14="http://schemas.microsoft.com/office/powerpoint/2010/main" val="2980667868"/>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7"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Un mensaje perdurable                  (2 Timoteo 2:1-2</a:t>
            </a:r>
            <a:r>
              <a:rPr lang="es-PR" sz="4000" dirty="0" smtClean="0"/>
              <a:t>)</a:t>
            </a:r>
            <a:endParaRPr lang="es-PR" sz="4000" dirty="0"/>
          </a:p>
        </p:txBody>
      </p:sp>
      <p:pic>
        <p:nvPicPr>
          <p:cNvPr id="5" name="Picture 4" descr="whitefieldpreaching.jpg"/>
          <p:cNvPicPr>
            <a:picLocks noChangeAspect="1"/>
          </p:cNvPicPr>
          <p:nvPr/>
        </p:nvPicPr>
        <p:blipFill>
          <a:blip r:embed="rId2" cstate="email">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a:fillRect/>
          </a:stretch>
        </p:blipFill>
        <p:spPr>
          <a:xfrm>
            <a:off x="0" y="1706880"/>
            <a:ext cx="9144000" cy="5151120"/>
          </a:xfrm>
          <a:prstGeom prst="rect">
            <a:avLst/>
          </a:prstGeom>
        </p:spPr>
      </p:pic>
    </p:spTree>
    <p:extLst>
      <p:ext uri="{BB962C8B-B14F-4D97-AF65-F5344CB8AC3E}">
        <p14:creationId xmlns:p14="http://schemas.microsoft.com/office/powerpoint/2010/main" val="4137218768"/>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304800" y="2133600"/>
            <a:ext cx="8458200" cy="3657600"/>
          </a:xfrm>
        </p:spPr>
        <p:txBody>
          <a:bodyPr/>
          <a:lstStyle/>
          <a:p>
            <a:pPr marL="0" indent="0">
              <a:buNone/>
            </a:pPr>
            <a:r>
              <a:rPr lang="es-ES" dirty="0"/>
              <a:t>“Tú, pues, hijo mío, esfuérzate en la gracia que es en Cristo Jesús</a:t>
            </a:r>
            <a:r>
              <a:rPr lang="es-ES" dirty="0" smtClean="0"/>
              <a:t>. Lo </a:t>
            </a:r>
            <a:r>
              <a:rPr lang="es-ES" dirty="0"/>
              <a:t>que has oído de mí ante muchos testigos, esto encarga a hombres fieles que sean idóneos para enseñar también a otros</a:t>
            </a:r>
            <a:r>
              <a:rPr lang="es-ES" dirty="0" smtClean="0"/>
              <a:t>.”</a:t>
            </a:r>
            <a:endParaRPr lang="es-ES" b="1" dirty="0"/>
          </a:p>
        </p:txBody>
      </p:sp>
      <p:sp>
        <p:nvSpPr>
          <p:cNvPr id="7"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Un mensaje perdurable                  (2 Timoteo 2:1-2</a:t>
            </a:r>
            <a:r>
              <a:rPr lang="es-PR" sz="4000" dirty="0" smtClean="0"/>
              <a:t>)</a:t>
            </a:r>
            <a:endParaRPr lang="es-PR" sz="4000" dirty="0"/>
          </a:p>
        </p:txBody>
      </p:sp>
    </p:spTree>
    <p:extLst>
      <p:ext uri="{BB962C8B-B14F-4D97-AF65-F5344CB8AC3E}">
        <p14:creationId xmlns:p14="http://schemas.microsoft.com/office/powerpoint/2010/main" val="33461374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a:p>
        </p:txBody>
      </p:sp>
      <p:sp>
        <p:nvSpPr>
          <p:cNvPr id="7" name="Rectangle 3"/>
          <p:cNvSpPr txBox="1">
            <a:spLocks noChangeArrowheads="1"/>
          </p:cNvSpPr>
          <p:nvPr/>
        </p:nvSpPr>
        <p:spPr bwMode="auto">
          <a:xfrm>
            <a:off x="1600200" y="762000"/>
            <a:ext cx="70104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spcAft>
                <a:spcPts val="600"/>
              </a:spcAft>
              <a:buFont typeface="+mj-lt"/>
              <a:buAutoNum type="arabicPeriod" startAt="2"/>
            </a:pPr>
            <a:r>
              <a:rPr lang="es-PR" sz="4000" dirty="0"/>
              <a:t>Ejemplos de perseverancia </a:t>
            </a:r>
            <a:r>
              <a:rPr lang="es-PR" sz="4000" dirty="0" smtClean="0"/>
              <a:t>(</a:t>
            </a:r>
            <a:r>
              <a:rPr lang="es-PR" sz="4000" dirty="0"/>
              <a:t>2 Timoteo 2:3-10</a:t>
            </a:r>
            <a:r>
              <a:rPr lang="es-PR" sz="4000" dirty="0" smtClean="0"/>
              <a:t>)</a:t>
            </a:r>
            <a:endParaRPr lang="es-PR" sz="4000" kern="0" dirty="0" smtClean="0"/>
          </a:p>
        </p:txBody>
      </p:sp>
      <p:pic>
        <p:nvPicPr>
          <p:cNvPr id="6" name="Content Placeholder 5" descr="Flower_Harvest.jpg"/>
          <p:cNvPicPr>
            <a:picLocks noGrp="1" noChangeAspect="1"/>
          </p:cNvPicPr>
          <p:nvPr>
            <p:ph idx="1"/>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b="3384"/>
          <a:stretch/>
        </p:blipFill>
        <p:spPr>
          <a:xfrm>
            <a:off x="2344" y="1676399"/>
            <a:ext cx="9141655" cy="5181601"/>
          </a:xfrm>
          <a:prstGeom prst="rect">
            <a:avLst/>
          </a:prstGeom>
        </p:spPr>
      </p:pic>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89061</TotalTime>
  <Words>685</Words>
  <Application>Microsoft Office PowerPoint</Application>
  <PresentationFormat>On-screen Show (4:3)</PresentationFormat>
  <Paragraphs>72</Paragraphs>
  <Slides>18</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Arial</vt:lpstr>
      <vt:lpstr>Calibri</vt:lpstr>
      <vt:lpstr>Candara</vt:lpstr>
      <vt:lpstr>Papyrus</vt:lpstr>
      <vt:lpstr>Tahoma</vt:lpstr>
      <vt:lpstr>Wingdings</vt:lpstr>
      <vt:lpstr>Blends</vt:lpstr>
      <vt:lpstr>1_Office Theme</vt:lpstr>
      <vt:lpstr>PowerPoint Presentation</vt:lpstr>
      <vt:lpstr>PowerPoint Presentation</vt:lpstr>
      <vt:lpstr>Tema General</vt:lpstr>
      <vt:lpstr>Bosquejo de Estudio</vt:lpstr>
      <vt:lpstr>Texto Clave</vt:lpstr>
      <vt:lpstr>Fondo Histórico</vt:lpstr>
      <vt:lpstr> Un mensaje perdurable                  (2 Timoteo 2:1-2)</vt:lpstr>
      <vt:lpstr> Un mensaje perdurable                  (2 Timoteo 2:1-2)</vt:lpstr>
      <vt:lpstr>PowerPoint Presentation</vt:lpstr>
      <vt:lpstr>PowerPoint Presentation</vt:lpstr>
      <vt:lpstr>PowerPoint Presentation</vt:lpstr>
      <vt:lpstr>Promesas que perduran      (2 Timoteo 2:11-13)</vt:lpstr>
      <vt:lpstr>Promesas que perduran      (2 Timoteo 2:11-13)</vt:lpstr>
      <vt:lpstr>Aplicaciones</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la_recompensa_de_la_perseverancia_022314.pptx</dc:title>
  <dc:creator>JRIVERA</dc:creator>
  <cp:lastModifiedBy>Tito Ortega</cp:lastModifiedBy>
  <cp:revision>4011</cp:revision>
  <dcterms:created xsi:type="dcterms:W3CDTF">2007-01-24T21:53:34Z</dcterms:created>
  <dcterms:modified xsi:type="dcterms:W3CDTF">2014-02-23T20:16:39Z</dcterms:modified>
</cp:coreProperties>
</file>