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  <p:sldMasterId id="2147483712" r:id="rId3"/>
  </p:sldMasterIdLst>
  <p:notesMasterIdLst>
    <p:notesMasterId r:id="rId23"/>
  </p:notesMasterIdLst>
  <p:handoutMasterIdLst>
    <p:handoutMasterId r:id="rId24"/>
  </p:handoutMasterIdLst>
  <p:sldIdLst>
    <p:sldId id="794" r:id="rId4"/>
    <p:sldId id="1228" r:id="rId5"/>
    <p:sldId id="804" r:id="rId6"/>
    <p:sldId id="416" r:id="rId7"/>
    <p:sldId id="287" r:id="rId8"/>
    <p:sldId id="1237" r:id="rId9"/>
    <p:sldId id="1251" r:id="rId10"/>
    <p:sldId id="1250" r:id="rId11"/>
    <p:sldId id="1084" r:id="rId12"/>
    <p:sldId id="1254" r:id="rId13"/>
    <p:sldId id="1252" r:id="rId14"/>
    <p:sldId id="1253" r:id="rId15"/>
    <p:sldId id="1249" r:id="rId16"/>
    <p:sldId id="1255" r:id="rId17"/>
    <p:sldId id="1256" r:id="rId18"/>
    <p:sldId id="1155" r:id="rId19"/>
    <p:sldId id="561" r:id="rId20"/>
    <p:sldId id="1133" r:id="rId21"/>
    <p:sldId id="908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633"/>
    <a:srgbClr val="663300"/>
    <a:srgbClr val="993B07"/>
    <a:srgbClr val="303030"/>
    <a:srgbClr val="996633"/>
    <a:srgbClr val="FFFFD1"/>
    <a:srgbClr val="CB7935"/>
    <a:srgbClr val="A6925A"/>
    <a:srgbClr val="CC9900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15" autoAdjust="0"/>
    <p:restoredTop sz="96709" autoAdjust="0"/>
  </p:normalViewPr>
  <p:slideViewPr>
    <p:cSldViewPr>
      <p:cViewPr varScale="1">
        <p:scale>
          <a:sx n="68" d="100"/>
          <a:sy n="68" d="100"/>
        </p:scale>
        <p:origin x="135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1/20/2014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47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88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19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st-takla.org/Gallery/Bible/Illustrations/Bible-Slides/OT/Jeremiah.html" TargetMode="External"/><Relationship Id="rId2" Type="http://schemas.openxmlformats.org/officeDocument/2006/relationships/hyperlink" Target="http://www.dsmedia.org/resources/illustrations/sweet-publishing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://www.todafruta.com.br/img_up/_20130726083245uva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685800"/>
            <a:ext cx="7937951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Invierno de 2013-14/Tema </a:t>
            </a:r>
            <a:r>
              <a:rPr lang="es-PR" sz="4400" noProof="0" dirty="0" smtClean="0">
                <a:latin typeface="+mj-lt"/>
              </a:rPr>
              <a:t>2</a:t>
            </a:r>
            <a:r>
              <a:rPr lang="es-PR" sz="4400" dirty="0" smtClean="0">
                <a:latin typeface="+mj-lt"/>
              </a:rPr>
              <a:t>:                Profetas menores, mensajes mayores</a:t>
            </a:r>
            <a:endParaRPr kumimoji="0" lang="es-PR" sz="4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28956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dirty="0" smtClean="0">
                <a:latin typeface="+mn-lt"/>
              </a:rPr>
              <a:t>“</a:t>
            </a:r>
            <a:r>
              <a:rPr lang="es-PR" sz="4400" dirty="0" smtClean="0"/>
              <a:t>Habacuc: Un mensaje de fe</a:t>
            </a:r>
            <a:r>
              <a:rPr lang="es-PR" sz="4400" dirty="0" smtClean="0">
                <a:latin typeface="+mn-lt"/>
              </a:rPr>
              <a:t>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n-lt"/>
                <a:cs typeface="+mn-cs"/>
              </a:rPr>
              <a:t>12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enero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2014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lang="es-PR" sz="2800" dirty="0" smtClean="0"/>
              <a:t>Habacuc 1:1-3, 5-6, 13; 2:1, 4-6; 3:2, 17-19b</a:t>
            </a: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458200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“Mirad entre las naciones, y ved, y asombraos; porque haré una obra en vuestros días, que aun cuando se os contare, no la creeréis</a:t>
            </a:r>
            <a:r>
              <a:rPr lang="es-ES" dirty="0" smtClean="0"/>
              <a:t>. Porque </a:t>
            </a:r>
            <a:r>
              <a:rPr lang="es-ES" dirty="0"/>
              <a:t>he aquí, yo levanto a los caldeos, nación cruel y presurosa, que camina por la anchura de la tierra para poseer las moradas ajenas.”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1.5–6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600200" y="762000"/>
            <a:ext cx="7620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n-US" sz="4000" dirty="0" err="1"/>
              <a:t>Respuestas</a:t>
            </a:r>
            <a:r>
              <a:rPr lang="en-US" sz="4000" dirty="0"/>
              <a:t> </a:t>
            </a:r>
            <a:r>
              <a:rPr lang="en-US" sz="4000" dirty="0" err="1"/>
              <a:t>divinas</a:t>
            </a:r>
            <a:r>
              <a:rPr lang="es-PR" sz="4000" dirty="0"/>
              <a:t>              (</a:t>
            </a:r>
            <a:r>
              <a:rPr lang="en-US" sz="4000" dirty="0" err="1"/>
              <a:t>Habacuc</a:t>
            </a:r>
            <a:r>
              <a:rPr lang="es-PR" sz="4000" dirty="0"/>
              <a:t> 1:5-6; 2:4-6</a:t>
            </a:r>
            <a:r>
              <a:rPr lang="es-PR" sz="4000" dirty="0" smtClean="0"/>
              <a:t>)</a:t>
            </a:r>
            <a:endParaRPr lang="es-PR" sz="4000" kern="0" dirty="0" smtClean="0"/>
          </a:p>
        </p:txBody>
      </p:sp>
    </p:spTree>
    <p:extLst>
      <p:ext uri="{BB962C8B-B14F-4D97-AF65-F5344CB8AC3E}">
        <p14:creationId xmlns:p14="http://schemas.microsoft.com/office/powerpoint/2010/main" val="42254413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458200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“He </a:t>
            </a:r>
            <a:r>
              <a:rPr lang="es-ES" dirty="0"/>
              <a:t>aquí que aquel cuya alma no es recta, se enorgullece; mas el justo por su fe vivirá</a:t>
            </a:r>
            <a:r>
              <a:rPr lang="es-ES" dirty="0" smtClean="0"/>
              <a:t>. Y </a:t>
            </a:r>
            <a:r>
              <a:rPr lang="es-ES" dirty="0"/>
              <a:t>también, el que es dado al vino es traicionero, hombre soberbio, que no permanecerá; ensanchó como el </a:t>
            </a:r>
            <a:r>
              <a:rPr lang="es-ES" dirty="0" err="1"/>
              <a:t>Seol</a:t>
            </a:r>
            <a:r>
              <a:rPr lang="es-ES" dirty="0"/>
              <a:t> su alma, y es como la muerte, que no se saciará; antes reunió para sí todas las gentes, y juntó para sí todos los </a:t>
            </a:r>
            <a:r>
              <a:rPr lang="es-ES" dirty="0" smtClean="0"/>
              <a:t>pueblos...” (</a:t>
            </a:r>
            <a:r>
              <a:rPr lang="es-ES" dirty="0" smtClean="0">
                <a:solidFill>
                  <a:schemeClr val="tx2"/>
                </a:solidFill>
              </a:rPr>
              <a:t>2.4–6</a:t>
            </a:r>
            <a:r>
              <a:rPr lang="es-ES" dirty="0" smtClean="0"/>
              <a:t>) </a:t>
            </a:r>
            <a:endParaRPr lang="es-ES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600200" y="762000"/>
            <a:ext cx="7620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n-US" sz="4000" dirty="0" err="1"/>
              <a:t>Respuestas</a:t>
            </a:r>
            <a:r>
              <a:rPr lang="en-US" sz="4000" dirty="0"/>
              <a:t> </a:t>
            </a:r>
            <a:r>
              <a:rPr lang="en-US" sz="4000" dirty="0" err="1"/>
              <a:t>divinas</a:t>
            </a:r>
            <a:r>
              <a:rPr lang="es-PR" sz="4000" dirty="0"/>
              <a:t>              (</a:t>
            </a:r>
            <a:r>
              <a:rPr lang="en-US" sz="4000" dirty="0" err="1"/>
              <a:t>Habacuc</a:t>
            </a:r>
            <a:r>
              <a:rPr lang="es-PR" sz="4000" dirty="0"/>
              <a:t> 1:5-6; 2:4-6</a:t>
            </a:r>
            <a:r>
              <a:rPr lang="es-PR" sz="4000" dirty="0" smtClean="0"/>
              <a:t>)</a:t>
            </a:r>
            <a:endParaRPr lang="es-PR" sz="4000" kern="0" dirty="0" smtClean="0"/>
          </a:p>
        </p:txBody>
      </p:sp>
    </p:spTree>
    <p:extLst>
      <p:ext uri="{BB962C8B-B14F-4D97-AF65-F5344CB8AC3E}">
        <p14:creationId xmlns:p14="http://schemas.microsoft.com/office/powerpoint/2010/main" val="26494312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458200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“...¿</a:t>
            </a:r>
            <a:r>
              <a:rPr lang="es-ES" dirty="0"/>
              <a:t>No han de levantar todos éstos refrán sobre él, y sarcasmos contra él? Dirán: ¡Ay del que multiplicó lo que no era suyo! ¿Hasta cuándo había de acumular sobre sí prenda tras prenda?”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2.4–6</a:t>
            </a:r>
            <a:r>
              <a:rPr lang="es-ES" dirty="0" smtClean="0"/>
              <a:t>) </a:t>
            </a:r>
            <a:endParaRPr lang="es-ES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600200" y="762000"/>
            <a:ext cx="7620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n-US" sz="4000" dirty="0" err="1"/>
              <a:t>Respuestas</a:t>
            </a:r>
            <a:r>
              <a:rPr lang="en-US" sz="4000" dirty="0"/>
              <a:t> </a:t>
            </a:r>
            <a:r>
              <a:rPr lang="en-US" sz="4000" dirty="0" err="1"/>
              <a:t>divinas</a:t>
            </a:r>
            <a:r>
              <a:rPr lang="es-PR" sz="4000" dirty="0"/>
              <a:t>              (</a:t>
            </a:r>
            <a:r>
              <a:rPr lang="en-US" sz="4000" dirty="0" err="1"/>
              <a:t>Habacuc</a:t>
            </a:r>
            <a:r>
              <a:rPr lang="es-PR" sz="4000" dirty="0"/>
              <a:t> 1:5-6; 2:4-6</a:t>
            </a:r>
            <a:r>
              <a:rPr lang="es-PR" sz="4000" dirty="0" smtClean="0"/>
              <a:t>)</a:t>
            </a:r>
            <a:endParaRPr lang="es-PR" sz="4000" kern="0" dirty="0" smtClean="0"/>
          </a:p>
        </p:txBody>
      </p:sp>
    </p:spTree>
    <p:extLst>
      <p:ext uri="{BB962C8B-B14F-4D97-AF65-F5344CB8AC3E}">
        <p14:creationId xmlns:p14="http://schemas.microsoft.com/office/powerpoint/2010/main" val="103140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9" name="Title 5"/>
          <p:cNvSpPr>
            <a:spLocks noGrp="1"/>
          </p:cNvSpPr>
          <p:nvPr>
            <p:ph type="title"/>
          </p:nvPr>
        </p:nvSpPr>
        <p:spPr>
          <a:xfrm>
            <a:off x="1600200" y="214313"/>
            <a:ext cx="7543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sz="4000" dirty="0"/>
              <a:t>Fe renovada </a:t>
            </a:r>
            <a:r>
              <a:rPr lang="es-PR" sz="4000" dirty="0" smtClean="0"/>
              <a:t>           (</a:t>
            </a:r>
            <a:r>
              <a:rPr lang="en-US" sz="4000" dirty="0" err="1"/>
              <a:t>Habacuc</a:t>
            </a:r>
            <a:r>
              <a:rPr lang="es-PR" sz="4000" dirty="0"/>
              <a:t> 3:2, </a:t>
            </a:r>
            <a:r>
              <a:rPr lang="es-PR" sz="4000" dirty="0" smtClean="0"/>
              <a:t>17-19)</a:t>
            </a:r>
            <a:endParaRPr lang="es-PR" sz="4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2057400"/>
            <a:ext cx="5664261" cy="4459287"/>
          </a:xfrm>
        </p:spPr>
      </p:pic>
    </p:spTree>
    <p:extLst>
      <p:ext uri="{BB962C8B-B14F-4D97-AF65-F5344CB8AC3E}">
        <p14:creationId xmlns:p14="http://schemas.microsoft.com/office/powerpoint/2010/main" val="22745901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362200"/>
            <a:ext cx="8534400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“Oh Jehová, he oído tu palabra, y temí. Oh Jehová, aviva tu obra en medio de los tiempos, En medio de los tiempos hazla conocer; En la ira acuérdate de la misericordia.”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3.2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Title 5"/>
          <p:cNvSpPr>
            <a:spLocks noGrp="1"/>
          </p:cNvSpPr>
          <p:nvPr>
            <p:ph type="title"/>
          </p:nvPr>
        </p:nvSpPr>
        <p:spPr>
          <a:xfrm>
            <a:off x="1600200" y="214313"/>
            <a:ext cx="7543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sz="4000" dirty="0"/>
              <a:t>Fe renovada </a:t>
            </a:r>
            <a:r>
              <a:rPr lang="es-PR" sz="4000" dirty="0" smtClean="0"/>
              <a:t>           (</a:t>
            </a:r>
            <a:r>
              <a:rPr lang="en-US" sz="4000" dirty="0" err="1"/>
              <a:t>Habacuc</a:t>
            </a:r>
            <a:r>
              <a:rPr lang="es-PR" sz="4000" dirty="0"/>
              <a:t> 3:2, </a:t>
            </a:r>
            <a:r>
              <a:rPr lang="es-PR" sz="4000" dirty="0" smtClean="0"/>
              <a:t>17-19)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2693682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905000"/>
            <a:ext cx="8534400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Aunque la higuera no florezca, Ni en las vides haya frutos, Aunque falte el producto del olivo, Y los labrados no den mantenimiento, Y las ovejas sean quitadas de la majada, Y no haya vacas en los corrales; Con todo, yo me alegraré en Jehová, Y me gozaré en el Dios de mi salvación. Jehová el Señor es mi fortaleza, El cual hace mis pies como de ciervas, Y en mis alturas me hace andar.”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3.17–19</a:t>
            </a:r>
            <a:r>
              <a:rPr lang="es-ES" dirty="0" smtClean="0"/>
              <a:t>) </a:t>
            </a:r>
            <a:endParaRPr lang="es-ES" dirty="0"/>
          </a:p>
        </p:txBody>
      </p:sp>
      <p:sp>
        <p:nvSpPr>
          <p:cNvPr id="9" name="Title 5"/>
          <p:cNvSpPr>
            <a:spLocks noGrp="1"/>
          </p:cNvSpPr>
          <p:nvPr>
            <p:ph type="title"/>
          </p:nvPr>
        </p:nvSpPr>
        <p:spPr>
          <a:xfrm>
            <a:off x="1600200" y="214313"/>
            <a:ext cx="7543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sz="4000" dirty="0"/>
              <a:t>Fe renovada </a:t>
            </a:r>
            <a:r>
              <a:rPr lang="es-PR" sz="4000" dirty="0" smtClean="0"/>
              <a:t>           (</a:t>
            </a:r>
            <a:r>
              <a:rPr lang="en-US" sz="4000" dirty="0" err="1"/>
              <a:t>Habacuc</a:t>
            </a:r>
            <a:r>
              <a:rPr lang="es-PR" sz="4000" dirty="0"/>
              <a:t> 3:2, </a:t>
            </a:r>
            <a:r>
              <a:rPr lang="es-PR" sz="4000" dirty="0" smtClean="0"/>
              <a:t>17-19)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26566529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534400" cy="4114800"/>
          </a:xfrm>
        </p:spPr>
        <p:txBody>
          <a:bodyPr/>
          <a:lstStyle/>
          <a:p>
            <a:r>
              <a:rPr lang="es-PR" dirty="0" smtClean="0"/>
              <a:t>Cuando nos sintamos tentados a cuestionar a Dios, debemos derramar ante Él nuestro corazón.</a:t>
            </a:r>
          </a:p>
          <a:p>
            <a:r>
              <a:rPr lang="es-PR" dirty="0" smtClean="0"/>
              <a:t>Debemos ser pacientes y esperar que Dios actúe según Sus planes y Sus tiempos.</a:t>
            </a:r>
          </a:p>
          <a:p>
            <a:r>
              <a:rPr lang="es-PR" dirty="0" smtClean="0"/>
              <a:t>Regocíjese en la promesa de que Dios será nuestra fortaleza y nuestra salvación.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133600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smtClean="0"/>
              <a:t>Carson</a:t>
            </a:r>
            <a:r>
              <a:rPr lang="es-ES" sz="1600" dirty="0"/>
              <a:t>, D.A. et al. </a:t>
            </a:r>
            <a:r>
              <a:rPr lang="es-ES" sz="1600" i="1" dirty="0"/>
              <a:t>Nuevo comentario </a:t>
            </a:r>
            <a:r>
              <a:rPr lang="es-ES" sz="1600" i="1" dirty="0" err="1"/>
              <a:t>Bı́blico</a:t>
            </a:r>
            <a:r>
              <a:rPr lang="es-ES" sz="1600" i="1" dirty="0"/>
              <a:t>: Siglo veintiuno</a:t>
            </a:r>
            <a:r>
              <a:rPr lang="es-ES" sz="1600" dirty="0"/>
              <a:t>. </a:t>
            </a:r>
            <a:r>
              <a:rPr lang="es-ES" sz="1600" dirty="0" err="1"/>
              <a:t>electronic</a:t>
            </a:r>
            <a:r>
              <a:rPr lang="es-ES" sz="1600" dirty="0"/>
              <a:t> ed. Miami: Sociedades </a:t>
            </a:r>
            <a:r>
              <a:rPr lang="es-ES" sz="1600" dirty="0" err="1"/>
              <a:t>Bı́blicas</a:t>
            </a:r>
            <a:r>
              <a:rPr lang="es-ES" sz="1600" dirty="0"/>
              <a:t> Unidas, 2000</a:t>
            </a:r>
            <a:r>
              <a:rPr lang="es-ES" sz="1600" dirty="0" smtClean="0"/>
              <a:t>.</a:t>
            </a:r>
            <a:endParaRPr lang="es-ES" sz="1600" dirty="0"/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Fernández, Óscar J. et al. Eds. </a:t>
            </a:r>
            <a:r>
              <a:rPr lang="es-PR" sz="1600" i="1" dirty="0" smtClean="0"/>
              <a:t>Estudios Bíblicos </a:t>
            </a:r>
            <a:r>
              <a:rPr lang="es-PR" sz="1600" i="1" dirty="0" err="1" smtClean="0"/>
              <a:t>Lifeway</a:t>
            </a:r>
            <a:r>
              <a:rPr lang="es-PR" sz="1600" i="1" dirty="0" smtClean="0"/>
              <a:t> para Adultos. </a:t>
            </a:r>
            <a:r>
              <a:rPr lang="es-PR" sz="1600" dirty="0" smtClean="0"/>
              <a:t>Vol. 13, Núm. 2.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2013. 68-77.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/>
              <a:t>Henry, Matthew, y Francisco </a:t>
            </a:r>
            <a:r>
              <a:rPr lang="en-US" sz="1600" dirty="0" err="1"/>
              <a:t>Lacueva</a:t>
            </a:r>
            <a:r>
              <a:rPr lang="en-US" sz="1600" dirty="0"/>
              <a:t>. </a:t>
            </a:r>
            <a:r>
              <a:rPr lang="en-US" sz="1600" i="1" dirty="0" err="1"/>
              <a:t>Comentario</a:t>
            </a:r>
            <a:r>
              <a:rPr lang="en-US" sz="1600" i="1" dirty="0"/>
              <a:t> </a:t>
            </a:r>
            <a:r>
              <a:rPr lang="en-US" sz="1600" i="1" dirty="0" err="1"/>
              <a:t>Bı́blico</a:t>
            </a:r>
            <a:r>
              <a:rPr lang="en-US" sz="1600" i="1" dirty="0"/>
              <a:t> de Matthew Henry.</a:t>
            </a:r>
            <a:r>
              <a:rPr lang="en-US" sz="1600" dirty="0"/>
              <a:t> </a:t>
            </a:r>
            <a:r>
              <a:rPr lang="en-US" sz="1600" dirty="0" smtClean="0"/>
              <a:t>Barcelona: </a:t>
            </a:r>
            <a:r>
              <a:rPr lang="en-US" sz="1600" dirty="0"/>
              <a:t>Editorial CLIE, 1999</a:t>
            </a:r>
            <a:r>
              <a:rPr lang="en-US" sz="1600" dirty="0" smtClean="0"/>
              <a:t>.</a:t>
            </a:r>
            <a:endParaRPr lang="en-US" sz="1600" dirty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ES" sz="1600" dirty="0" smtClean="0">
                <a:hlinkClick r:id="rId2"/>
              </a:rPr>
              <a:t>http://www.dsmedia.org/resources/illustrations/sweet-publishing/</a:t>
            </a:r>
            <a:r>
              <a:rPr lang="es-ES" sz="1600" dirty="0" smtClean="0"/>
              <a:t>  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 smtClean="0">
                <a:hlinkClick r:id="rId3"/>
              </a:rPr>
              <a:t>http://st-takla.org/Gallery/Bible/Illustrations/Bible-Slides/OT/Jeremiah.html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Candara" pitchFamily="34" charset="0"/>
              </a:rPr>
              <a:t>(imágenes bíblicas).</a:t>
            </a:r>
            <a:endParaRPr lang="en-US" sz="1600" dirty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931" y="545306"/>
            <a:ext cx="9161931" cy="6084094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42808" y="545306"/>
            <a:ext cx="7705531" cy="750094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r>
              <a:rPr lang="es-PR" dirty="0" smtClean="0">
                <a:solidFill>
                  <a:schemeClr val="bg1"/>
                </a:solidFill>
              </a:rPr>
              <a:t>Próximo Estudio Dominical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742807" y="1295400"/>
            <a:ext cx="7705531" cy="53340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 smtClean="0">
                <a:solidFill>
                  <a:schemeClr val="bg1"/>
                </a:solidFill>
              </a:rPr>
              <a:t>Invierno </a:t>
            </a:r>
            <a:r>
              <a:rPr lang="es-PR" sz="4400" dirty="0">
                <a:solidFill>
                  <a:schemeClr val="bg1"/>
                </a:solidFill>
              </a:rPr>
              <a:t>de 2013-14/Tema </a:t>
            </a:r>
            <a:r>
              <a:rPr lang="es-PR" sz="4400" dirty="0" smtClean="0">
                <a:solidFill>
                  <a:schemeClr val="bg1"/>
                </a:solidFill>
              </a:rPr>
              <a:t>2: Profetas menores, mensajes mayores</a:t>
            </a:r>
            <a:endParaRPr lang="es-PR" sz="4400" dirty="0">
              <a:solidFill>
                <a:schemeClr val="bg1"/>
              </a:solidFill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dirty="0" smtClean="0">
                <a:solidFill>
                  <a:schemeClr val="bg1"/>
                </a:solidFill>
              </a:rPr>
              <a:t>“Abdías: Un mensaje de la justicia de Dios”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dirty="0" smtClean="0">
                <a:solidFill>
                  <a:schemeClr val="bg1"/>
                </a:solidFill>
              </a:rPr>
              <a:t>19 de enero de 2014</a:t>
            </a:r>
            <a:endParaRPr lang="es-PR" sz="2800" dirty="0" smtClean="0">
              <a:solidFill>
                <a:schemeClr val="bg1"/>
              </a:solidFill>
            </a:endParaRP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Leer </a:t>
            </a:r>
            <a:r>
              <a:rPr lang="es-PR" dirty="0">
                <a:solidFill>
                  <a:schemeClr val="bg1"/>
                </a:solidFill>
              </a:rPr>
              <a:t>y meditar en</a:t>
            </a:r>
            <a:r>
              <a:rPr lang="es-PR" dirty="0" smtClean="0">
                <a:solidFill>
                  <a:schemeClr val="bg1"/>
                </a:solidFill>
              </a:rPr>
              <a:t>:</a:t>
            </a: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(Abdías 1-4, 10-15, 17-18, 21)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19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8307" y="0"/>
            <a:ext cx="5907386" cy="68580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828800" y="5334000"/>
            <a:ext cx="2514600" cy="1371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1804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791200" y="2212848"/>
            <a:ext cx="2615481" cy="3921307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Tema General</a:t>
            </a:r>
            <a:endParaRPr lang="en-US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057400"/>
            <a:ext cx="5105400" cy="4495800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PR" sz="3600" dirty="0" smtClean="0"/>
              <a:t>Nuestro sabio y poderoso Dios está obrando. Podemos confiar en Él, aunque nuestros enemigos a veces prosperen y nosotros tengamos problemas.</a:t>
            </a:r>
            <a:endParaRPr lang="es-PR" sz="36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209800"/>
            <a:ext cx="8153400" cy="4191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Preguntas sinceras                  (</a:t>
            </a:r>
            <a:r>
              <a:rPr lang="es-PR" sz="3600" dirty="0" smtClean="0">
                <a:solidFill>
                  <a:schemeClr val="tx2"/>
                </a:solidFill>
              </a:rPr>
              <a:t>Habacuc 1:1-3, 13; 2:1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Respuestas divinas              (</a:t>
            </a:r>
            <a:r>
              <a:rPr lang="es-PR" sz="3600" dirty="0" smtClean="0">
                <a:solidFill>
                  <a:schemeClr val="tx2"/>
                </a:solidFill>
              </a:rPr>
              <a:t>Habacuc 1:5-6; 2:4-6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Fe renovada (</a:t>
            </a:r>
            <a:r>
              <a:rPr lang="es-PR" sz="3600" dirty="0" smtClean="0">
                <a:solidFill>
                  <a:schemeClr val="tx2"/>
                </a:solidFill>
              </a:rPr>
              <a:t>Habacuc 3:2, 17-19</a:t>
            </a:r>
            <a:r>
              <a:rPr lang="es-PR" sz="3600" dirty="0" smtClean="0"/>
              <a:t>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/>
              <a:pPr/>
              <a:t>4</a:t>
            </a:fld>
            <a:endParaRPr lang="en-US"/>
          </a:p>
        </p:txBody>
      </p:sp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914400"/>
            <a:ext cx="5478463" cy="762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r>
              <a:rPr lang="es-PR" dirty="0"/>
              <a:t>Bosquejo de Estudio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00800" y="0"/>
            <a:ext cx="2743200" cy="178624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oll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209800"/>
            <a:ext cx="9144000" cy="2971800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895600"/>
            <a:ext cx="8001000" cy="1570182"/>
          </a:xfrm>
          <a:noFill/>
          <a:ln/>
        </p:spPr>
        <p:txBody>
          <a:bodyPr/>
          <a:lstStyle/>
          <a:p>
            <a:pPr marL="0" indent="0">
              <a:buNone/>
            </a:pPr>
            <a:r>
              <a:rPr lang="es-ES" dirty="0"/>
              <a:t>“</a:t>
            </a:r>
            <a:r>
              <a:rPr lang="es-ES" i="1" dirty="0"/>
              <a:t>Con todo, yo me alegraré en Jehová, Y me gozaré en el Dios de mi salvación.</a:t>
            </a:r>
            <a:r>
              <a:rPr lang="es-ES" dirty="0"/>
              <a:t>” (Habacuc 3.18, RVR60) </a:t>
            </a:r>
            <a:endParaRPr lang="es-ES" dirty="0" smtClean="0"/>
          </a:p>
          <a:p>
            <a:pPr marL="0" indent="0">
              <a:buNone/>
            </a:pPr>
            <a:r>
              <a:rPr lang="es-ES" dirty="0" smtClean="0">
                <a:latin typeface="Papyrus" panose="03070502060502030205" pitchFamily="66" charset="0"/>
              </a:rPr>
              <a:t> </a:t>
            </a:r>
          </a:p>
          <a:p>
            <a:pPr>
              <a:buNone/>
            </a:pPr>
            <a:endParaRPr lang="es-ES" dirty="0" smtClean="0">
              <a:latin typeface="Papyrus" panose="03070502060502030205" pitchFamily="66" charset="0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Texto </a:t>
            </a:r>
            <a:r>
              <a:rPr lang="es-PR" dirty="0" smtClean="0"/>
              <a:t>Clave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7315200" cy="1004888"/>
          </a:xfrm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4000" dirty="0"/>
              <a:t> Preguntas sinceras                  </a:t>
            </a:r>
            <a:r>
              <a:rPr lang="es-PR" sz="4000" dirty="0" smtClean="0"/>
              <a:t>(Habacuc </a:t>
            </a:r>
            <a:r>
              <a:rPr lang="es-PR" sz="4000" dirty="0"/>
              <a:t>1:1-3, 13; 2:1</a:t>
            </a:r>
            <a:r>
              <a:rPr lang="es-PR" sz="4000" dirty="0" smtClean="0"/>
              <a:t>)</a:t>
            </a:r>
            <a:endParaRPr lang="es-PR" sz="4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2017712"/>
            <a:ext cx="4591280" cy="4611687"/>
          </a:xfrm>
        </p:spPr>
      </p:pic>
    </p:spTree>
    <p:extLst>
      <p:ext uri="{BB962C8B-B14F-4D97-AF65-F5344CB8AC3E}">
        <p14:creationId xmlns:p14="http://schemas.microsoft.com/office/powerpoint/2010/main" val="41372187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09800"/>
            <a:ext cx="8458200" cy="36576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“La profecía que vio el profeta Habacuc</a:t>
            </a:r>
            <a:r>
              <a:rPr lang="es-ES" dirty="0" smtClean="0"/>
              <a:t>. ¿</a:t>
            </a:r>
            <a:r>
              <a:rPr lang="es-ES" dirty="0"/>
              <a:t>Hasta cuándo, oh Jehová, clamaré, y no oirás; y daré voces a ti a causa de la violencia, y no salvarás?¿Por qué me haces ver iniquidad, y haces que vea molestia? Destrucción y violencia están delante de mí, y pleito y contienda se levantan.” (</a:t>
            </a:r>
            <a:r>
              <a:rPr lang="es-ES" dirty="0" smtClean="0">
                <a:solidFill>
                  <a:schemeClr val="tx2"/>
                </a:solidFill>
              </a:rPr>
              <a:t>1.1–3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7315200" cy="1004888"/>
          </a:xfrm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4000" dirty="0"/>
              <a:t> Preguntas sinceras                  </a:t>
            </a:r>
            <a:r>
              <a:rPr lang="es-PR" sz="4000" dirty="0" smtClean="0"/>
              <a:t>(Habacuc </a:t>
            </a:r>
            <a:r>
              <a:rPr lang="es-PR" sz="4000" dirty="0"/>
              <a:t>1:1-3, 13; 2:1</a:t>
            </a:r>
            <a:r>
              <a:rPr lang="es-PR" sz="4000" dirty="0" smtClean="0"/>
              <a:t>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33461374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09800"/>
            <a:ext cx="8458200" cy="36576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Muy limpio eres de ojos para ver el mal, ni puedes ver el agravio; ¿por qué ves a los menospreciadores, y callas cuando destruye el impío al más justo que él,”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1.13</a:t>
            </a:r>
            <a:r>
              <a:rPr lang="es-ES" dirty="0" smtClean="0"/>
              <a:t>) </a:t>
            </a:r>
            <a:endParaRPr lang="es-ES" dirty="0"/>
          </a:p>
          <a:p>
            <a:pPr marL="0" indent="0">
              <a:buNone/>
            </a:pPr>
            <a:r>
              <a:rPr lang="es-ES" dirty="0"/>
              <a:t>“Sobre mi guarda estaré, y sobre la fortaleza afirmaré el pie, y velaré para ver lo que se me dirá, y qué he de responder tocante a mi </a:t>
            </a:r>
            <a:r>
              <a:rPr lang="es-ES" dirty="0" smtClean="0"/>
              <a:t>queja</a:t>
            </a:r>
            <a:r>
              <a:rPr lang="es-ES" dirty="0"/>
              <a:t>.”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2.1</a:t>
            </a:r>
            <a:r>
              <a:rPr lang="es-ES" dirty="0" smtClean="0"/>
              <a:t>) 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7315200" cy="1004888"/>
          </a:xfrm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4000" dirty="0"/>
              <a:t> Preguntas sinceras                  (</a:t>
            </a:r>
            <a:r>
              <a:rPr lang="en-US" sz="4000" dirty="0" err="1"/>
              <a:t>Habacuc</a:t>
            </a:r>
            <a:r>
              <a:rPr lang="es-PR" sz="4000" dirty="0"/>
              <a:t> 1:1-3, 13; 2:1</a:t>
            </a:r>
            <a:r>
              <a:rPr lang="es-PR" sz="4000" dirty="0" smtClean="0"/>
              <a:t>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32885707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600200" y="762000"/>
            <a:ext cx="7620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Respuestas divinas              (Habacuc </a:t>
            </a:r>
            <a:r>
              <a:rPr lang="es-PR" sz="4000" dirty="0"/>
              <a:t>1:5-6; 2:4-6</a:t>
            </a:r>
            <a:r>
              <a:rPr lang="es-PR" sz="4000" dirty="0" smtClean="0"/>
              <a:t>)</a:t>
            </a:r>
            <a:endParaRPr lang="es-PR" sz="4000" kern="0" dirty="0" smtClean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2017713"/>
            <a:ext cx="5325455" cy="4584026"/>
          </a:xfr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88369</TotalTime>
  <Words>909</Words>
  <Application>Microsoft Office PowerPoint</Application>
  <PresentationFormat>On-screen Show (4:3)</PresentationFormat>
  <Paragraphs>71</Paragraphs>
  <Slides>19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Arial</vt:lpstr>
      <vt:lpstr>Calibri</vt:lpstr>
      <vt:lpstr>Candara</vt:lpstr>
      <vt:lpstr>Papyrus</vt:lpstr>
      <vt:lpstr>Tahoma</vt:lpstr>
      <vt:lpstr>Wingdings</vt:lpstr>
      <vt:lpstr>Blends</vt:lpstr>
      <vt:lpstr>1_Office Theme</vt:lpstr>
      <vt:lpstr>Office Theme</vt:lpstr>
      <vt:lpstr>PowerPoint Presentation</vt:lpstr>
      <vt:lpstr>PowerPoint Presentation</vt:lpstr>
      <vt:lpstr>Tema General</vt:lpstr>
      <vt:lpstr>Bosquejo de Estudio</vt:lpstr>
      <vt:lpstr>Texto Clave</vt:lpstr>
      <vt:lpstr> Preguntas sinceras                  (Habacuc 1:1-3, 13; 2:1)</vt:lpstr>
      <vt:lpstr> Preguntas sinceras                  (Habacuc 1:1-3, 13; 2:1)</vt:lpstr>
      <vt:lpstr> Preguntas sinceras                  (Habacuc 1:1-3, 13; 2:1)</vt:lpstr>
      <vt:lpstr>PowerPoint Presentation</vt:lpstr>
      <vt:lpstr>PowerPoint Presentation</vt:lpstr>
      <vt:lpstr>PowerPoint Presentation</vt:lpstr>
      <vt:lpstr>PowerPoint Presentation</vt:lpstr>
      <vt:lpstr>Fe renovada            (Habacuc 3:2, 17-19)</vt:lpstr>
      <vt:lpstr>Fe renovada            (Habacuc 3:2, 17-19)</vt:lpstr>
      <vt:lpstr>Fe renovada            (Habacuc 3:2, 17-19)</vt:lpstr>
      <vt:lpstr>Aplicaciones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habacuc_un_mensaje_de_fe_011214.pptx</dc:title>
  <dc:creator>JRIVERA</dc:creator>
  <cp:lastModifiedBy>Tito Ortega</cp:lastModifiedBy>
  <cp:revision>3945</cp:revision>
  <dcterms:created xsi:type="dcterms:W3CDTF">2007-01-24T21:53:34Z</dcterms:created>
  <dcterms:modified xsi:type="dcterms:W3CDTF">2014-01-20T19:28:39Z</dcterms:modified>
</cp:coreProperties>
</file>