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34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  <p:sldMasterId id="2147483712" r:id="rId3"/>
  </p:sldMasterIdLst>
  <p:notesMasterIdLst>
    <p:notesMasterId r:id="rId32"/>
  </p:notesMasterIdLst>
  <p:handoutMasterIdLst>
    <p:handoutMasterId r:id="rId33"/>
  </p:handoutMasterIdLst>
  <p:sldIdLst>
    <p:sldId id="794" r:id="rId4"/>
    <p:sldId id="804" r:id="rId5"/>
    <p:sldId id="416" r:id="rId6"/>
    <p:sldId id="287" r:id="rId7"/>
    <p:sldId id="622" r:id="rId8"/>
    <p:sldId id="1090" r:id="rId9"/>
    <p:sldId id="1206" r:id="rId10"/>
    <p:sldId id="1209" r:id="rId11"/>
    <p:sldId id="1210" r:id="rId12"/>
    <p:sldId id="1211" r:id="rId13"/>
    <p:sldId id="1212" r:id="rId14"/>
    <p:sldId id="652" r:id="rId15"/>
    <p:sldId id="1084" r:id="rId16"/>
    <p:sldId id="1207" r:id="rId17"/>
    <p:sldId id="1204" r:id="rId18"/>
    <p:sldId id="1213" r:id="rId19"/>
    <p:sldId id="1214" r:id="rId20"/>
    <p:sldId id="1215" r:id="rId21"/>
    <p:sldId id="1216" r:id="rId22"/>
    <p:sldId id="1217" r:id="rId23"/>
    <p:sldId id="655" r:id="rId24"/>
    <p:sldId id="922" r:id="rId25"/>
    <p:sldId id="1208" r:id="rId26"/>
    <p:sldId id="1205" r:id="rId27"/>
    <p:sldId id="1155" r:id="rId28"/>
    <p:sldId id="561" r:id="rId29"/>
    <p:sldId id="1133" r:id="rId30"/>
    <p:sldId id="908" r:id="rId31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85633"/>
    <a:srgbClr val="663300"/>
    <a:srgbClr val="993B07"/>
    <a:srgbClr val="303030"/>
    <a:srgbClr val="996633"/>
    <a:srgbClr val="FFFFD1"/>
    <a:srgbClr val="CB7935"/>
    <a:srgbClr val="A6925A"/>
    <a:srgbClr val="CC9900"/>
    <a:srgbClr val="3399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815" autoAdjust="0"/>
    <p:restoredTop sz="96709" autoAdjust="0"/>
  </p:normalViewPr>
  <p:slideViewPr>
    <p:cSldViewPr>
      <p:cViewPr varScale="1">
        <p:scale>
          <a:sx n="68" d="100"/>
          <a:sy n="68" d="100"/>
        </p:scale>
        <p:origin x="1356" y="5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2508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handoutMaster" Target="handoutMasters/handoutMaster1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9/2/2013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1178065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14070479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834376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390145832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566791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551026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8744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27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29171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28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516844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1.xml"/><Relationship Id="rId3" Type="http://schemas.openxmlformats.org/officeDocument/2006/relationships/slideLayout" Target="../slideLayouts/slideLayout26.xml"/><Relationship Id="rId7" Type="http://schemas.openxmlformats.org/officeDocument/2006/relationships/slideLayout" Target="../slideLayouts/slideLayout30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5.xml"/><Relationship Id="rId1" Type="http://schemas.openxmlformats.org/officeDocument/2006/relationships/slideLayout" Target="../slideLayouts/slideLayout24.xml"/><Relationship Id="rId6" Type="http://schemas.openxmlformats.org/officeDocument/2006/relationships/slideLayout" Target="../slideLayouts/slideLayout29.xml"/><Relationship Id="rId11" Type="http://schemas.openxmlformats.org/officeDocument/2006/relationships/slideLayout" Target="../slideLayouts/slideLayout34.xml"/><Relationship Id="rId5" Type="http://schemas.openxmlformats.org/officeDocument/2006/relationships/slideLayout" Target="../slideLayouts/slideLayout28.xml"/><Relationship Id="rId10" Type="http://schemas.openxmlformats.org/officeDocument/2006/relationships/slideLayout" Target="../slideLayouts/slideLayout33.xml"/><Relationship Id="rId4" Type="http://schemas.openxmlformats.org/officeDocument/2006/relationships/slideLayout" Target="../slideLayouts/slideLayout27.xml"/><Relationship Id="rId9" Type="http://schemas.openxmlformats.org/officeDocument/2006/relationships/slideLayout" Target="../slideLayouts/slideLayout3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13" r:id="rId1"/>
    <p:sldLayoutId id="2147483714" r:id="rId2"/>
    <p:sldLayoutId id="2147483715" r:id="rId3"/>
    <p:sldLayoutId id="2147483716" r:id="rId4"/>
    <p:sldLayoutId id="2147483717" r:id="rId5"/>
    <p:sldLayoutId id="2147483718" r:id="rId6"/>
    <p:sldLayoutId id="2147483719" r:id="rId7"/>
    <p:sldLayoutId id="2147483720" r:id="rId8"/>
    <p:sldLayoutId id="2147483721" r:id="rId9"/>
    <p:sldLayoutId id="2147483722" r:id="rId10"/>
    <p:sldLayoutId id="2147483723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6" Type="http://schemas.openxmlformats.org/officeDocument/2006/relationships/image" Target="../media/image3.jpeg"/><Relationship Id="rId5" Type="http://schemas.openxmlformats.org/officeDocument/2006/relationships/image" Target="../media/image2.gif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hyperlink" Target="http://st-takla.org/Gallery/Bible/Illustrations/Bible-Slides/OT/Jeremiah.html" TargetMode="External"/><Relationship Id="rId2" Type="http://schemas.openxmlformats.org/officeDocument/2006/relationships/hyperlink" Target="http://www.dsmedia.org/resources/illustrations/sweet-publishing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Sermon%20on%20the%20Mount_1.jpg"/>
          <p:cNvPicPr>
            <a:picLocks noChangeAspect="1"/>
          </p:cNvPicPr>
          <p:nvPr/>
        </p:nvPicPr>
        <p:blipFill>
          <a:blip r:embed="rId3" cstate="screen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25000"/>
                    </a14:imgEffect>
                    <a14:imgEffect>
                      <a14:brightnessContrast bright="20000"/>
                    </a14:imgEffect>
                  </a14:imgLayer>
                </a14:imgProps>
              </a:ext>
            </a:extLst>
          </a:blip>
          <a:srcRect/>
          <a:stretch>
            <a:fillRect/>
          </a:stretch>
        </p:blipFill>
        <p:spPr>
          <a:xfrm>
            <a:off x="0" y="-1"/>
            <a:ext cx="9144000" cy="6858001"/>
          </a:xfrm>
          <a:prstGeom prst="rect">
            <a:avLst/>
          </a:prstGeom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tx1">
              <a:lumMod val="50000"/>
              <a:alpha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s-PR" sz="1600" i="1" dirty="0" err="1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85800" y="685800"/>
            <a:ext cx="7924800" cy="20574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 4</a:t>
            </a:r>
            <a:r>
              <a:rPr kumimoji="0" lang="es-PR" sz="4400" b="0" i="0" u="none" strike="noStrike" kern="1200" cap="none" spc="0" normalizeH="0" baseline="3000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to</a:t>
            </a: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 Trimestre/Tema </a:t>
            </a:r>
            <a:r>
              <a:rPr lang="es-PR" sz="4400" noProof="0" dirty="0" smtClean="0">
                <a:latin typeface="+mj-lt"/>
              </a:rPr>
              <a:t>1</a:t>
            </a:r>
            <a:r>
              <a:rPr lang="es-PR" sz="4400" dirty="0" smtClean="0">
                <a:latin typeface="+mj-lt"/>
              </a:rPr>
              <a:t>:                Lo que significa seguir a Jesús</a:t>
            </a:r>
            <a:endParaRPr kumimoji="0" lang="es-PR" sz="44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85800" y="2895600"/>
            <a:ext cx="7924800" cy="2971800"/>
          </a:xfrm>
          <a:prstGeom prst="rect">
            <a:avLst/>
          </a:prstGeom>
          <a:solidFill>
            <a:schemeClr val="bg1">
              <a:lumMod val="95000"/>
              <a:lumOff val="5000"/>
              <a:alpha val="70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dirty="0" smtClean="0">
                <a:latin typeface="+mn-lt"/>
              </a:rPr>
              <a:t>“Volver a lo básico”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 smtClean="0">
                <a:latin typeface="+mn-lt"/>
                <a:cs typeface="+mn-cs"/>
              </a:rPr>
              <a:t>1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 de </a:t>
            </a:r>
            <a:r>
              <a:rPr lang="es-PR" sz="3600" dirty="0" smtClean="0">
                <a:latin typeface="+mn-lt"/>
                <a:cs typeface="+mn-cs"/>
              </a:rPr>
              <a:t>septiembre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de 2013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kumimoji="0" lang="es-P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(Mateo</a:t>
            </a:r>
            <a:r>
              <a:rPr lang="es-PR" sz="2800" dirty="0" smtClean="0">
                <a:latin typeface="+mn-lt"/>
                <a:cs typeface="+mn-cs"/>
              </a:rPr>
              <a:t> 5:1-16</a:t>
            </a:r>
            <a:r>
              <a:rPr kumimoji="0" lang="es-PR" sz="28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n-lt"/>
                <a:ea typeface="+mn-ea"/>
                <a:cs typeface="+mn-cs"/>
              </a:rPr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tx1">
              <a:lumMod val="50000"/>
              <a:alpha val="40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0898-8591-42B5-B6DE-9EBABB23EF1C}" type="slidenum">
              <a:rPr lang="en-US"/>
              <a:pPr/>
              <a:t>10</a:t>
            </a:fld>
            <a:endParaRPr lang="en-US"/>
          </a:p>
        </p:txBody>
      </p:sp>
      <p:sp>
        <p:nvSpPr>
          <p:cNvPr id="3297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209800"/>
            <a:ext cx="8458200" cy="4648200"/>
          </a:xfrm>
        </p:spPr>
        <p:txBody>
          <a:bodyPr/>
          <a:lstStyle/>
          <a:p>
            <a:r>
              <a:rPr lang="es-ES" sz="2800" dirty="0" smtClean="0"/>
              <a:t>(</a:t>
            </a:r>
            <a:r>
              <a:rPr lang="es-ES" sz="2800" dirty="0" smtClean="0">
                <a:solidFill>
                  <a:schemeClr val="tx2"/>
                </a:solidFill>
              </a:rPr>
              <a:t>v.5</a:t>
            </a:r>
            <a:r>
              <a:rPr lang="es-ES" sz="2800" dirty="0" smtClean="0"/>
              <a:t>) </a:t>
            </a:r>
            <a:r>
              <a:rPr lang="es-ES" sz="2800" i="1" dirty="0" smtClean="0"/>
              <a:t>los mansos – </a:t>
            </a:r>
            <a:r>
              <a:rPr lang="es-ES" sz="2800" dirty="0" smtClean="0"/>
              <a:t>El término “manso”, en la Biblia, significa humildad, ausencia de pretensión y disposición a sufrir ofensas sin reaccionar. En el griego antiguo el término traducido “manso” </a:t>
            </a:r>
            <a:r>
              <a:rPr lang="es-ES" sz="2800" i="1" dirty="0" smtClean="0"/>
              <a:t>(</a:t>
            </a:r>
            <a:r>
              <a:rPr lang="es-ES" sz="2800" i="1" dirty="0" err="1" smtClean="0"/>
              <a:t>praús</a:t>
            </a:r>
            <a:r>
              <a:rPr lang="es-ES" sz="2800" i="1" dirty="0" smtClean="0"/>
              <a:t> </a:t>
            </a:r>
            <a:r>
              <a:rPr lang="es-ES" sz="2800" baseline="30000" dirty="0" smtClean="0"/>
              <a:t>4239</a:t>
            </a:r>
            <a:r>
              <a:rPr lang="es-ES" sz="2800" i="1" dirty="0" smtClean="0"/>
              <a:t>)</a:t>
            </a:r>
            <a:r>
              <a:rPr lang="es-ES" sz="2800" dirty="0" smtClean="0"/>
              <a:t> describía animales domesticados, sometidos a su amo, obedientes. (Carro, 90)</a:t>
            </a:r>
          </a:p>
          <a:p>
            <a:r>
              <a:rPr lang="es-ES" sz="2800" dirty="0" smtClean="0"/>
              <a:t>"Mas el fruto del Espíritu es amor, gozo, paz, paciencia, benignidad, bondad, fe, </a:t>
            </a:r>
            <a:r>
              <a:rPr lang="es-ES" sz="2800" dirty="0" smtClean="0">
                <a:solidFill>
                  <a:schemeClr val="tx2"/>
                </a:solidFill>
              </a:rPr>
              <a:t>mansedumbre</a:t>
            </a:r>
            <a:r>
              <a:rPr lang="es-ES" sz="2800" dirty="0" smtClean="0"/>
              <a:t>, templanza; contra tales cosas no hay ley." (</a:t>
            </a:r>
            <a:r>
              <a:rPr lang="es-ES" sz="2800" dirty="0" smtClean="0">
                <a:solidFill>
                  <a:schemeClr val="tx2"/>
                </a:solidFill>
              </a:rPr>
              <a:t>Gálatas 5.22-23, RVR60</a:t>
            </a:r>
            <a:r>
              <a:rPr lang="es-ES" sz="2800" dirty="0" smtClean="0"/>
              <a:t>)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671512"/>
            <a:ext cx="76200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Su actitud interior                             (Mateo 5:1-6)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97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0898-8591-42B5-B6DE-9EBABB23EF1C}" type="slidenum">
              <a:rPr lang="en-US"/>
              <a:pPr/>
              <a:t>11</a:t>
            </a:fld>
            <a:endParaRPr lang="en-US"/>
          </a:p>
        </p:txBody>
      </p:sp>
      <p:sp>
        <p:nvSpPr>
          <p:cNvPr id="3297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209800"/>
            <a:ext cx="8458200" cy="4648200"/>
          </a:xfrm>
        </p:spPr>
        <p:txBody>
          <a:bodyPr/>
          <a:lstStyle/>
          <a:p>
            <a:r>
              <a:rPr lang="es-ES" sz="2800" dirty="0" smtClean="0"/>
              <a:t>(</a:t>
            </a:r>
            <a:r>
              <a:rPr lang="es-ES" sz="2800" dirty="0" smtClean="0">
                <a:solidFill>
                  <a:schemeClr val="tx2"/>
                </a:solidFill>
              </a:rPr>
              <a:t>v.6</a:t>
            </a:r>
            <a:r>
              <a:rPr lang="es-ES" sz="2800" dirty="0" smtClean="0"/>
              <a:t>) </a:t>
            </a:r>
            <a:r>
              <a:rPr lang="es-ES" sz="2800" i="1" dirty="0" smtClean="0"/>
              <a:t>los que tienen sed y hambre de justicia –  </a:t>
            </a:r>
            <a:r>
              <a:rPr lang="es-ES" sz="2800" dirty="0" smtClean="0"/>
              <a:t>el que procura la justicia de Dios ser</a:t>
            </a:r>
            <a:r>
              <a:rPr lang="es-PR" sz="2800" dirty="0" smtClean="0"/>
              <a:t>á justo.</a:t>
            </a:r>
            <a:endParaRPr lang="es-ES" sz="2800" dirty="0" smtClean="0"/>
          </a:p>
          <a:p>
            <a:pPr>
              <a:spcBef>
                <a:spcPts val="1800"/>
              </a:spcBef>
            </a:pPr>
            <a:r>
              <a:rPr lang="es-ES" sz="2800" i="1" dirty="0" smtClean="0"/>
              <a:t>“ </a:t>
            </a:r>
            <a:r>
              <a:rPr lang="es-ES" sz="2800" dirty="0" smtClean="0"/>
              <a:t>Como el ciervo brama por las corrientes de las aguas, Así clama por ti, oh Dios, el alma mía. Mi alma tiene sed de Dios, del Dios vivo; ¿Cuándo vendré, y me presentaré delante de Dios?" (</a:t>
            </a:r>
            <a:r>
              <a:rPr lang="es-ES" sz="2800" dirty="0" smtClean="0">
                <a:solidFill>
                  <a:schemeClr val="tx2"/>
                </a:solidFill>
              </a:rPr>
              <a:t>Salmos 42.1-2, RVR60</a:t>
            </a:r>
            <a:r>
              <a:rPr lang="es-ES" sz="2800" dirty="0" smtClean="0"/>
              <a:t>)</a:t>
            </a:r>
            <a:endParaRPr lang="es-ES" sz="2400" dirty="0" smtClean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671512"/>
            <a:ext cx="76200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Su actitud interior                             (Mateo 5:1-6)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97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12</a:t>
            </a:fld>
            <a:endParaRPr lang="en-US"/>
          </a:p>
        </p:txBody>
      </p:sp>
      <p:sp>
        <p:nvSpPr>
          <p:cNvPr id="327683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762000"/>
            <a:ext cx="71628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Sus relaciones externas                             (Mateo 5:7-12)</a:t>
            </a:r>
          </a:p>
        </p:txBody>
      </p:sp>
      <p:pic>
        <p:nvPicPr>
          <p:cNvPr id="5" name="Picture 4" descr="Sermon Jesus.bmp"/>
          <p:cNvPicPr>
            <a:picLocks noChangeAspect="1"/>
          </p:cNvPicPr>
          <p:nvPr/>
        </p:nvPicPr>
        <p:blipFill>
          <a:blip r:embed="rId3" cstate="screen"/>
          <a:srcRect/>
          <a:stretch>
            <a:fillRect/>
          </a:stretch>
        </p:blipFill>
        <p:spPr>
          <a:xfrm>
            <a:off x="1676400" y="2033896"/>
            <a:ext cx="6019133" cy="4519304"/>
          </a:xfrm>
          <a:prstGeom prst="rect">
            <a:avLst/>
          </a:prstGeom>
          <a:ln w="88900" cap="sq" cmpd="thickThin">
            <a:noFill/>
            <a:prstDash val="solid"/>
            <a:miter lim="800000"/>
          </a:ln>
          <a:effectLst>
            <a:innerShdw blurRad="76200">
              <a:srgbClr val="000000"/>
            </a:innerShdw>
          </a:effectLst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133600"/>
            <a:ext cx="8610600" cy="4419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"Bienaventurados los misericordiosos, porque ellos alcanzarán misericordia. Bienaventurados los de limpio corazón, porque ellos verán a Dios. Bienaventurados los pacificadores, porque ellos serán llamados hijos de Dios. Bienaventurados los que padecen persecución por causa de la justicia, porque de ellos es el reino de los cielos..."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762000"/>
            <a:ext cx="71628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Sus relaciones externas                             (Mateo 5:7-12)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2133600"/>
            <a:ext cx="8610600" cy="4419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"...Bienaventurados sois cuando por mi causa os vituperen y os persigan, y digan toda clase de mal contra vosotros, mintiendo. Gozaos y alegraos, porque vuestro galardón es grande en los cielos; porque así persiguieron a los profetas que fueron antes de vosotros."</a:t>
            </a:r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762000"/>
            <a:ext cx="71628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Sus relaciones externas                             (Mateo 5:7-12)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15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1200"/>
            <a:ext cx="8610600" cy="4419600"/>
          </a:xfrm>
        </p:spPr>
        <p:txBody>
          <a:bodyPr/>
          <a:lstStyle/>
          <a:p>
            <a:r>
              <a:rPr lang="es-ES" dirty="0" smtClean="0"/>
              <a:t>La misericordia (</a:t>
            </a:r>
            <a:r>
              <a:rPr lang="es-ES" dirty="0" smtClean="0">
                <a:solidFill>
                  <a:schemeClr val="tx2"/>
                </a:solidFill>
              </a:rPr>
              <a:t>v. 7</a:t>
            </a:r>
            <a:r>
              <a:rPr lang="es-ES" dirty="0" smtClean="0"/>
              <a:t>)</a:t>
            </a:r>
          </a:p>
          <a:p>
            <a:pPr lvl="1"/>
            <a:r>
              <a:rPr lang="es-ES" dirty="0" smtClean="0"/>
              <a:t>Para ser perdonados tenemos que ser perdonadores. </a:t>
            </a:r>
          </a:p>
          <a:p>
            <a:pPr lvl="1"/>
            <a:r>
              <a:rPr lang="es-ES" dirty="0" smtClean="0"/>
              <a:t>“Porque juicio sin misericordia se hará con aquel que no muestre misericordia” (</a:t>
            </a:r>
            <a:r>
              <a:rPr lang="es-ES" dirty="0" smtClean="0">
                <a:solidFill>
                  <a:schemeClr val="tx2"/>
                </a:solidFill>
              </a:rPr>
              <a:t>Santiago 2:13</a:t>
            </a:r>
            <a:r>
              <a:rPr lang="es-ES" dirty="0" smtClean="0"/>
              <a:t>). </a:t>
            </a:r>
          </a:p>
          <a:p>
            <a:pPr lvl="1"/>
            <a:r>
              <a:rPr lang="es-ES" dirty="0" smtClean="0"/>
              <a:t>Jesús termina la parábola del deudor que se negó a perdonar con la advertencia: «Eso es lo que hará Mi Padre celestial con cualquiera de vosotros si no perdonáis de corazón a vuestros hermanos» (</a:t>
            </a:r>
            <a:r>
              <a:rPr lang="es-ES" dirty="0" smtClean="0">
                <a:solidFill>
                  <a:schemeClr val="tx2"/>
                </a:solidFill>
              </a:rPr>
              <a:t>Mateo 18:35</a:t>
            </a:r>
            <a:r>
              <a:rPr lang="es-ES" dirty="0" smtClean="0"/>
              <a:t>). (</a:t>
            </a:r>
            <a:r>
              <a:rPr lang="es-ES" dirty="0" err="1" smtClean="0"/>
              <a:t>Barclay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762000"/>
            <a:ext cx="71628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Sus relaciones externas                             (Mateo 5:7-12)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16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1200"/>
            <a:ext cx="8610600" cy="4419600"/>
          </a:xfrm>
        </p:spPr>
        <p:txBody>
          <a:bodyPr/>
          <a:lstStyle/>
          <a:p>
            <a:r>
              <a:rPr lang="es-ES" dirty="0" smtClean="0"/>
              <a:t>La misericordia (</a:t>
            </a:r>
            <a:r>
              <a:rPr lang="es-ES" dirty="0" smtClean="0">
                <a:solidFill>
                  <a:schemeClr val="tx2"/>
                </a:solidFill>
              </a:rPr>
              <a:t>v. 7</a:t>
            </a:r>
            <a:r>
              <a:rPr lang="es-ES" dirty="0" smtClean="0"/>
              <a:t>)</a:t>
            </a:r>
          </a:p>
          <a:p>
            <a:pPr lvl="1"/>
            <a:r>
              <a:rPr lang="es-ES" dirty="0" smtClean="0"/>
              <a:t>La enseñanza inconfundible del Nuevo Testamento es que solo se tendrá misericordia de los misericordiosos. </a:t>
            </a:r>
          </a:p>
          <a:p>
            <a:pPr lvl="1"/>
            <a:r>
              <a:rPr lang="en-US" i="1" dirty="0" err="1" smtClean="0"/>
              <a:t>Jésed</a:t>
            </a:r>
            <a:r>
              <a:rPr lang="es-ES" i="1" dirty="0" smtClean="0"/>
              <a:t>, misericordia</a:t>
            </a:r>
            <a:r>
              <a:rPr lang="es-ES" dirty="0" smtClean="0"/>
              <a:t>, quiere decir la capacidad de ponerse uno totalmente en el lugar de otro de manera que ve con sus ojos, piensa con su mente y siente con sus sentimientos. (</a:t>
            </a:r>
            <a:r>
              <a:rPr lang="es-ES" dirty="0" err="1" smtClean="0"/>
              <a:t>Barclay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762000"/>
            <a:ext cx="71628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Sus relaciones externas                             (Mateo 5:7-12)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17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1200"/>
            <a:ext cx="8610600" cy="4419600"/>
          </a:xfrm>
        </p:spPr>
        <p:txBody>
          <a:bodyPr/>
          <a:lstStyle/>
          <a:p>
            <a:r>
              <a:rPr lang="es-ES" dirty="0" smtClean="0"/>
              <a:t>El </a:t>
            </a:r>
            <a:r>
              <a:rPr lang="es-ES" dirty="0" err="1" smtClean="0"/>
              <a:t>coraz</a:t>
            </a:r>
            <a:r>
              <a:rPr lang="es-PR" dirty="0" err="1" smtClean="0"/>
              <a:t>ón</a:t>
            </a:r>
            <a:r>
              <a:rPr lang="es-PR" dirty="0" smtClean="0"/>
              <a:t> limpio</a:t>
            </a:r>
            <a:r>
              <a:rPr lang="es-ES" dirty="0" smtClean="0"/>
              <a:t> (</a:t>
            </a:r>
            <a:r>
              <a:rPr lang="es-ES" dirty="0" smtClean="0">
                <a:solidFill>
                  <a:schemeClr val="tx2"/>
                </a:solidFill>
              </a:rPr>
              <a:t>v. 8</a:t>
            </a:r>
            <a:r>
              <a:rPr lang="es-ES" dirty="0" smtClean="0"/>
              <a:t>)</a:t>
            </a:r>
          </a:p>
          <a:p>
            <a:pPr lvl="1"/>
            <a:r>
              <a:rPr lang="es-ES" dirty="0" smtClean="0"/>
              <a:t>La palabra griega para </a:t>
            </a:r>
            <a:r>
              <a:rPr lang="es-ES" i="1" dirty="0" smtClean="0"/>
              <a:t>limpio</a:t>
            </a:r>
            <a:r>
              <a:rPr lang="es-ES" dirty="0" smtClean="0"/>
              <a:t> es </a:t>
            </a:r>
            <a:r>
              <a:rPr lang="en-US" i="1" dirty="0" err="1" smtClean="0"/>
              <a:t>katharós</a:t>
            </a:r>
            <a:r>
              <a:rPr lang="es-ES" dirty="0" smtClean="0"/>
              <a:t>, […] y su sentido básico es </a:t>
            </a:r>
            <a:r>
              <a:rPr lang="es-ES" i="1" dirty="0" smtClean="0"/>
              <a:t>sin mezcla ni adulterio ni aleación.</a:t>
            </a:r>
            <a:r>
              <a:rPr lang="es-ES" dirty="0" smtClean="0"/>
              <a:t> </a:t>
            </a:r>
          </a:p>
          <a:p>
            <a:pPr lvl="1"/>
            <a:r>
              <a:rPr lang="es-ES" dirty="0" smtClean="0"/>
              <a:t>Jesús pasó a decir que solo los puros de corazón verán a Dios. Es uno de los simples hechos de la vida que vemos solamente lo que estamos dispuestos a ver. Y eso es verdad no solo en el sentido físico, sino en todos. (</a:t>
            </a:r>
            <a:r>
              <a:rPr lang="es-ES" dirty="0" err="1" smtClean="0"/>
              <a:t>Barclay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762000"/>
            <a:ext cx="71628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Sus relaciones externas                             (Mateo 5:7-12)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18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1200"/>
            <a:ext cx="8610600" cy="4419600"/>
          </a:xfrm>
        </p:spPr>
        <p:txBody>
          <a:bodyPr/>
          <a:lstStyle/>
          <a:p>
            <a:r>
              <a:rPr lang="es-PR" dirty="0" smtClean="0"/>
              <a:t>Buscar la paz</a:t>
            </a:r>
            <a:r>
              <a:rPr lang="es-ES" dirty="0" smtClean="0"/>
              <a:t> (</a:t>
            </a:r>
            <a:r>
              <a:rPr lang="es-ES" dirty="0" smtClean="0">
                <a:solidFill>
                  <a:schemeClr val="tx2"/>
                </a:solidFill>
              </a:rPr>
              <a:t>v. 9</a:t>
            </a:r>
            <a:r>
              <a:rPr lang="es-ES" dirty="0" smtClean="0"/>
              <a:t>)</a:t>
            </a:r>
          </a:p>
          <a:p>
            <a:pPr lvl="1"/>
            <a:r>
              <a:rPr lang="es-ES" dirty="0" smtClean="0"/>
              <a:t>En griego la palabra es </a:t>
            </a:r>
            <a:r>
              <a:rPr lang="es-ES" i="1" dirty="0" err="1" smtClean="0"/>
              <a:t>eirênê</a:t>
            </a:r>
            <a:r>
              <a:rPr lang="es-ES" dirty="0" smtClean="0"/>
              <a:t>, y en hebreo </a:t>
            </a:r>
            <a:r>
              <a:rPr lang="es-ES" i="1" dirty="0" err="1" smtClean="0"/>
              <a:t>shalôm</a:t>
            </a:r>
            <a:r>
              <a:rPr lang="es-ES" dirty="0" smtClean="0"/>
              <a:t> .</a:t>
            </a:r>
          </a:p>
          <a:p>
            <a:pPr lvl="1"/>
            <a:r>
              <a:rPr lang="es-ES" dirty="0" smtClean="0"/>
              <a:t>En hebreo, </a:t>
            </a:r>
            <a:r>
              <a:rPr lang="es-ES" i="1" dirty="0" smtClean="0"/>
              <a:t>paz</a:t>
            </a:r>
            <a:r>
              <a:rPr lang="es-ES" dirty="0" smtClean="0"/>
              <a:t> no es nunca un estado negativo; nunca quiere decir exclusivamente la ausencia de guerra; siempre quiere decir </a:t>
            </a:r>
            <a:r>
              <a:rPr lang="es-ES" i="1" dirty="0" smtClean="0"/>
              <a:t>todo lo que contribuye al bienestar supremo del hombre.</a:t>
            </a:r>
            <a:r>
              <a:rPr lang="es-ES" dirty="0" smtClean="0"/>
              <a:t> (</a:t>
            </a:r>
            <a:r>
              <a:rPr lang="es-ES" dirty="0" err="1" smtClean="0"/>
              <a:t>Barclay</a:t>
            </a:r>
            <a:r>
              <a:rPr lang="es-ES" dirty="0" smtClean="0"/>
              <a:t>)</a:t>
            </a:r>
            <a:endParaRPr lang="es-ES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762000"/>
            <a:ext cx="71628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Sus relaciones externas                             (Mateo 5:7-12)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19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1200"/>
            <a:ext cx="8610600" cy="4419600"/>
          </a:xfrm>
        </p:spPr>
        <p:txBody>
          <a:bodyPr/>
          <a:lstStyle/>
          <a:p>
            <a:r>
              <a:rPr lang="es-PR" dirty="0" smtClean="0"/>
              <a:t>Bienaventuranza de sufrir por Cristo(</a:t>
            </a:r>
            <a:r>
              <a:rPr lang="es-PR" dirty="0" smtClean="0">
                <a:solidFill>
                  <a:schemeClr val="tx2"/>
                </a:solidFill>
              </a:rPr>
              <a:t>v. 9</a:t>
            </a:r>
            <a:r>
              <a:rPr lang="es-PR" dirty="0" smtClean="0"/>
              <a:t>)</a:t>
            </a:r>
          </a:p>
          <a:p>
            <a:pPr lvl="1"/>
            <a:r>
              <a:rPr lang="es-ES" dirty="0" smtClean="0"/>
              <a:t>Una de las cualidades sobresalientes de Jesús era su honradez diáfana. </a:t>
            </a:r>
          </a:p>
          <a:p>
            <a:pPr lvl="1"/>
            <a:r>
              <a:rPr lang="es-ES" dirty="0" smtClean="0"/>
              <a:t>Nunca dejó a nadie en duda en cuanto a lo que le sucedería si escogía seguirle. </a:t>
            </a:r>
          </a:p>
          <a:p>
            <a:pPr lvl="1"/>
            <a:r>
              <a:rPr lang="es-ES" dirty="0" smtClean="0"/>
              <a:t>Nos cuesta darnos cuenta de lo que tuvieron que sufrir los primeros cristianos. </a:t>
            </a:r>
            <a:r>
              <a:rPr lang="es-PR" dirty="0" smtClean="0"/>
              <a:t>(</a:t>
            </a:r>
            <a:r>
              <a:rPr lang="es-PR" dirty="0" err="1" smtClean="0"/>
              <a:t>Barclay</a:t>
            </a:r>
            <a:r>
              <a:rPr lang="es-PR" dirty="0" smtClean="0"/>
              <a:t>)</a:t>
            </a:r>
            <a:endParaRPr lang="es-PR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762000"/>
            <a:ext cx="71628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Sus relaciones externas                             (Mateo 5:7-12)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791200" y="2212848"/>
            <a:ext cx="2615481" cy="3921307"/>
          </a:xfrm>
          <a:prstGeom prst="rect">
            <a:avLst/>
          </a:prstGeom>
        </p:spPr>
      </p:pic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Tema General</a:t>
            </a:r>
            <a:endParaRPr lang="en-US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457200" y="2133600"/>
            <a:ext cx="5105400" cy="4495800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PR" sz="3600" dirty="0" smtClean="0"/>
              <a:t>Jesús enseñó que la vida del discípulo feliz y la influencia en el mundo sólo es posible por la práctica de los principios del reino.</a:t>
            </a:r>
            <a:endParaRPr lang="es-PR" sz="3600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20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1200"/>
            <a:ext cx="8610600" cy="4419600"/>
          </a:xfrm>
        </p:spPr>
        <p:txBody>
          <a:bodyPr/>
          <a:lstStyle/>
          <a:p>
            <a:r>
              <a:rPr lang="es-PR" dirty="0" smtClean="0"/>
              <a:t>Bienaventuranza de sufrir por Cristo(</a:t>
            </a:r>
            <a:r>
              <a:rPr lang="es-PR" dirty="0" smtClean="0">
                <a:solidFill>
                  <a:schemeClr val="tx2"/>
                </a:solidFill>
              </a:rPr>
              <a:t>v. 9</a:t>
            </a:r>
            <a:r>
              <a:rPr lang="es-PR" dirty="0" smtClean="0"/>
              <a:t>)</a:t>
            </a:r>
          </a:p>
          <a:p>
            <a:pPr lvl="1"/>
            <a:r>
              <a:rPr lang="es-ES" dirty="0" smtClean="0"/>
              <a:t>Su cristianismo descabalaría su </a:t>
            </a:r>
            <a:r>
              <a:rPr lang="es-ES" i="1" dirty="0" smtClean="0"/>
              <a:t>trabajo.</a:t>
            </a:r>
            <a:r>
              <a:rPr lang="es-ES" dirty="0" smtClean="0"/>
              <a:t> </a:t>
            </a:r>
          </a:p>
          <a:p>
            <a:pPr lvl="1"/>
            <a:r>
              <a:rPr lang="es-ES" dirty="0" smtClean="0"/>
              <a:t>Su cristianismo descabalaría sin duda su vida </a:t>
            </a:r>
            <a:r>
              <a:rPr lang="es-ES" i="1" dirty="0" smtClean="0"/>
              <a:t>social.</a:t>
            </a:r>
          </a:p>
          <a:p>
            <a:pPr lvl="1"/>
            <a:r>
              <a:rPr lang="es-ES" dirty="0" smtClean="0"/>
              <a:t>Lo peor de todo: su cristianismo podía llegar a traerle problemas en su vida </a:t>
            </a:r>
            <a:r>
              <a:rPr lang="es-ES" i="1" smtClean="0"/>
              <a:t>familiar.</a:t>
            </a:r>
            <a:r>
              <a:rPr lang="es-ES" smtClean="0"/>
              <a:t> </a:t>
            </a:r>
            <a:r>
              <a:rPr lang="es-PR" dirty="0" smtClean="0"/>
              <a:t>(</a:t>
            </a:r>
            <a:r>
              <a:rPr lang="es-PR" dirty="0" err="1" smtClean="0"/>
              <a:t>Barclay</a:t>
            </a:r>
            <a:r>
              <a:rPr lang="es-PR" dirty="0" smtClean="0"/>
              <a:t>)</a:t>
            </a:r>
            <a:endParaRPr lang="es-PR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762000"/>
            <a:ext cx="7162800" cy="914400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 startAt="2"/>
            </a:pPr>
            <a:r>
              <a:rPr lang="es-PR" sz="4000" dirty="0" smtClean="0"/>
              <a:t>Sus relaciones externas                             (Mateo 5:7-12)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32768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327682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32768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21</a:t>
            </a:fld>
            <a:endParaRPr lang="en-US"/>
          </a:p>
        </p:txBody>
      </p:sp>
      <p:sp>
        <p:nvSpPr>
          <p:cNvPr id="9" name="Title 5"/>
          <p:cNvSpPr>
            <a:spLocks noGrp="1"/>
          </p:cNvSpPr>
          <p:nvPr>
            <p:ph type="title"/>
          </p:nvPr>
        </p:nvSpPr>
        <p:spPr>
          <a:xfrm>
            <a:off x="1295400" y="214313"/>
            <a:ext cx="73152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 smtClean="0"/>
              <a:t>Su influencia en el mundo      (Mateo 5:13-16)</a:t>
            </a:r>
            <a:endParaRPr lang="es-PR" sz="4000" b="1" dirty="0"/>
          </a:p>
        </p:txBody>
      </p:sp>
      <p:pic>
        <p:nvPicPr>
          <p:cNvPr id="5" name="Picture 4" descr="Bienaventuranzas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1210056" y="2151185"/>
            <a:ext cx="6867144" cy="4402015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22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1200"/>
            <a:ext cx="8686800" cy="3925886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"Vosotros sois la sal de la tierra; pero si la sal se desvaneciere, ¿con qué será salada? No sirve más para nada, sino para ser echada fuera y hollada por los hombres. Vosotros sois la luz del mundo; una ciudad asentada sobre un monte no se puede esconder. Ni se enciende una luz y se pone debajo de un almud, sino sobre el candelero, y alumbra a todos los que están en casa..."</a:t>
            </a:r>
            <a:endParaRPr lang="es-ES" sz="3000" dirty="0" smtClean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295400" y="214313"/>
            <a:ext cx="73152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 smtClean="0"/>
              <a:t>Su influencia en el mundo      (Mateo 5:13-16)</a:t>
            </a:r>
            <a:endParaRPr lang="es-PR" sz="40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23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152400" y="1981200"/>
            <a:ext cx="8686800" cy="3925886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"...Así alumbre vuestra luz delante de los hombres, para que vean vuestras buenas obras, y glorifiquen a vuestro Padre que está en los cielos."</a:t>
            </a:r>
            <a:endParaRPr lang="es-ES" sz="3000" dirty="0" smtClean="0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295400" y="214313"/>
            <a:ext cx="73152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 smtClean="0"/>
              <a:t>Su influencia en el mundo      (Mateo 5:13-16)</a:t>
            </a:r>
            <a:endParaRPr lang="es-PR" sz="40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24</a:t>
            </a:fld>
            <a:endParaRPr lang="en-US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0" y="1981200"/>
            <a:ext cx="8534400" cy="3925886"/>
          </a:xfrm>
        </p:spPr>
        <p:txBody>
          <a:bodyPr/>
          <a:lstStyle/>
          <a:p>
            <a:r>
              <a:rPr lang="es-ES" dirty="0" smtClean="0"/>
              <a:t>Quienes quisieran entrar en el reino de Dios deben tener una influencia penetrante en el lugar donde les ha colocado. </a:t>
            </a:r>
          </a:p>
          <a:p>
            <a:pPr lvl="1"/>
            <a:r>
              <a:rPr lang="es-ES" dirty="0" smtClean="0"/>
              <a:t>Como la sal, deben crear una sed para Dios por medio de sus vidas transformadas (</a:t>
            </a:r>
            <a:r>
              <a:rPr lang="es-ES" dirty="0" smtClean="0">
                <a:solidFill>
                  <a:schemeClr val="tx2"/>
                </a:solidFill>
              </a:rPr>
              <a:t>5:13</a:t>
            </a:r>
            <a:r>
              <a:rPr lang="es-ES" dirty="0" smtClean="0"/>
              <a:t>). </a:t>
            </a:r>
          </a:p>
          <a:p>
            <a:pPr lvl="1"/>
            <a:r>
              <a:rPr lang="es-ES" dirty="0" smtClean="0"/>
              <a:t>Como la luz, deben revelar la naturaleza de Dios en medio de la oscuridad en derredor (</a:t>
            </a:r>
            <a:r>
              <a:rPr lang="es-ES" dirty="0" smtClean="0">
                <a:solidFill>
                  <a:schemeClr val="tx2"/>
                </a:solidFill>
              </a:rPr>
              <a:t>5:14–16</a:t>
            </a:r>
            <a:r>
              <a:rPr lang="es-ES" dirty="0" smtClean="0"/>
              <a:t>). (</a:t>
            </a:r>
            <a:r>
              <a:rPr lang="es-ES" dirty="0" err="1" smtClean="0"/>
              <a:t>Porter</a:t>
            </a:r>
            <a:r>
              <a:rPr lang="es-ES" dirty="0" smtClean="0"/>
              <a:t>)</a:t>
            </a:r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1295400" y="214313"/>
            <a:ext cx="7315200" cy="1462087"/>
          </a:xfrm>
        </p:spPr>
        <p:txBody>
          <a:bodyPr/>
          <a:lstStyle/>
          <a:p>
            <a:pPr marL="738188" indent="-738188">
              <a:buFont typeface="+mj-lt"/>
              <a:buAutoNum type="arabicPeriod" startAt="3"/>
            </a:pPr>
            <a:r>
              <a:rPr lang="es-PR" sz="4000" dirty="0" smtClean="0"/>
              <a:t>Su influencia en el mundo      (Mateo 5:13-16)</a:t>
            </a:r>
            <a:endParaRPr lang="es-PR" sz="4000" b="1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PR" smtClean="0"/>
              <a:t>Aplicaciones</a:t>
            </a:r>
            <a:endParaRPr lang="es-PR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4800" y="1905000"/>
            <a:ext cx="8534400" cy="4114800"/>
          </a:xfrm>
        </p:spPr>
        <p:txBody>
          <a:bodyPr/>
          <a:lstStyle/>
          <a:p>
            <a:r>
              <a:rPr lang="es-PR" sz="2800" dirty="0" smtClean="0"/>
              <a:t>Cuando nos hacemos seguidores de Cristo, el Señor comienza a desarrollar Su propio carácter en nosotros.</a:t>
            </a:r>
          </a:p>
          <a:p>
            <a:r>
              <a:rPr lang="es-PR" sz="2800" dirty="0" smtClean="0"/>
              <a:t>Al seguir a Jesús, nos relacionamos con los demás con corazones misericordiosos y limpios.</a:t>
            </a:r>
          </a:p>
          <a:p>
            <a:r>
              <a:rPr lang="es-PR" sz="2800" dirty="0" smtClean="0"/>
              <a:t>Seguir a Jesús es un medio que Dios usa para llevar la luz de la salvación a los corazones entenebrecidos.</a:t>
            </a:r>
            <a:endParaRPr lang="es-PR" sz="28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25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1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12" dur="indefinite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9" presetClass="emph" presetSubtype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 rctx="PPT">
                                        <p:cTn id="19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style.opacity</p:attrName>
                                        </p:attrNameLst>
                                      </p:cBhvr>
                                      <p:to>
                                        <p:strVal val="0.5"/>
                                      </p:to>
                                    </p:set>
                                    <p:animEffect filter="image" prLst="opacity: 0.5">
                                      <p:cBhvr rctx="IE">
                                        <p:cTn id="20" dur="indefinite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26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81000" y="2093913"/>
            <a:ext cx="8305800" cy="4230687"/>
          </a:xfrm>
        </p:spPr>
        <p:txBody>
          <a:bodyPr/>
          <a:lstStyle/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err="1" smtClean="0"/>
              <a:t>Barclay</a:t>
            </a:r>
            <a:r>
              <a:rPr lang="es-ES" sz="1400" dirty="0" smtClean="0"/>
              <a:t>, William. </a:t>
            </a:r>
            <a:r>
              <a:rPr lang="es-ES" sz="1400" i="1" dirty="0" smtClean="0"/>
              <a:t>Comentario Al Nuevo Testamento</a:t>
            </a:r>
            <a:r>
              <a:rPr lang="es-ES" sz="1400" dirty="0" smtClean="0"/>
              <a:t>. Barcelona, </a:t>
            </a:r>
            <a:r>
              <a:rPr lang="es-ES" sz="1400" dirty="0" err="1" smtClean="0"/>
              <a:t>España</a:t>
            </a:r>
            <a:r>
              <a:rPr lang="es-ES" sz="1400" dirty="0" smtClean="0"/>
              <a:t>: Editorial CLIE, 2006.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400" dirty="0" smtClean="0"/>
              <a:t>Carro, Daniel, </a:t>
            </a:r>
            <a:r>
              <a:rPr lang="es-ES" sz="1400" dirty="0" err="1" smtClean="0"/>
              <a:t>Jose</a:t>
            </a:r>
            <a:r>
              <a:rPr lang="es-ES" sz="1400" dirty="0" smtClean="0"/>
              <a:t>́ </a:t>
            </a:r>
            <a:r>
              <a:rPr lang="es-ES" sz="1400" dirty="0" err="1" smtClean="0"/>
              <a:t>Tomás</a:t>
            </a:r>
            <a:r>
              <a:rPr lang="es-ES" sz="1400" dirty="0" smtClean="0"/>
              <a:t> Poe, y </a:t>
            </a:r>
            <a:r>
              <a:rPr lang="es-ES" sz="1400" dirty="0" err="1" smtClean="0"/>
              <a:t>Rubén</a:t>
            </a:r>
            <a:r>
              <a:rPr lang="es-ES" sz="1400" dirty="0" smtClean="0"/>
              <a:t> O. </a:t>
            </a:r>
            <a:r>
              <a:rPr lang="es-ES" sz="1400" dirty="0" err="1" smtClean="0"/>
              <a:t>Zorzoli</a:t>
            </a:r>
            <a:r>
              <a:rPr lang="es-ES" sz="1400" dirty="0" smtClean="0"/>
              <a:t>, eds. </a:t>
            </a:r>
            <a:r>
              <a:rPr lang="es-ES" sz="1400" i="1" dirty="0" smtClean="0"/>
              <a:t>Comentario </a:t>
            </a:r>
            <a:r>
              <a:rPr lang="es-ES" sz="1400" i="1" dirty="0" err="1" smtClean="0"/>
              <a:t>Bı́blico</a:t>
            </a:r>
            <a:r>
              <a:rPr lang="es-ES" sz="1400" i="1" dirty="0" smtClean="0"/>
              <a:t> Mundo Hispano Mateo</a:t>
            </a:r>
            <a:r>
              <a:rPr lang="es-ES" sz="1400" dirty="0" smtClean="0"/>
              <a:t>, 1. El Paso, TX: Editorial Mundo Hispano, 1993. </a:t>
            </a:r>
            <a:r>
              <a:rPr lang="es-PR" sz="1400" dirty="0" smtClean="0"/>
              <a:t>Douglas, J.D. </a:t>
            </a:r>
            <a:r>
              <a:rPr lang="es-PR" sz="1400" i="1" dirty="0" smtClean="0"/>
              <a:t>Nuevo Diccionario Bíblico : Primera Edición.</a:t>
            </a:r>
            <a:r>
              <a:rPr lang="es-PR" sz="1400" dirty="0" smtClean="0"/>
              <a:t> Miami: Sociedades </a:t>
            </a:r>
            <a:r>
              <a:rPr lang="es-PR" sz="1400" dirty="0" err="1" smtClean="0"/>
              <a:t>Bı́blicas</a:t>
            </a:r>
            <a:r>
              <a:rPr lang="es-PR" sz="1400" dirty="0" smtClean="0"/>
              <a:t> Unidas, 2000.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400" dirty="0" smtClean="0"/>
              <a:t>Fernández, Óscar J. et al. Eds. </a:t>
            </a:r>
            <a:r>
              <a:rPr lang="es-PR" sz="1400" i="1" dirty="0" smtClean="0"/>
              <a:t>Estudios Bíblicos </a:t>
            </a:r>
            <a:r>
              <a:rPr lang="es-PR" sz="1400" i="1" dirty="0" err="1" smtClean="0"/>
              <a:t>Lifeway</a:t>
            </a:r>
            <a:r>
              <a:rPr lang="es-PR" sz="1400" i="1" dirty="0" smtClean="0"/>
              <a:t> para Adultos. </a:t>
            </a:r>
            <a:r>
              <a:rPr lang="es-PR" sz="1400" dirty="0" smtClean="0"/>
              <a:t>Vol. 13, Núm. 1.</a:t>
            </a:r>
            <a:r>
              <a:rPr lang="es-PR" sz="1400" i="1" dirty="0" smtClean="0"/>
              <a:t>  </a:t>
            </a:r>
            <a:r>
              <a:rPr lang="es-PR" sz="1400" dirty="0" smtClean="0"/>
              <a:t>Nashville, TN: </a:t>
            </a:r>
            <a:r>
              <a:rPr lang="es-PR" sz="1400" dirty="0" err="1" smtClean="0"/>
              <a:t>Lifeway</a:t>
            </a:r>
            <a:r>
              <a:rPr lang="es-PR" sz="1400" dirty="0" smtClean="0"/>
              <a:t> </a:t>
            </a:r>
            <a:r>
              <a:rPr lang="es-PR" sz="1400" dirty="0" err="1" smtClean="0"/>
              <a:t>Church</a:t>
            </a:r>
            <a:r>
              <a:rPr lang="es-PR" sz="1400" dirty="0" smtClean="0"/>
              <a:t> </a:t>
            </a:r>
            <a:r>
              <a:rPr lang="es-PR" sz="1400" dirty="0" err="1" smtClean="0"/>
              <a:t>Resources</a:t>
            </a:r>
            <a:r>
              <a:rPr lang="es-PR" sz="1400" dirty="0" smtClean="0"/>
              <a:t>, 2013. 7-16.</a:t>
            </a:r>
          </a:p>
          <a:p>
            <a:pPr marL="342900" lvl="1" indent="-342900">
              <a:lnSpc>
                <a:spcPct val="90000"/>
              </a:lnSpc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PR" sz="1400" dirty="0" err="1" smtClean="0"/>
              <a:t>Lockward</a:t>
            </a:r>
            <a:r>
              <a:rPr lang="es-PR" sz="1400" dirty="0" smtClean="0"/>
              <a:t>, Alfonso. </a:t>
            </a:r>
            <a:r>
              <a:rPr lang="es-PR" sz="1400" i="1" dirty="0" smtClean="0"/>
              <a:t>Nuevo Diccionario De La Biblia.</a:t>
            </a:r>
            <a:r>
              <a:rPr lang="es-PR" sz="1400" dirty="0" smtClean="0"/>
              <a:t> Miami: Editorial </a:t>
            </a:r>
            <a:r>
              <a:rPr lang="es-PR" sz="1400" dirty="0" err="1" smtClean="0"/>
              <a:t>Unilit</a:t>
            </a:r>
            <a:r>
              <a:rPr lang="es-PR" sz="1400" dirty="0" smtClean="0"/>
              <a:t>, 2003.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ES" sz="1400" dirty="0" err="1" smtClean="0"/>
              <a:t>Porter</a:t>
            </a:r>
            <a:r>
              <a:rPr lang="es-ES" sz="1400" dirty="0" smtClean="0"/>
              <a:t>, Rafael. </a:t>
            </a:r>
            <a:r>
              <a:rPr lang="es-ES" sz="1400" i="1" dirty="0" smtClean="0"/>
              <a:t>Estudios </a:t>
            </a:r>
            <a:r>
              <a:rPr lang="es-ES" sz="1400" i="1" dirty="0" err="1" smtClean="0"/>
              <a:t>Bı́blicos</a:t>
            </a:r>
            <a:r>
              <a:rPr lang="es-ES" sz="1400" i="1" dirty="0" smtClean="0"/>
              <a:t> ELA: ¿Listos Para El Rey? (Mateo)</a:t>
            </a:r>
            <a:r>
              <a:rPr lang="es-ES" sz="1400" dirty="0" smtClean="0"/>
              <a:t> .  Puebla, </a:t>
            </a:r>
            <a:r>
              <a:rPr lang="es-ES" sz="1400" dirty="0" err="1" smtClean="0"/>
              <a:t>México</a:t>
            </a:r>
            <a:r>
              <a:rPr lang="es-ES" sz="1400" dirty="0" smtClean="0"/>
              <a:t>: Ediciones Las </a:t>
            </a:r>
            <a:r>
              <a:rPr lang="es-ES" sz="1400" dirty="0" err="1" smtClean="0"/>
              <a:t>Américas</a:t>
            </a:r>
            <a:r>
              <a:rPr lang="es-ES" sz="1400" dirty="0" smtClean="0"/>
              <a:t>, A. C., 1986.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400" dirty="0" smtClean="0"/>
              <a:t>Reina Valera Revisada (1960). Miami: Sociedades Bíblicas Unidas, 1998.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400" dirty="0" smtClean="0"/>
              <a:t>San Martín, Exequiel, Carol Martínez y Rubén </a:t>
            </a:r>
            <a:r>
              <a:rPr lang="es-PR" sz="1400" dirty="0" err="1" smtClean="0"/>
              <a:t>Zorzoli</a:t>
            </a:r>
            <a:r>
              <a:rPr lang="es-PR" sz="1400" dirty="0" smtClean="0"/>
              <a:t>, eds. </a:t>
            </a:r>
            <a:r>
              <a:rPr lang="es-PR" sz="1400" i="1" dirty="0" smtClean="0"/>
              <a:t>Enseñanza Bíblica para Todos, Vol. 3.  </a:t>
            </a:r>
            <a:r>
              <a:rPr lang="es-PR" sz="1400" dirty="0" smtClean="0"/>
              <a:t>El Paso, Texas:  Editorial Mundo Hispano,  2008.  13-18. 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PR" sz="1400" dirty="0" smtClean="0"/>
              <a:t>Vine, W.E. </a:t>
            </a:r>
            <a:r>
              <a:rPr lang="es-PR" sz="1400" i="1" dirty="0" smtClean="0"/>
              <a:t>Vine Diccionario Expositivo De Palabras Del Antiguo Y Del Nuevo Testamento Exhaustivo</a:t>
            </a:r>
            <a:r>
              <a:rPr lang="es-PR" sz="1400" dirty="0" smtClean="0"/>
              <a:t>, </a:t>
            </a:r>
            <a:r>
              <a:rPr lang="es-PR" sz="1400" dirty="0" err="1" smtClean="0"/>
              <a:t>electronic</a:t>
            </a:r>
            <a:r>
              <a:rPr lang="es-PR" sz="1400" dirty="0" smtClean="0"/>
              <a:t> ed. Nashville: Editorial Caribe, 2000, c1999.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s-ES" sz="1400" dirty="0" smtClean="0">
                <a:hlinkClick r:id="rId2"/>
              </a:rPr>
              <a:t>http://www.dsmedia.org/resources/illustrations/sweet-publishing/</a:t>
            </a:r>
            <a:r>
              <a:rPr lang="es-ES" sz="1400" dirty="0" smtClean="0"/>
              <a:t>  (imágenes bíblicas).</a:t>
            </a:r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r>
              <a:rPr lang="en-US" sz="1400" dirty="0" smtClean="0">
                <a:hlinkClick r:id="rId3"/>
              </a:rPr>
              <a:t>http://st-takla.org/Gallery/Bible/Illustrations/Bible-Slides/OT/Jeremiah.html</a:t>
            </a:r>
            <a:r>
              <a:rPr lang="en-US" sz="1400" dirty="0" smtClean="0"/>
              <a:t> </a:t>
            </a:r>
            <a:r>
              <a:rPr lang="es-ES" sz="1400" dirty="0" smtClean="0">
                <a:latin typeface="Candara" pitchFamily="34" charset="0"/>
              </a:rPr>
              <a:t>(imágenes bíblicas).</a:t>
            </a:r>
            <a:endParaRPr lang="en-US" sz="14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n-US" sz="14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400" dirty="0" smtClean="0"/>
          </a:p>
          <a:p>
            <a:pPr>
              <a:lnSpc>
                <a:spcPct val="90000"/>
              </a:lnSpc>
              <a:spcAft>
                <a:spcPts val="600"/>
              </a:spcAft>
              <a:buNone/>
            </a:pPr>
            <a:endParaRPr lang="es-PR" sz="1400" dirty="0" smtClean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19" descr="ChristHearHim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62000" y="-33338"/>
            <a:ext cx="7924800" cy="6901180"/>
          </a:xfrm>
          <a:prstGeom prst="rect">
            <a:avLst/>
          </a:prstGeom>
          <a:noFill/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762000" y="533400"/>
            <a:ext cx="7924800" cy="838200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r>
              <a:rPr lang="es-PR" dirty="0" smtClean="0">
                <a:solidFill>
                  <a:schemeClr val="bg1"/>
                </a:solidFill>
              </a:rPr>
              <a:t>Próximo Estudio Dominical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762000" y="1371600"/>
            <a:ext cx="7924800" cy="4876800"/>
          </a:xfrm>
          <a:solidFill>
            <a:schemeClr val="tx1">
              <a:lumMod val="95000"/>
              <a:lumOff val="5000"/>
              <a:alpha val="65000"/>
            </a:schemeClr>
          </a:solidFill>
          <a:ln/>
        </p:spPr>
        <p:txBody>
          <a:bodyPr anchor="ctr">
            <a:noAutofit/>
          </a:bodyPr>
          <a:lstStyle/>
          <a:p>
            <a:pPr marL="401638" lvl="0" indent="-234950" algn="ctr" fontAlgn="auto">
              <a:spcAft>
                <a:spcPts val="1200"/>
              </a:spcAft>
              <a:buNone/>
              <a:defRPr/>
            </a:pPr>
            <a:r>
              <a:rPr lang="es-PR" sz="4400" dirty="0" smtClean="0">
                <a:solidFill>
                  <a:schemeClr val="bg1"/>
                </a:solidFill>
              </a:rPr>
              <a:t>4</a:t>
            </a:r>
            <a:r>
              <a:rPr lang="es-PR" sz="4400" baseline="30000" dirty="0" smtClean="0">
                <a:solidFill>
                  <a:schemeClr val="bg1"/>
                </a:solidFill>
              </a:rPr>
              <a:t>to</a:t>
            </a:r>
            <a:r>
              <a:rPr lang="es-PR" sz="4400" dirty="0" smtClean="0">
                <a:solidFill>
                  <a:schemeClr val="bg1"/>
                </a:solidFill>
              </a:rPr>
              <a:t> Trimestre/Tema 1:                     Lo que significa seguir a Jesús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4000" dirty="0" smtClean="0">
                <a:solidFill>
                  <a:schemeClr val="bg1"/>
                </a:solidFill>
              </a:rPr>
              <a:t>“Expectativas elevadas”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dirty="0" smtClean="0">
                <a:solidFill>
                  <a:schemeClr val="bg1"/>
                </a:solidFill>
              </a:rPr>
              <a:t>8 de septiembre de 2013</a:t>
            </a:r>
            <a:endParaRPr lang="es-PR" sz="2800" dirty="0" smtClean="0">
              <a:solidFill>
                <a:schemeClr val="bg1"/>
              </a:solidFill>
            </a:endParaRP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Leer </a:t>
            </a:r>
            <a:r>
              <a:rPr lang="es-PR" dirty="0">
                <a:solidFill>
                  <a:schemeClr val="bg1"/>
                </a:solidFill>
              </a:rPr>
              <a:t>y meditar en</a:t>
            </a:r>
            <a:r>
              <a:rPr lang="es-PR" dirty="0" smtClean="0">
                <a:solidFill>
                  <a:schemeClr val="bg1"/>
                </a:solidFill>
              </a:rPr>
              <a:t>:</a:t>
            </a:r>
          </a:p>
          <a:p>
            <a:pPr marL="401638" indent="-234950" algn="ctr">
              <a:buNone/>
            </a:pPr>
            <a:r>
              <a:rPr lang="es-PR" dirty="0" smtClean="0">
                <a:solidFill>
                  <a:schemeClr val="bg1"/>
                </a:solidFill>
              </a:rPr>
              <a:t>(Mateo 5:17-22, 27-28, 31-34a, 38-39,              43-44, 48)</a:t>
            </a:r>
            <a:endParaRPr lang="es-PR" dirty="0">
              <a:solidFill>
                <a:schemeClr val="bg1"/>
              </a:solidFill>
            </a:endParaRPr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build="p" animBg="1"/>
    </p:bld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28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443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762000" y="2209800"/>
            <a:ext cx="7924800" cy="4191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Su actitud interior                             (</a:t>
            </a:r>
            <a:r>
              <a:rPr lang="es-PR" sz="3600" dirty="0" smtClean="0">
                <a:solidFill>
                  <a:schemeClr val="tx2"/>
                </a:solidFill>
              </a:rPr>
              <a:t>Mateo 5:1-6</a:t>
            </a:r>
            <a:r>
              <a:rPr lang="es-PR" sz="3600" dirty="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Sus relaciones externas                             (</a:t>
            </a:r>
            <a:r>
              <a:rPr lang="es-PR" sz="3600" dirty="0" smtClean="0">
                <a:solidFill>
                  <a:schemeClr val="tx2"/>
                </a:solidFill>
              </a:rPr>
              <a:t>Mateo 5:7-12</a:t>
            </a:r>
            <a:r>
              <a:rPr lang="es-PR" sz="3600" dirty="0" smtClean="0"/>
              <a:t>)</a:t>
            </a:r>
          </a:p>
          <a:p>
            <a:pPr marL="346075" indent="-346075">
              <a:spcAft>
                <a:spcPts val="600"/>
              </a:spcAft>
              <a:buFont typeface="Wingdings" pitchFamily="2" charset="2"/>
              <a:buAutoNum type="arabicPeriod"/>
            </a:pPr>
            <a:r>
              <a:rPr lang="es-PR" sz="3600" dirty="0" smtClean="0"/>
              <a:t>Su influencia en el mundo      (</a:t>
            </a:r>
            <a:r>
              <a:rPr lang="es-PR" sz="3600" dirty="0" smtClean="0">
                <a:solidFill>
                  <a:schemeClr val="tx2"/>
                </a:solidFill>
              </a:rPr>
              <a:t>Mateo 5:13-16</a:t>
            </a:r>
            <a:r>
              <a:rPr lang="es-PR" sz="3600" dirty="0" smtClean="0"/>
              <a:t>)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A691704-8AD3-4869-913C-6C059867AFF4}" type="slidenum">
              <a:rPr lang="en-US"/>
              <a:pPr/>
              <a:t>3</a:t>
            </a:fld>
            <a:endParaRPr lang="en-US"/>
          </a:p>
        </p:txBody>
      </p:sp>
      <p:sp>
        <p:nvSpPr>
          <p:cNvPr id="317442" name="Rectangle 2"/>
          <p:cNvSpPr>
            <a:spLocks noGrp="1" noChangeArrowheads="1"/>
          </p:cNvSpPr>
          <p:nvPr>
            <p:ph type="title"/>
          </p:nvPr>
        </p:nvSpPr>
        <p:spPr>
          <a:xfrm>
            <a:off x="1150938" y="914400"/>
            <a:ext cx="5478463" cy="762000"/>
          </a:xfrm>
          <a:solidFill>
            <a:schemeClr val="bg1">
              <a:alpha val="45000"/>
            </a:schemeClr>
          </a:solidFill>
          <a:ln/>
        </p:spPr>
        <p:txBody>
          <a:bodyPr/>
          <a:lstStyle/>
          <a:p>
            <a:r>
              <a:rPr lang="es-PR" dirty="0"/>
              <a:t>Bosquejo de Estudio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1744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31744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4000"/>
                            </p:stCondLst>
                            <p:childTnLst>
                              <p:par>
                                <p:cTn id="13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2000"/>
                                        <p:tgtEl>
                                          <p:spTgt spid="31744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scroll.jpg"/>
          <p:cNvPicPr>
            <a:picLocks noChangeAspect="1"/>
          </p:cNvPicPr>
          <p:nvPr/>
        </p:nvPicPr>
        <p:blipFill>
          <a:blip r:embed="rId3" cstate="screen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0" y="2209800"/>
            <a:ext cx="9144000" cy="3276600"/>
          </a:xfrm>
          <a:prstGeom prst="rect">
            <a:avLst/>
          </a:prstGeom>
        </p:spPr>
      </p:pic>
      <p:sp>
        <p:nvSpPr>
          <p:cNvPr id="6553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304800" y="2849418"/>
            <a:ext cx="8382000" cy="1570182"/>
          </a:xfrm>
          <a:noFill/>
          <a:ln/>
        </p:spPr>
        <p:txBody>
          <a:bodyPr/>
          <a:lstStyle/>
          <a:p>
            <a:pPr>
              <a:buNone/>
            </a:pPr>
            <a:r>
              <a:rPr lang="es-ES" dirty="0" smtClean="0">
                <a:latin typeface="Papyrus" pitchFamily="66" charset="0"/>
              </a:rPr>
              <a:t>	“Así alumbre vuestra luz delante de los hombres, para que vean vuestras buenas obras, y glorifiquen a vuestro Padre que está en los cielos. " (Mateo 5.16, RVR60)</a:t>
            </a:r>
          </a:p>
        </p:txBody>
      </p:sp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Texto </a:t>
            </a:r>
            <a:r>
              <a:rPr lang="es-PR" dirty="0" smtClean="0"/>
              <a:t>Clave</a:t>
            </a:r>
            <a:endParaRPr lang="es-PR" dirty="0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5</a:t>
            </a:fld>
            <a:endParaRPr lang="en-US"/>
          </a:p>
        </p:txBody>
      </p:sp>
      <p:sp>
        <p:nvSpPr>
          <p:cNvPr id="9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671512"/>
            <a:ext cx="76200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Su actitud interior                             (Mateo 5:1-6)</a:t>
            </a:r>
          </a:p>
        </p:txBody>
      </p:sp>
      <p:pic>
        <p:nvPicPr>
          <p:cNvPr id="5" name="Picture 14" descr="William_Hole_Jesus_teaching_crowds_on_a_high_plain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2362200" y="1981200"/>
            <a:ext cx="4218214" cy="4724400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057400"/>
            <a:ext cx="8534400" cy="3657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"Viendo la multitud, subió al monte; y sentándose, vinieron a él sus discípulos. Y abriendo su boca les enseñaba, diciendo: Bienaventurados los pobres en espíritu, porque de ellos es el reino de los cielos. Bienaventurados los que lloran, porque ellos recibirán consolación..."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671512"/>
            <a:ext cx="76200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Su actitud interior                             (Mateo 5:1-6)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228600" y="2057400"/>
            <a:ext cx="8534400" cy="3657600"/>
          </a:xfrm>
        </p:spPr>
        <p:txBody>
          <a:bodyPr/>
          <a:lstStyle/>
          <a:p>
            <a:pPr>
              <a:buNone/>
            </a:pPr>
            <a:r>
              <a:rPr lang="es-ES" dirty="0" smtClean="0"/>
              <a:t>	"...Bienaventurados los mansos, porque ellos recibirán la tierra por heredad. Bienaventurados los que tienen hambre y sed de justicia, porque ellos serán saciados."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671512"/>
            <a:ext cx="76200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Su actitud interior                             (Mateo 5:1-6)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768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0898-8591-42B5-B6DE-9EBABB23EF1C}" type="slidenum">
              <a:rPr lang="en-US"/>
              <a:pPr/>
              <a:t>8</a:t>
            </a:fld>
            <a:endParaRPr lang="en-US"/>
          </a:p>
        </p:txBody>
      </p:sp>
      <p:sp>
        <p:nvSpPr>
          <p:cNvPr id="3297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1981200"/>
            <a:ext cx="8458200" cy="4876800"/>
          </a:xfrm>
        </p:spPr>
        <p:txBody>
          <a:bodyPr/>
          <a:lstStyle/>
          <a:p>
            <a:pPr>
              <a:spcBef>
                <a:spcPts val="1800"/>
              </a:spcBef>
            </a:pPr>
            <a:r>
              <a:rPr lang="es-PR" sz="2800" dirty="0" smtClean="0"/>
              <a:t> </a:t>
            </a:r>
            <a:r>
              <a:rPr lang="es-ES" sz="2800" dirty="0" smtClean="0"/>
              <a:t>Se traduce el término </a:t>
            </a:r>
            <a:r>
              <a:rPr lang="es-ES" sz="2800" i="1" dirty="0" err="1" smtClean="0"/>
              <a:t>makários</a:t>
            </a:r>
            <a:r>
              <a:rPr lang="es-ES" sz="2800" i="1" dirty="0" smtClean="0"/>
              <a:t> </a:t>
            </a:r>
            <a:r>
              <a:rPr lang="es-ES" sz="2800" baseline="30000" dirty="0" smtClean="0"/>
              <a:t>3107</a:t>
            </a:r>
            <a:r>
              <a:rPr lang="es-ES" sz="2800" dirty="0" smtClean="0"/>
              <a:t> con varios adjetivos en castellano: dichoso, feliz, bienaventurado, favorecido, bendito, afortunado, contento. (Carro, 89)</a:t>
            </a:r>
          </a:p>
          <a:p>
            <a:pPr>
              <a:spcBef>
                <a:spcPts val="600"/>
              </a:spcBef>
            </a:pPr>
            <a:r>
              <a:rPr lang="es-ES" sz="2800" dirty="0" smtClean="0"/>
              <a:t>(</a:t>
            </a:r>
            <a:r>
              <a:rPr lang="es-ES" sz="2800" dirty="0" smtClean="0">
                <a:solidFill>
                  <a:schemeClr val="tx2"/>
                </a:solidFill>
              </a:rPr>
              <a:t>v.3</a:t>
            </a:r>
            <a:r>
              <a:rPr lang="es-ES" sz="2800" dirty="0" smtClean="0"/>
              <a:t>) </a:t>
            </a:r>
            <a:r>
              <a:rPr lang="es-ES" sz="2800" i="1" dirty="0" smtClean="0"/>
              <a:t>los pobres en espíritu – </a:t>
            </a:r>
            <a:r>
              <a:rPr lang="es-ES" sz="2800" dirty="0" smtClean="0"/>
              <a:t>no se refiere a condición material</a:t>
            </a:r>
          </a:p>
          <a:p>
            <a:pPr>
              <a:spcBef>
                <a:spcPts val="600"/>
              </a:spcBef>
            </a:pPr>
            <a:r>
              <a:rPr lang="es-ES" sz="2400" dirty="0" smtClean="0"/>
              <a:t>"El Espíritu de Jehová el Señor está sobre mí, porque me ungió Jehová; me ha enviado a predicar buenas nuevas a </a:t>
            </a:r>
            <a:r>
              <a:rPr lang="es-ES" sz="2400" dirty="0" smtClean="0">
                <a:solidFill>
                  <a:schemeClr val="tx2"/>
                </a:solidFill>
              </a:rPr>
              <a:t>los abatidos</a:t>
            </a:r>
            <a:r>
              <a:rPr lang="es-ES" sz="2400" dirty="0" smtClean="0"/>
              <a:t>, a vendar a </a:t>
            </a:r>
            <a:r>
              <a:rPr lang="es-ES" sz="2400" dirty="0" smtClean="0">
                <a:solidFill>
                  <a:schemeClr val="tx2"/>
                </a:solidFill>
              </a:rPr>
              <a:t>los quebrantados de corazón</a:t>
            </a:r>
            <a:r>
              <a:rPr lang="es-ES" sz="2400" dirty="0" smtClean="0"/>
              <a:t>, a publicar libertad a </a:t>
            </a:r>
            <a:r>
              <a:rPr lang="es-ES" sz="2400" dirty="0" smtClean="0">
                <a:solidFill>
                  <a:schemeClr val="tx2"/>
                </a:solidFill>
              </a:rPr>
              <a:t>los cautivos</a:t>
            </a:r>
            <a:r>
              <a:rPr lang="es-ES" sz="2400" dirty="0" smtClean="0"/>
              <a:t>, y a </a:t>
            </a:r>
            <a:r>
              <a:rPr lang="es-ES" sz="2400" dirty="0" smtClean="0">
                <a:solidFill>
                  <a:schemeClr val="tx2"/>
                </a:solidFill>
              </a:rPr>
              <a:t>los presos apertura </a:t>
            </a:r>
            <a:r>
              <a:rPr lang="es-ES" sz="2400" dirty="0" smtClean="0"/>
              <a:t>de la cárcel;" (</a:t>
            </a:r>
            <a:r>
              <a:rPr lang="es-ES" sz="2400" dirty="0" smtClean="0">
                <a:solidFill>
                  <a:schemeClr val="tx2"/>
                </a:solidFill>
              </a:rPr>
              <a:t>Isaías 61.1, RVR60</a:t>
            </a:r>
            <a:r>
              <a:rPr lang="es-ES" sz="2400" dirty="0" smtClean="0"/>
              <a:t>)</a:t>
            </a:r>
            <a:endParaRPr lang="es-ES" sz="1800" dirty="0" smtClean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671512"/>
            <a:ext cx="76200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Su actitud interior                             (Mateo 5:1-6)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973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B910898-8591-42B5-B6DE-9EBABB23EF1C}" type="slidenum">
              <a:rPr lang="en-US"/>
              <a:pPr/>
              <a:t>9</a:t>
            </a:fld>
            <a:endParaRPr lang="en-US"/>
          </a:p>
        </p:txBody>
      </p:sp>
      <p:sp>
        <p:nvSpPr>
          <p:cNvPr id="329730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209800"/>
            <a:ext cx="8458200" cy="4648200"/>
          </a:xfrm>
        </p:spPr>
        <p:txBody>
          <a:bodyPr/>
          <a:lstStyle/>
          <a:p>
            <a:pPr>
              <a:spcBef>
                <a:spcPts val="600"/>
              </a:spcBef>
            </a:pPr>
            <a:r>
              <a:rPr lang="es-ES" sz="2800" dirty="0" smtClean="0"/>
              <a:t>(</a:t>
            </a:r>
            <a:r>
              <a:rPr lang="es-ES" sz="2800" dirty="0" smtClean="0">
                <a:solidFill>
                  <a:schemeClr val="tx2"/>
                </a:solidFill>
              </a:rPr>
              <a:t>v.4</a:t>
            </a:r>
            <a:r>
              <a:rPr lang="es-ES" sz="2800" dirty="0" smtClean="0"/>
              <a:t>) </a:t>
            </a:r>
            <a:r>
              <a:rPr lang="es-ES" sz="2800" i="1" dirty="0" smtClean="0"/>
              <a:t>los que lloran – </a:t>
            </a:r>
            <a:r>
              <a:rPr lang="es-ES" sz="2800" dirty="0" smtClean="0"/>
              <a:t>muestra de arrepentimiento</a:t>
            </a:r>
          </a:p>
          <a:p>
            <a:pPr>
              <a:spcBef>
                <a:spcPts val="1800"/>
              </a:spcBef>
            </a:pPr>
            <a:r>
              <a:rPr lang="es-ES" sz="2800" dirty="0" smtClean="0"/>
              <a:t>"a ordenar que a los afligidos de Sion se les dé gloria en lugar de ceniza, óleo de gozo en lugar de luto, manto de alegría en lugar del espíritu angustiado; y serán llamados árboles de justicia, plantío de Jehová, para gloria suya." (</a:t>
            </a:r>
            <a:r>
              <a:rPr lang="es-ES" sz="2800" dirty="0" smtClean="0">
                <a:solidFill>
                  <a:schemeClr val="tx2"/>
                </a:solidFill>
              </a:rPr>
              <a:t>Isaías 61.3, RVR60</a:t>
            </a:r>
            <a:r>
              <a:rPr lang="es-ES" sz="2800" dirty="0" smtClean="0"/>
              <a:t>)</a:t>
            </a:r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295400" y="671512"/>
            <a:ext cx="7620000" cy="1004888"/>
          </a:xfrm>
        </p:spPr>
        <p:txBody>
          <a:bodyPr/>
          <a:lstStyle/>
          <a:p>
            <a:pPr marL="742950" indent="-742950">
              <a:spcAft>
                <a:spcPts val="600"/>
              </a:spcAft>
              <a:buFont typeface="+mj-lt"/>
              <a:buAutoNum type="arabicPeriod"/>
            </a:pPr>
            <a:r>
              <a:rPr lang="es-PR" sz="4000" dirty="0" smtClean="0"/>
              <a:t>Su actitud interior                             (Mateo 5:1-6)</a:t>
            </a:r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97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32973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83992</TotalTime>
  <Words>1395</Words>
  <Application>Microsoft Office PowerPoint</Application>
  <PresentationFormat>On-screen Show (4:3)</PresentationFormat>
  <Paragraphs>127</Paragraphs>
  <Slides>28</Slides>
  <Notes>7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28</vt:i4>
      </vt:variant>
    </vt:vector>
  </HeadingPairs>
  <TitlesOfParts>
    <vt:vector size="37" baseType="lpstr">
      <vt:lpstr>Arial</vt:lpstr>
      <vt:lpstr>Calibri</vt:lpstr>
      <vt:lpstr>Candara</vt:lpstr>
      <vt:lpstr>Papyrus</vt:lpstr>
      <vt:lpstr>Tahoma</vt:lpstr>
      <vt:lpstr>Wingdings</vt:lpstr>
      <vt:lpstr>Blends</vt:lpstr>
      <vt:lpstr>1_Office Theme</vt:lpstr>
      <vt:lpstr>Office Theme</vt:lpstr>
      <vt:lpstr>PowerPoint Presentation</vt:lpstr>
      <vt:lpstr>Tema General</vt:lpstr>
      <vt:lpstr>Bosquejo de Estudio</vt:lpstr>
      <vt:lpstr>Texto Clave</vt:lpstr>
      <vt:lpstr>Su actitud interior                             (Mateo 5:1-6)</vt:lpstr>
      <vt:lpstr>Su actitud interior                             (Mateo 5:1-6)</vt:lpstr>
      <vt:lpstr>Su actitud interior                             (Mateo 5:1-6)</vt:lpstr>
      <vt:lpstr>Su actitud interior                             (Mateo 5:1-6)</vt:lpstr>
      <vt:lpstr>Su actitud interior                             (Mateo 5:1-6)</vt:lpstr>
      <vt:lpstr>Su actitud interior                             (Mateo 5:1-6)</vt:lpstr>
      <vt:lpstr>Su actitud interior                             (Mateo 5:1-6)</vt:lpstr>
      <vt:lpstr>Sus relaciones externas                             (Mateo 5:7-12)</vt:lpstr>
      <vt:lpstr>Sus relaciones externas                             (Mateo 5:7-12)</vt:lpstr>
      <vt:lpstr>Sus relaciones externas                             (Mateo 5:7-12)</vt:lpstr>
      <vt:lpstr>Sus relaciones externas                             (Mateo 5:7-12)</vt:lpstr>
      <vt:lpstr>Sus relaciones externas                             (Mateo 5:7-12)</vt:lpstr>
      <vt:lpstr>Sus relaciones externas                             (Mateo 5:7-12)</vt:lpstr>
      <vt:lpstr>Sus relaciones externas                             (Mateo 5:7-12)</vt:lpstr>
      <vt:lpstr>Sus relaciones externas                             (Mateo 5:7-12)</vt:lpstr>
      <vt:lpstr>Sus relaciones externas                             (Mateo 5:7-12)</vt:lpstr>
      <vt:lpstr>Su influencia en el mundo      (Mateo 5:13-16)</vt:lpstr>
      <vt:lpstr>Su influencia en el mundo      (Mateo 5:13-16)</vt:lpstr>
      <vt:lpstr>Su influencia en el mundo      (Mateo 5:13-16)</vt:lpstr>
      <vt:lpstr>Su influencia en el mundo      (Mateo 5:13-16)</vt:lpstr>
      <vt:lpstr>Aplicaciones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volver_a_lo_basico_090113</dc:title>
  <dc:creator>JRIVERA</dc:creator>
  <cp:lastModifiedBy>Tito Ortega</cp:lastModifiedBy>
  <cp:revision>3703</cp:revision>
  <dcterms:created xsi:type="dcterms:W3CDTF">2007-01-24T21:53:34Z</dcterms:created>
  <dcterms:modified xsi:type="dcterms:W3CDTF">2013-09-02T23:04:55Z</dcterms:modified>
</cp:coreProperties>
</file>