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35"/>
  </p:notesMasterIdLst>
  <p:handoutMasterIdLst>
    <p:handoutMasterId r:id="rId36"/>
  </p:handoutMasterIdLst>
  <p:sldIdLst>
    <p:sldId id="794" r:id="rId4"/>
    <p:sldId id="1228" r:id="rId5"/>
    <p:sldId id="804" r:id="rId6"/>
    <p:sldId id="416" r:id="rId7"/>
    <p:sldId id="287" r:id="rId8"/>
    <p:sldId id="622" r:id="rId9"/>
    <p:sldId id="1090" r:id="rId10"/>
    <p:sldId id="1281" r:id="rId11"/>
    <p:sldId id="1261" r:id="rId12"/>
    <p:sldId id="1285" r:id="rId13"/>
    <p:sldId id="1286" r:id="rId14"/>
    <p:sldId id="652" r:id="rId15"/>
    <p:sldId id="1084" r:id="rId16"/>
    <p:sldId id="1267" r:id="rId17"/>
    <p:sldId id="655" r:id="rId18"/>
    <p:sldId id="922" r:id="rId19"/>
    <p:sldId id="1282" r:id="rId20"/>
    <p:sldId id="1283" r:id="rId21"/>
    <p:sldId id="1284" r:id="rId22"/>
    <p:sldId id="1280" r:id="rId23"/>
    <p:sldId id="1287" r:id="rId24"/>
    <p:sldId id="1288" r:id="rId25"/>
    <p:sldId id="1289" r:id="rId26"/>
    <p:sldId id="1155" r:id="rId27"/>
    <p:sldId id="561" r:id="rId28"/>
    <p:sldId id="1133" r:id="rId29"/>
    <p:sldId id="1293" r:id="rId30"/>
    <p:sldId id="1292" r:id="rId31"/>
    <p:sldId id="1291" r:id="rId32"/>
    <p:sldId id="1290" r:id="rId33"/>
    <p:sldId id="908" r:id="rId3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96709" autoAdjust="0"/>
  </p:normalViewPr>
  <p:slideViewPr>
    <p:cSldViewPr>
      <p:cViewPr varScale="1">
        <p:scale>
          <a:sx n="68" d="100"/>
          <a:sy n="68" d="100"/>
        </p:scale>
        <p:origin x="1356" y="54"/>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11/25/2013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39668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662717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324846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2722429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26</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31</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3422921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3246774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588934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3391819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192491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15</a:t>
            </a:fld>
            <a:endParaRPr lang="en-US"/>
          </a:p>
        </p:txBody>
      </p:sp>
    </p:spTree>
    <p:extLst>
      <p:ext uri="{BB962C8B-B14F-4D97-AF65-F5344CB8AC3E}">
        <p14:creationId xmlns:p14="http://schemas.microsoft.com/office/powerpoint/2010/main" val="2463741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t-takla.org/Gallery/Bible/Illustrations/Bible-Slides/OT/Jeremiah.html" TargetMode="External"/><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12" name="Picture 2" descr="http://distantshoresmedia.org/images/rg/44/44_Ac_17_01_RG.jpg"/>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bwMode="auto">
          <a:xfrm>
            <a:off x="-25943" y="0"/>
            <a:ext cx="9192843"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4</a:t>
            </a:r>
            <a:r>
              <a:rPr kumimoji="0" lang="es-PR" sz="4400" b="0" i="0" u="none" strike="noStrike" kern="1200" cap="none" spc="0" normalizeH="0" baseline="30000" noProof="0" dirty="0" smtClean="0">
                <a:ln>
                  <a:noFill/>
                </a:ln>
                <a:effectLst/>
                <a:uLnTx/>
                <a:uFillTx/>
                <a:latin typeface="+mj-lt"/>
                <a:ea typeface="+mj-ea"/>
                <a:cs typeface="+mj-cs"/>
              </a:rPr>
              <a:t>to</a:t>
            </a:r>
            <a:r>
              <a:rPr kumimoji="0" lang="es-PR" sz="4400" b="0" i="0" u="none" strike="noStrike" kern="1200" cap="none" spc="0" normalizeH="0" baseline="0" noProof="0" dirty="0" smtClean="0">
                <a:ln>
                  <a:noFill/>
                </a:ln>
                <a:effectLst/>
                <a:uLnTx/>
                <a:uFillTx/>
                <a:latin typeface="+mj-lt"/>
                <a:ea typeface="+mj-ea"/>
                <a:cs typeface="+mj-cs"/>
              </a:rPr>
              <a:t> Trimestre/Tema </a:t>
            </a:r>
            <a:r>
              <a:rPr lang="es-PR" sz="4400" noProof="0" dirty="0" smtClean="0">
                <a:latin typeface="+mj-lt"/>
              </a:rPr>
              <a:t>3</a:t>
            </a:r>
            <a:r>
              <a:rPr lang="es-PR" sz="4400" dirty="0" smtClean="0">
                <a:latin typeface="+mj-lt"/>
              </a:rPr>
              <a:t>:                ¿Qué hace una iglesia que Dios usa para transformar?</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a:t>
            </a:r>
            <a:r>
              <a:rPr lang="es-PR" sz="4400" dirty="0" smtClean="0"/>
              <a:t>Salgamos a las calles</a:t>
            </a:r>
            <a:r>
              <a:rPr lang="es-PR" sz="4400" dirty="0" smtClean="0">
                <a:latin typeface="+mn-lt"/>
              </a:rPr>
              <a:t>”</a:t>
            </a:r>
          </a:p>
          <a:p>
            <a:pPr marL="401638" indent="-234950" algn="ctr">
              <a:spcAft>
                <a:spcPts val="600"/>
              </a:spcAft>
              <a:buNone/>
            </a:pPr>
            <a:r>
              <a:rPr lang="es-PR" sz="3600" dirty="0" smtClean="0">
                <a:latin typeface="+mn-lt"/>
                <a:cs typeface="+mn-cs"/>
              </a:rPr>
              <a:t>24</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noviembre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t>Hechos 17:16-31</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1" name="Content Placeholder 2"/>
          <p:cNvSpPr>
            <a:spLocks noGrp="1"/>
          </p:cNvSpPr>
          <p:nvPr>
            <p:ph idx="1"/>
          </p:nvPr>
        </p:nvSpPr>
        <p:spPr>
          <a:xfrm>
            <a:off x="457200" y="2057400"/>
            <a:ext cx="8229600" cy="4495800"/>
          </a:xfrm>
        </p:spPr>
        <p:txBody>
          <a:bodyPr/>
          <a:lstStyle/>
          <a:p>
            <a:r>
              <a:rPr lang="es-ES" dirty="0" smtClean="0"/>
              <a:t>Filósofos </a:t>
            </a:r>
            <a:r>
              <a:rPr lang="es-ES" dirty="0" err="1"/>
              <a:t>Estóicos</a:t>
            </a:r>
            <a:r>
              <a:rPr lang="es-ES" dirty="0"/>
              <a:t> </a:t>
            </a:r>
            <a:r>
              <a:rPr lang="es-ES" dirty="0" smtClean="0"/>
              <a:t>(</a:t>
            </a:r>
            <a:r>
              <a:rPr lang="es-ES" dirty="0" smtClean="0">
                <a:solidFill>
                  <a:schemeClr val="tx2"/>
                </a:solidFill>
              </a:rPr>
              <a:t>vv.18-21</a:t>
            </a:r>
            <a:r>
              <a:rPr lang="es-ES" dirty="0" smtClean="0"/>
              <a:t>)</a:t>
            </a:r>
          </a:p>
          <a:p>
            <a:pPr lvl="1"/>
            <a:r>
              <a:rPr lang="es-ES" dirty="0" smtClean="0"/>
              <a:t>Su </a:t>
            </a:r>
            <a:r>
              <a:rPr lang="es-ES" dirty="0"/>
              <a:t>principio – El hombre es feliz cuando no anhela que las cosas sean diferentes de lo que son; debe buscar, entonces, un claro conocimiento del ciclo de la naturaleza, y cultivar una buena disposición para </a:t>
            </a:r>
            <a:r>
              <a:rPr lang="es-ES" dirty="0" smtClean="0"/>
              <a:t>aceptarlo. (Douglas)</a:t>
            </a:r>
          </a:p>
          <a:p>
            <a:r>
              <a:rPr lang="es-ES" dirty="0" smtClean="0"/>
              <a:t>Mientras </a:t>
            </a:r>
            <a:r>
              <a:rPr lang="es-ES" dirty="0"/>
              <a:t>que el sistema del estoicismo era en si superior al epicúreo, ambos a dos eran hostiles al evangelio. “Los dos enemigos con los que ha tenido siempre que contender el cristianismo, son los dos principios dominantes de los epicúreos y los estoicos: el placer y el orgullo”. [</a:t>
            </a:r>
            <a:r>
              <a:rPr lang="es-ES" dirty="0" err="1"/>
              <a:t>Hows</a:t>
            </a:r>
            <a:r>
              <a:rPr lang="es-ES" dirty="0"/>
              <a:t>]. decían: ¿Qué quiere decir este palabrero?—El vocablo, que significa “</a:t>
            </a:r>
            <a:r>
              <a:rPr lang="es-ES" dirty="0" err="1"/>
              <a:t>juntador</a:t>
            </a:r>
            <a:r>
              <a:rPr lang="es-ES" dirty="0"/>
              <a:t> de semillas”, como un ave, se aplica a uno que recoge y revende trozos de conocimiento, un charlatán; término general de escarnio para cualquier pretendido enseñador. predicador de nuevos dioses—“demonios”, pero en el sentido griego (no en el judaico), designado “objetos de adoración.” porque les predicaba a Jesús y la resurrección—No que ellos pensasen que de éstos Pablo hiciese dos divinidades; los dioses extranjeros para ellos eran Jehová y el resucitado Salvador, ordenado para juzgar al mundo. Y tomándole, le trajeron al Areópago—“La colina donde la corte más terrible de la judicatura se constituía desde tiempos inmemorables para sentenciar a los criminales mayores, y para resolver las cuestiones más solemnes relacionadas con la religión. Ningún lugar de Atenas era tan propio para un discurso sobre los misterios de la religión” [</a:t>
            </a:r>
            <a:r>
              <a:rPr lang="es-ES" dirty="0" err="1"/>
              <a:t>Hows</a:t>
            </a:r>
            <a:r>
              <a:rPr lang="es-ES" dirty="0"/>
              <a:t>]. El apóstol, sin embargo, no estaba aquí para ser juzgado, sino para exponer más extensamente lo que había sugerido en conversaciones interrumpidas en la plaza. 21. (Entonces todos los Atenienses … en ninguna otra cosa entendían, sino o en decir o en </a:t>
            </a:r>
            <a:r>
              <a:rPr lang="es-ES" dirty="0" err="1"/>
              <a:t>oir</a:t>
            </a:r>
            <a:r>
              <a:rPr lang="es-ES" dirty="0"/>
              <a:t> alguna cosa nueva.)—literalmente, “más nueva”, como si lo nuevo pronto se hiciese rancio, y deseasen ellos algo más reciente. [</a:t>
            </a:r>
            <a:r>
              <a:rPr lang="es-ES" dirty="0" err="1"/>
              <a:t>Bengel</a:t>
            </a:r>
            <a:r>
              <a:rPr lang="es-ES" dirty="0"/>
              <a:t>]. Esta descripción viva del carácter ateniense está abundantemente atestiguada por sus propios escritores</a:t>
            </a:r>
            <a:r>
              <a:rPr lang="es-ES" dirty="0" smtClean="0"/>
              <a:t>. (</a:t>
            </a:r>
            <a:r>
              <a:rPr lang="es-ES" dirty="0" err="1"/>
              <a:t>Jamieson</a:t>
            </a:r>
            <a:r>
              <a:rPr lang="es-ES" dirty="0"/>
              <a:t> et al)</a:t>
            </a:r>
          </a:p>
        </p:txBody>
      </p:sp>
      <p:sp>
        <p:nvSpPr>
          <p:cNvPr id="8"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a:t>Vayamos a donde está la gente </a:t>
            </a:r>
            <a:r>
              <a:rPr lang="es-PR" sz="4000" dirty="0" smtClean="0"/>
              <a:t>(</a:t>
            </a:r>
            <a:r>
              <a:rPr lang="es-PR" sz="4000" dirty="0"/>
              <a:t>Hechos 17:16-21</a:t>
            </a:r>
            <a:r>
              <a:rPr lang="es-PR" sz="4000" dirty="0" smtClean="0"/>
              <a:t>)</a:t>
            </a:r>
            <a:endParaRPr lang="es-PR" sz="4000" dirty="0"/>
          </a:p>
        </p:txBody>
      </p:sp>
    </p:spTree>
    <p:extLst>
      <p:ext uri="{BB962C8B-B14F-4D97-AF65-F5344CB8AC3E}">
        <p14:creationId xmlns:p14="http://schemas.microsoft.com/office/powerpoint/2010/main" val="31346132"/>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1" name="Content Placeholder 2"/>
          <p:cNvSpPr>
            <a:spLocks noGrp="1"/>
          </p:cNvSpPr>
          <p:nvPr>
            <p:ph idx="1"/>
          </p:nvPr>
        </p:nvSpPr>
        <p:spPr>
          <a:xfrm>
            <a:off x="457200" y="2057400"/>
            <a:ext cx="8229600" cy="4495800"/>
          </a:xfrm>
        </p:spPr>
        <p:txBody>
          <a:bodyPr/>
          <a:lstStyle/>
          <a:p>
            <a:r>
              <a:rPr lang="es-ES" dirty="0" err="1" smtClean="0"/>
              <a:t>Epicurismo</a:t>
            </a:r>
            <a:r>
              <a:rPr lang="es-ES" dirty="0" smtClean="0"/>
              <a:t> y Estoicismo (</a:t>
            </a:r>
            <a:r>
              <a:rPr lang="es-ES" dirty="0" smtClean="0">
                <a:solidFill>
                  <a:schemeClr val="tx2"/>
                </a:solidFill>
              </a:rPr>
              <a:t>vv.18-21</a:t>
            </a:r>
            <a:r>
              <a:rPr lang="es-ES" dirty="0" smtClean="0"/>
              <a:t>)</a:t>
            </a:r>
          </a:p>
          <a:p>
            <a:pPr lvl="1"/>
            <a:r>
              <a:rPr lang="es-ES" dirty="0" smtClean="0"/>
              <a:t>“</a:t>
            </a:r>
            <a:r>
              <a:rPr lang="es-ES" dirty="0"/>
              <a:t>Los dos enemigos con los que ha tenido siempre que contender el cristianismo, son los dos principios dominantes de los epicúreos y los estoicos: el placer y el orgullo”. [</a:t>
            </a:r>
            <a:r>
              <a:rPr lang="es-ES" dirty="0" err="1"/>
              <a:t>Hows</a:t>
            </a:r>
            <a:r>
              <a:rPr lang="es-ES" dirty="0" smtClean="0"/>
              <a:t>]. </a:t>
            </a:r>
          </a:p>
          <a:p>
            <a:r>
              <a:rPr lang="es-ES" dirty="0" smtClean="0"/>
              <a:t>(</a:t>
            </a:r>
            <a:r>
              <a:rPr lang="es-ES" dirty="0" smtClean="0">
                <a:solidFill>
                  <a:schemeClr val="tx2"/>
                </a:solidFill>
              </a:rPr>
              <a:t>v. 21</a:t>
            </a:r>
            <a:r>
              <a:rPr lang="es-ES" dirty="0" smtClean="0"/>
              <a:t>) </a:t>
            </a:r>
            <a:r>
              <a:rPr lang="es-ES" dirty="0" err="1" smtClean="0"/>
              <a:t>Oir</a:t>
            </a:r>
            <a:r>
              <a:rPr lang="es-ES" dirty="0" smtClean="0"/>
              <a:t> </a:t>
            </a:r>
            <a:r>
              <a:rPr lang="es-ES" dirty="0"/>
              <a:t>alguna cosa </a:t>
            </a:r>
            <a:r>
              <a:rPr lang="es-ES" dirty="0" smtClean="0"/>
              <a:t>nueva —literalmente</a:t>
            </a:r>
            <a:r>
              <a:rPr lang="es-ES" dirty="0"/>
              <a:t>, “más nueva”, como si lo nuevo pronto se hiciese </a:t>
            </a:r>
            <a:r>
              <a:rPr lang="es-ES" dirty="0" smtClean="0"/>
              <a:t>rancio [</a:t>
            </a:r>
            <a:r>
              <a:rPr lang="es-ES" dirty="0" err="1"/>
              <a:t>Bengel</a:t>
            </a:r>
            <a:r>
              <a:rPr lang="es-ES" dirty="0" smtClean="0"/>
              <a:t>]. (</a:t>
            </a:r>
            <a:r>
              <a:rPr lang="es-ES" dirty="0" err="1"/>
              <a:t>Jamieson</a:t>
            </a:r>
            <a:r>
              <a:rPr lang="es-ES" dirty="0"/>
              <a:t> et al)</a:t>
            </a:r>
          </a:p>
        </p:txBody>
      </p:sp>
      <p:sp>
        <p:nvSpPr>
          <p:cNvPr id="8"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a:t>Vayamos a donde está la gente </a:t>
            </a:r>
            <a:r>
              <a:rPr lang="es-PR" sz="4000" dirty="0" smtClean="0"/>
              <a:t>(</a:t>
            </a:r>
            <a:r>
              <a:rPr lang="es-PR" sz="4000" dirty="0"/>
              <a:t>Hechos 17:16-21</a:t>
            </a:r>
            <a:r>
              <a:rPr lang="es-PR" sz="4000" dirty="0" smtClean="0"/>
              <a:t>)</a:t>
            </a:r>
            <a:endParaRPr lang="es-PR" sz="4000" dirty="0"/>
          </a:p>
        </p:txBody>
      </p:sp>
    </p:spTree>
    <p:extLst>
      <p:ext uri="{BB962C8B-B14F-4D97-AF65-F5344CB8AC3E}">
        <p14:creationId xmlns:p14="http://schemas.microsoft.com/office/powerpoint/2010/main" val="2808539055"/>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a:p>
        </p:txBody>
      </p:sp>
      <p:sp>
        <p:nvSpPr>
          <p:cNvPr id="327683" name="Rectangle 3"/>
          <p:cNvSpPr>
            <a:spLocks noGrp="1" noChangeArrowheads="1"/>
          </p:cNvSpPr>
          <p:nvPr>
            <p:ph type="title"/>
          </p:nvPr>
        </p:nvSpPr>
        <p:spPr>
          <a:xfrm>
            <a:off x="1143000" y="762000"/>
            <a:ext cx="7772400" cy="914400"/>
          </a:xfrm>
        </p:spPr>
        <p:txBody>
          <a:bodyPr/>
          <a:lstStyle/>
          <a:p>
            <a:pPr marL="742950" indent="-742950">
              <a:spcAft>
                <a:spcPts val="600"/>
              </a:spcAft>
              <a:buFont typeface="+mj-lt"/>
              <a:buAutoNum type="arabicPeriod" startAt="2"/>
            </a:pPr>
            <a:r>
              <a:rPr lang="es-PR" sz="4000" dirty="0"/>
              <a:t>Sepamos lo que la gente cree    (Hechos 17:22-23</a:t>
            </a:r>
            <a:r>
              <a:rPr lang="es-PR" sz="4000" dirty="0" smtClean="0"/>
              <a:t>)</a:t>
            </a:r>
          </a:p>
        </p:txBody>
      </p:sp>
      <p:pic>
        <p:nvPicPr>
          <p:cNvPr id="2050" name="Picture 2" descr="http://distantshoresmedia.org/images/rg/44/44_Ac_17_12_RG.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47800" y="2131768"/>
            <a:ext cx="6319600" cy="45690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sp>
        <p:nvSpPr>
          <p:cNvPr id="327682" name="Rectangle 2"/>
          <p:cNvSpPr>
            <a:spLocks noGrp="1" noChangeArrowheads="1"/>
          </p:cNvSpPr>
          <p:nvPr>
            <p:ph type="body" idx="1"/>
          </p:nvPr>
        </p:nvSpPr>
        <p:spPr>
          <a:xfrm>
            <a:off x="457200" y="2133600"/>
            <a:ext cx="8305800" cy="4419600"/>
          </a:xfrm>
        </p:spPr>
        <p:txBody>
          <a:bodyPr/>
          <a:lstStyle/>
          <a:p>
            <a:pPr marL="0" indent="0">
              <a:buNone/>
            </a:pPr>
            <a:r>
              <a:rPr lang="es-ES" dirty="0"/>
              <a:t>“Entonces Pablo, puesto en pie en medio del Areópago, dijo: Varones atenienses, en todo observo que sois muy religiosos; porque pasando y mirando vuestros santuarios, hallé también un altar en el cual estaba esta inscripción: AL DIOS NO CONOCIDO. Al que vosotros adoráis, pues, sin conocerle, es a quien yo os anuncio</a:t>
            </a:r>
            <a:r>
              <a:rPr lang="es-ES" dirty="0" smtClean="0"/>
              <a:t>.”</a:t>
            </a:r>
            <a:endParaRPr lang="es-ES" dirty="0"/>
          </a:p>
        </p:txBody>
      </p:sp>
      <p:sp>
        <p:nvSpPr>
          <p:cNvPr id="6" name="Rectangle 3"/>
          <p:cNvSpPr>
            <a:spLocks noGrp="1" noChangeArrowheads="1"/>
          </p:cNvSpPr>
          <p:nvPr>
            <p:ph type="title"/>
          </p:nvPr>
        </p:nvSpPr>
        <p:spPr>
          <a:xfrm>
            <a:off x="1143000" y="762000"/>
            <a:ext cx="7772400" cy="914400"/>
          </a:xfrm>
        </p:spPr>
        <p:txBody>
          <a:bodyPr/>
          <a:lstStyle/>
          <a:p>
            <a:pPr marL="742950" indent="-742950">
              <a:spcAft>
                <a:spcPts val="600"/>
              </a:spcAft>
              <a:buFont typeface="+mj-lt"/>
              <a:buAutoNum type="arabicPeriod" startAt="2"/>
            </a:pPr>
            <a:r>
              <a:rPr lang="es-PR" sz="4000" dirty="0"/>
              <a:t>Sepamos lo que la gente cree    (Hechos 17:22-23</a:t>
            </a:r>
            <a:r>
              <a:rPr lang="es-PR" sz="4000" dirty="0" smtClean="0"/>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1" name="Content Placeholder 2"/>
          <p:cNvSpPr>
            <a:spLocks noGrp="1"/>
          </p:cNvSpPr>
          <p:nvPr>
            <p:ph idx="1"/>
          </p:nvPr>
        </p:nvSpPr>
        <p:spPr>
          <a:xfrm>
            <a:off x="685800" y="1981200"/>
            <a:ext cx="8153400" cy="4724400"/>
          </a:xfrm>
        </p:spPr>
        <p:txBody>
          <a:bodyPr/>
          <a:lstStyle/>
          <a:p>
            <a:r>
              <a:rPr lang="es-ES" dirty="0" smtClean="0"/>
              <a:t>La </a:t>
            </a:r>
            <a:r>
              <a:rPr lang="es-ES" dirty="0"/>
              <a:t>gente era muy religiosa; por tanto, era comprensible que estuvieran interesados en sus enseñanzas extrañas. </a:t>
            </a:r>
            <a:endParaRPr lang="es-ES" dirty="0" smtClean="0"/>
          </a:p>
          <a:p>
            <a:pPr lvl="1"/>
            <a:r>
              <a:rPr lang="es-ES" dirty="0" smtClean="0"/>
              <a:t>Pablo </a:t>
            </a:r>
            <a:r>
              <a:rPr lang="es-ES" dirty="0"/>
              <a:t>se encontró con un altar cuya inscripción lo dejó profundamente impresionado y le pareció muy rica en simbolismo para mostrar lo que eran las ideas religiosas de la ciudad: </a:t>
            </a:r>
            <a:r>
              <a:rPr lang="es-ES" i="1" dirty="0"/>
              <a:t>AL DIOS NO CONOCIDO </a:t>
            </a:r>
            <a:r>
              <a:rPr lang="es-ES" dirty="0"/>
              <a:t>(</a:t>
            </a:r>
            <a:r>
              <a:rPr lang="es-ES" dirty="0">
                <a:solidFill>
                  <a:schemeClr val="tx2"/>
                </a:solidFill>
              </a:rPr>
              <a:t>v. 23</a:t>
            </a:r>
            <a:r>
              <a:rPr lang="es-ES" dirty="0"/>
              <a:t>). Esa misma inscripción le sirve también para entrar suavemente en la materia. El Dios desconocido que ya tenía un lugar en el panteón de Atenas, se haría conocer a través de las enseñanzas de Pablo: </a:t>
            </a:r>
            <a:r>
              <a:rPr lang="es-ES" i="1" dirty="0"/>
              <a:t>A aquel, pues, que vosotros honráis sin conocerle, a éste yo os anuncio (v. 23).</a:t>
            </a:r>
          </a:p>
          <a:p>
            <a:pPr lvl="1"/>
            <a:r>
              <a:rPr lang="es-ES" dirty="0"/>
              <a:t> Carro, Daniel et al. Comentario </a:t>
            </a:r>
            <a:r>
              <a:rPr lang="es-ES" dirty="0" err="1"/>
              <a:t>bı́blico</a:t>
            </a:r>
            <a:r>
              <a:rPr lang="es-ES" dirty="0"/>
              <a:t> mundo hispano Hechos. 1. ed. El Paso, TX: Editorial Mundo Hispano, 1993</a:t>
            </a:r>
            <a:r>
              <a:rPr lang="es-ES" dirty="0" smtClean="0"/>
              <a:t>.</a:t>
            </a:r>
          </a:p>
          <a:p>
            <a:pPr lvl="1"/>
            <a:endParaRPr lang="es-ES" dirty="0" smtClean="0"/>
          </a:p>
        </p:txBody>
      </p:sp>
      <p:sp>
        <p:nvSpPr>
          <p:cNvPr id="8" name="Rectangle 3"/>
          <p:cNvSpPr>
            <a:spLocks noGrp="1" noChangeArrowheads="1"/>
          </p:cNvSpPr>
          <p:nvPr>
            <p:ph type="title"/>
          </p:nvPr>
        </p:nvSpPr>
        <p:spPr>
          <a:xfrm>
            <a:off x="1143000" y="762000"/>
            <a:ext cx="7772400" cy="914400"/>
          </a:xfrm>
        </p:spPr>
        <p:txBody>
          <a:bodyPr/>
          <a:lstStyle/>
          <a:p>
            <a:pPr marL="742950" indent="-742950">
              <a:spcAft>
                <a:spcPts val="600"/>
              </a:spcAft>
              <a:buFont typeface="+mj-lt"/>
              <a:buAutoNum type="arabicPeriod" startAt="2"/>
            </a:pPr>
            <a:r>
              <a:rPr lang="es-PR" sz="4000" dirty="0"/>
              <a:t>Sepamos lo que la gente cree    (Hechos 17:22-23</a:t>
            </a:r>
            <a:r>
              <a:rPr lang="es-PR" sz="4000" dirty="0" smtClean="0"/>
              <a:t>)</a:t>
            </a:r>
          </a:p>
        </p:txBody>
      </p:sp>
    </p:spTree>
    <p:extLst>
      <p:ext uri="{BB962C8B-B14F-4D97-AF65-F5344CB8AC3E}">
        <p14:creationId xmlns:p14="http://schemas.microsoft.com/office/powerpoint/2010/main" val="1932238992"/>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a:p>
        </p:txBody>
      </p:sp>
      <p:sp>
        <p:nvSpPr>
          <p:cNvPr id="9" name="Title 5"/>
          <p:cNvSpPr>
            <a:spLocks noGrp="1"/>
          </p:cNvSpPr>
          <p:nvPr>
            <p:ph type="title"/>
          </p:nvPr>
        </p:nvSpPr>
        <p:spPr>
          <a:xfrm>
            <a:off x="1447800" y="214313"/>
            <a:ext cx="7467600" cy="1462087"/>
          </a:xfrm>
        </p:spPr>
        <p:txBody>
          <a:bodyPr/>
          <a:lstStyle/>
          <a:p>
            <a:pPr marL="738188" indent="-738188">
              <a:buFont typeface="+mj-lt"/>
              <a:buAutoNum type="arabicPeriod" startAt="3"/>
            </a:pPr>
            <a:r>
              <a:rPr lang="es-PR" sz="4000" dirty="0"/>
              <a:t>Mostrémosles a Dios             (Hechos 17:24-31)</a:t>
            </a:r>
            <a:endParaRPr lang="es-PR" sz="4000" b="1" dirty="0"/>
          </a:p>
        </p:txBody>
      </p:sp>
      <p:pic>
        <p:nvPicPr>
          <p:cNvPr id="6" name="Picture 2" descr="http://distantshoresmedia.org/images/rg/44/44_Ac_17_14_RG.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55335" y="2057400"/>
            <a:ext cx="6317065" cy="45672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327682" name="Rectangle 2"/>
          <p:cNvSpPr>
            <a:spLocks noGrp="1" noChangeArrowheads="1"/>
          </p:cNvSpPr>
          <p:nvPr>
            <p:ph type="body" idx="1"/>
          </p:nvPr>
        </p:nvSpPr>
        <p:spPr>
          <a:xfrm>
            <a:off x="381000" y="1981200"/>
            <a:ext cx="8534400" cy="3925886"/>
          </a:xfrm>
        </p:spPr>
        <p:txBody>
          <a:bodyPr/>
          <a:lstStyle/>
          <a:p>
            <a:pPr marL="0" indent="0">
              <a:buNone/>
            </a:pPr>
            <a:r>
              <a:rPr lang="es-ES" dirty="0"/>
              <a:t>“El Dios que hizo el mundo y todas las cosas que en él hay, siendo Señor del cielo y de la tierra, no habita en templos hechos por manos humanas, ni es honrado por manos de hombres, como si necesitase de algo; pues él es quien da a todos vida y aliento y todas las cosas. Y de una sangre ha hecho todo el linaje de los hombres, para que habiten sobre toda la faz de la </a:t>
            </a:r>
            <a:r>
              <a:rPr lang="es-ES" dirty="0" smtClean="0"/>
              <a:t>tierra...”</a:t>
            </a:r>
            <a:endParaRPr lang="es-ES" dirty="0"/>
          </a:p>
        </p:txBody>
      </p:sp>
      <p:sp>
        <p:nvSpPr>
          <p:cNvPr id="7" name="Title 5"/>
          <p:cNvSpPr>
            <a:spLocks noGrp="1"/>
          </p:cNvSpPr>
          <p:nvPr>
            <p:ph type="title"/>
          </p:nvPr>
        </p:nvSpPr>
        <p:spPr>
          <a:xfrm>
            <a:off x="1447800" y="214313"/>
            <a:ext cx="7467600" cy="1462087"/>
          </a:xfrm>
        </p:spPr>
        <p:txBody>
          <a:bodyPr/>
          <a:lstStyle/>
          <a:p>
            <a:pPr marL="738188" indent="-738188">
              <a:buFont typeface="+mj-lt"/>
              <a:buAutoNum type="arabicPeriod" startAt="3"/>
            </a:pPr>
            <a:r>
              <a:rPr lang="es-PR" sz="4000" dirty="0"/>
              <a:t>Mostrémosles a Dios             (Hechos 17:24-31)</a:t>
            </a:r>
            <a:endParaRPr lang="es-PR" sz="4000" b="1" dirty="0"/>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2" name="Rectangle 2"/>
          <p:cNvSpPr>
            <a:spLocks noGrp="1" noChangeArrowheads="1"/>
          </p:cNvSpPr>
          <p:nvPr>
            <p:ph type="body" idx="1"/>
          </p:nvPr>
        </p:nvSpPr>
        <p:spPr>
          <a:xfrm>
            <a:off x="381000" y="1981200"/>
            <a:ext cx="8534400" cy="3925886"/>
          </a:xfrm>
        </p:spPr>
        <p:txBody>
          <a:bodyPr/>
          <a:lstStyle/>
          <a:p>
            <a:pPr marL="0" indent="0">
              <a:buNone/>
            </a:pPr>
            <a:r>
              <a:rPr lang="es-ES" dirty="0" smtClean="0"/>
              <a:t>“</a:t>
            </a:r>
            <a:r>
              <a:rPr lang="es-ES" dirty="0"/>
              <a:t>...</a:t>
            </a:r>
            <a:r>
              <a:rPr lang="es-ES" dirty="0" smtClean="0"/>
              <a:t>y </a:t>
            </a:r>
            <a:r>
              <a:rPr lang="es-ES" dirty="0"/>
              <a:t>les ha prefijado el orden de los tiempos, y los límites de su habitación; para que busquen a Dios, si en alguna manera, palpando, puedan hallarle, aunque ciertamente no está lejos de cada uno de nosotros. Porque en él vivimos, y nos movemos, y somos; como algunos de vuestros propios poetas también han dicho: Porque linaje suyo somos</a:t>
            </a:r>
            <a:r>
              <a:rPr lang="es-ES" dirty="0" smtClean="0"/>
              <a:t>...”</a:t>
            </a:r>
            <a:endParaRPr lang="es-ES" dirty="0"/>
          </a:p>
        </p:txBody>
      </p:sp>
      <p:sp>
        <p:nvSpPr>
          <p:cNvPr id="7" name="Title 5"/>
          <p:cNvSpPr>
            <a:spLocks noGrp="1"/>
          </p:cNvSpPr>
          <p:nvPr>
            <p:ph type="title"/>
          </p:nvPr>
        </p:nvSpPr>
        <p:spPr>
          <a:xfrm>
            <a:off x="1447800" y="214313"/>
            <a:ext cx="7467600" cy="1462087"/>
          </a:xfrm>
        </p:spPr>
        <p:txBody>
          <a:bodyPr/>
          <a:lstStyle/>
          <a:p>
            <a:pPr marL="738188" indent="-738188">
              <a:buFont typeface="+mj-lt"/>
              <a:buAutoNum type="arabicPeriod" startAt="3"/>
            </a:pPr>
            <a:r>
              <a:rPr lang="es-PR" sz="4000" dirty="0"/>
              <a:t>Mostrémosles a Dios             (Hechos 17:24-31)</a:t>
            </a:r>
            <a:endParaRPr lang="es-PR" sz="4000" b="1" dirty="0"/>
          </a:p>
        </p:txBody>
      </p:sp>
    </p:spTree>
    <p:extLst>
      <p:ext uri="{BB962C8B-B14F-4D97-AF65-F5344CB8AC3E}">
        <p14:creationId xmlns:p14="http://schemas.microsoft.com/office/powerpoint/2010/main" val="3052125731"/>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381000" y="1981200"/>
            <a:ext cx="8534400" cy="3925886"/>
          </a:xfrm>
        </p:spPr>
        <p:txBody>
          <a:bodyPr/>
          <a:lstStyle/>
          <a:p>
            <a:pPr marL="0" indent="0">
              <a:buNone/>
            </a:pPr>
            <a:r>
              <a:rPr lang="es-ES" dirty="0" smtClean="0"/>
              <a:t>“...Siendo</a:t>
            </a:r>
            <a:r>
              <a:rPr lang="es-ES" dirty="0"/>
              <a:t>, pues, linaje de Dios, no debemos pensar que la Divinidad sea semejante a oro, o plata, o piedra, escultura de arte y de imaginación de hombres. Pero Dios, habiendo pasado por alto los tiempos de esta ignorancia, ahora manda a todos los hombres en todo lugar, que se arrepientan; por cuanto ha establecido un día en el cual juzgará al mundo con </a:t>
            </a:r>
            <a:r>
              <a:rPr lang="es-ES" dirty="0" smtClean="0"/>
              <a:t>justicia...”</a:t>
            </a:r>
            <a:endParaRPr lang="es-ES" dirty="0"/>
          </a:p>
        </p:txBody>
      </p:sp>
      <p:sp>
        <p:nvSpPr>
          <p:cNvPr id="7" name="Title 5"/>
          <p:cNvSpPr>
            <a:spLocks noGrp="1"/>
          </p:cNvSpPr>
          <p:nvPr>
            <p:ph type="title"/>
          </p:nvPr>
        </p:nvSpPr>
        <p:spPr>
          <a:xfrm>
            <a:off x="1447800" y="214313"/>
            <a:ext cx="7467600" cy="1462087"/>
          </a:xfrm>
        </p:spPr>
        <p:txBody>
          <a:bodyPr/>
          <a:lstStyle/>
          <a:p>
            <a:pPr marL="738188" indent="-738188">
              <a:buFont typeface="+mj-lt"/>
              <a:buAutoNum type="arabicPeriod" startAt="3"/>
            </a:pPr>
            <a:r>
              <a:rPr lang="es-PR" sz="4000" dirty="0"/>
              <a:t>Mostrémosles a Dios             (Hechos 17:24-31)</a:t>
            </a:r>
            <a:endParaRPr lang="es-PR" sz="4000" b="1" dirty="0"/>
          </a:p>
        </p:txBody>
      </p:sp>
    </p:spTree>
    <p:extLst>
      <p:ext uri="{BB962C8B-B14F-4D97-AF65-F5344CB8AC3E}">
        <p14:creationId xmlns:p14="http://schemas.microsoft.com/office/powerpoint/2010/main" val="3715030264"/>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381000" y="1981200"/>
            <a:ext cx="8534400" cy="3925886"/>
          </a:xfrm>
        </p:spPr>
        <p:txBody>
          <a:bodyPr/>
          <a:lstStyle/>
          <a:p>
            <a:pPr marL="0" indent="0">
              <a:buNone/>
            </a:pPr>
            <a:r>
              <a:rPr lang="es-ES" dirty="0" smtClean="0"/>
              <a:t>“...por </a:t>
            </a:r>
            <a:r>
              <a:rPr lang="es-ES" dirty="0"/>
              <a:t>aquel varón a quien designó, dando fe a todos con haberle levantado de los muertos</a:t>
            </a:r>
            <a:r>
              <a:rPr lang="es-ES" dirty="0" smtClean="0"/>
              <a:t>.”</a:t>
            </a:r>
            <a:endParaRPr lang="es-ES" dirty="0"/>
          </a:p>
        </p:txBody>
      </p:sp>
      <p:sp>
        <p:nvSpPr>
          <p:cNvPr id="7" name="Title 5"/>
          <p:cNvSpPr>
            <a:spLocks noGrp="1"/>
          </p:cNvSpPr>
          <p:nvPr>
            <p:ph type="title"/>
          </p:nvPr>
        </p:nvSpPr>
        <p:spPr>
          <a:xfrm>
            <a:off x="1447800" y="214313"/>
            <a:ext cx="7467600" cy="1462087"/>
          </a:xfrm>
        </p:spPr>
        <p:txBody>
          <a:bodyPr/>
          <a:lstStyle/>
          <a:p>
            <a:pPr marL="738188" indent="-738188">
              <a:buFont typeface="+mj-lt"/>
              <a:buAutoNum type="arabicPeriod" startAt="3"/>
            </a:pPr>
            <a:r>
              <a:rPr lang="es-PR" sz="4000" dirty="0"/>
              <a:t>Mostrémosles a Dios             (Hechos 17:24-31)</a:t>
            </a:r>
            <a:endParaRPr lang="es-PR" sz="4000" b="1" dirty="0"/>
          </a:p>
        </p:txBody>
      </p:sp>
    </p:spTree>
    <p:extLst>
      <p:ext uri="{BB962C8B-B14F-4D97-AF65-F5344CB8AC3E}">
        <p14:creationId xmlns:p14="http://schemas.microsoft.com/office/powerpoint/2010/main" val="742188851"/>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0"/>
            <a:ext cx="7961586" cy="68580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6" name="Rectangle 5"/>
          <p:cNvSpPr/>
          <p:nvPr/>
        </p:nvSpPr>
        <p:spPr>
          <a:xfrm>
            <a:off x="1295400" y="5334000"/>
            <a:ext cx="3581400" cy="1143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2057400"/>
            <a:ext cx="8229600" cy="4114800"/>
          </a:xfrm>
        </p:spPr>
        <p:txBody>
          <a:bodyPr/>
          <a:lstStyle/>
          <a:p>
            <a:r>
              <a:rPr lang="es-ES" dirty="0" smtClean="0"/>
              <a:t>La </a:t>
            </a:r>
            <a:r>
              <a:rPr lang="es-ES" dirty="0"/>
              <a:t>presentación de Pablo se puede resumir en la siguiente manera: </a:t>
            </a:r>
            <a:endParaRPr lang="es-ES" dirty="0" smtClean="0"/>
          </a:p>
          <a:p>
            <a:pPr lvl="1"/>
            <a:r>
              <a:rPr lang="es-ES" dirty="0" smtClean="0"/>
              <a:t>Dios</a:t>
            </a:r>
            <a:r>
              <a:rPr lang="es-ES" dirty="0"/>
              <a:t>, creador de todas las cosas y de los hombres, puede y debe ser conocido por estos (</a:t>
            </a:r>
            <a:r>
              <a:rPr lang="es-ES" dirty="0">
                <a:solidFill>
                  <a:schemeClr val="tx2"/>
                </a:solidFill>
              </a:rPr>
              <a:t>vv. 24–28</a:t>
            </a:r>
            <a:r>
              <a:rPr lang="es-ES" dirty="0" smtClean="0"/>
              <a:t>).</a:t>
            </a:r>
          </a:p>
          <a:p>
            <a:pPr lvl="1"/>
            <a:r>
              <a:rPr lang="es-ES" dirty="0" smtClean="0"/>
              <a:t>Los </a:t>
            </a:r>
            <a:r>
              <a:rPr lang="es-ES" dirty="0"/>
              <a:t>hombres no le han conocido, adorando en cambio estatuas de oro, de plata y de piedra (</a:t>
            </a:r>
            <a:r>
              <a:rPr lang="es-ES" dirty="0">
                <a:solidFill>
                  <a:schemeClr val="tx2"/>
                </a:solidFill>
              </a:rPr>
              <a:t>v. 29</a:t>
            </a:r>
            <a:r>
              <a:rPr lang="es-ES" dirty="0"/>
              <a:t>). </a:t>
            </a:r>
            <a:r>
              <a:rPr lang="es-ES" dirty="0" smtClean="0"/>
              <a:t>(Carro)</a:t>
            </a:r>
            <a:endParaRPr lang="es-ES" dirty="0"/>
          </a:p>
        </p:txBody>
      </p:sp>
      <p:sp>
        <p:nvSpPr>
          <p:cNvPr id="9" name="Title 5"/>
          <p:cNvSpPr>
            <a:spLocks noGrp="1"/>
          </p:cNvSpPr>
          <p:nvPr>
            <p:ph type="title"/>
          </p:nvPr>
        </p:nvSpPr>
        <p:spPr>
          <a:xfrm>
            <a:off x="1447800" y="214313"/>
            <a:ext cx="7467600" cy="1462087"/>
          </a:xfrm>
        </p:spPr>
        <p:txBody>
          <a:bodyPr/>
          <a:lstStyle/>
          <a:p>
            <a:pPr marL="738188" indent="-738188">
              <a:buFont typeface="+mj-lt"/>
              <a:buAutoNum type="arabicPeriod" startAt="3"/>
            </a:pPr>
            <a:r>
              <a:rPr lang="es-PR" sz="4000" dirty="0"/>
              <a:t>Mostrémosles a Dios             (Hechos 17:24-31)</a:t>
            </a:r>
            <a:endParaRPr lang="es-PR" sz="4000" b="1" dirty="0"/>
          </a:p>
        </p:txBody>
      </p:sp>
    </p:spTree>
    <p:extLst>
      <p:ext uri="{BB962C8B-B14F-4D97-AF65-F5344CB8AC3E}">
        <p14:creationId xmlns:p14="http://schemas.microsoft.com/office/powerpoint/2010/main" val="4063135843"/>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2057400"/>
            <a:ext cx="8229600" cy="4114800"/>
          </a:xfrm>
        </p:spPr>
        <p:txBody>
          <a:bodyPr/>
          <a:lstStyle/>
          <a:p>
            <a:r>
              <a:rPr lang="es-ES" dirty="0" smtClean="0"/>
              <a:t>La </a:t>
            </a:r>
            <a:r>
              <a:rPr lang="es-ES" dirty="0"/>
              <a:t>presentación de Pablo se puede resumir en la siguiente manera: </a:t>
            </a:r>
            <a:endParaRPr lang="es-ES" dirty="0" smtClean="0"/>
          </a:p>
          <a:p>
            <a:pPr lvl="1"/>
            <a:r>
              <a:rPr lang="es-ES" dirty="0" smtClean="0"/>
              <a:t>Son </a:t>
            </a:r>
            <a:r>
              <a:rPr lang="es-ES" i="1" dirty="0"/>
              <a:t>los tiempos de la ignorancia </a:t>
            </a:r>
            <a:r>
              <a:rPr lang="es-ES" dirty="0"/>
              <a:t>(</a:t>
            </a:r>
            <a:r>
              <a:rPr lang="es-ES" dirty="0">
                <a:solidFill>
                  <a:schemeClr val="tx2"/>
                </a:solidFill>
              </a:rPr>
              <a:t>v. 30</a:t>
            </a:r>
            <a:r>
              <a:rPr lang="es-ES" dirty="0"/>
              <a:t>). </a:t>
            </a:r>
            <a:endParaRPr lang="es-ES" dirty="0" smtClean="0"/>
          </a:p>
          <a:p>
            <a:pPr lvl="1"/>
            <a:r>
              <a:rPr lang="es-ES" dirty="0" smtClean="0"/>
              <a:t>La </a:t>
            </a:r>
            <a:r>
              <a:rPr lang="es-ES" dirty="0"/>
              <a:t>idea fundamental que Pablo hace resaltar en esta primera parte del discurso es el conocimiento de Dios por la sola razón natural (un tema que se encuentra de nuevo claramente en su carta a los romanos (</a:t>
            </a:r>
            <a:r>
              <a:rPr lang="es-ES" dirty="0" err="1">
                <a:solidFill>
                  <a:schemeClr val="tx2"/>
                </a:solidFill>
              </a:rPr>
              <a:t>Rom</a:t>
            </a:r>
            <a:r>
              <a:rPr lang="es-ES" dirty="0">
                <a:solidFill>
                  <a:schemeClr val="tx2"/>
                </a:solidFill>
              </a:rPr>
              <a:t>. 1:19, 20</a:t>
            </a:r>
            <a:r>
              <a:rPr lang="es-ES" dirty="0" smtClean="0"/>
              <a:t>). (Carro)</a:t>
            </a:r>
            <a:endParaRPr lang="es-ES" dirty="0"/>
          </a:p>
        </p:txBody>
      </p:sp>
      <p:sp>
        <p:nvSpPr>
          <p:cNvPr id="9" name="Title 5"/>
          <p:cNvSpPr>
            <a:spLocks noGrp="1"/>
          </p:cNvSpPr>
          <p:nvPr>
            <p:ph type="title"/>
          </p:nvPr>
        </p:nvSpPr>
        <p:spPr>
          <a:xfrm>
            <a:off x="1447800" y="214313"/>
            <a:ext cx="7467600" cy="1462087"/>
          </a:xfrm>
        </p:spPr>
        <p:txBody>
          <a:bodyPr/>
          <a:lstStyle/>
          <a:p>
            <a:pPr marL="738188" indent="-738188">
              <a:buFont typeface="+mj-lt"/>
              <a:buAutoNum type="arabicPeriod" startAt="3"/>
            </a:pPr>
            <a:r>
              <a:rPr lang="es-PR" sz="4000" dirty="0"/>
              <a:t>Mostrémosles a Dios             (Hechos 17:24-31)</a:t>
            </a:r>
            <a:endParaRPr lang="es-PR" sz="4000" b="1" dirty="0"/>
          </a:p>
        </p:txBody>
      </p:sp>
    </p:spTree>
    <p:extLst>
      <p:ext uri="{BB962C8B-B14F-4D97-AF65-F5344CB8AC3E}">
        <p14:creationId xmlns:p14="http://schemas.microsoft.com/office/powerpoint/2010/main" val="1487505774"/>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2057400"/>
            <a:ext cx="8229600" cy="4114800"/>
          </a:xfrm>
        </p:spPr>
        <p:txBody>
          <a:bodyPr/>
          <a:lstStyle/>
          <a:p>
            <a:r>
              <a:rPr lang="es-ES" dirty="0" smtClean="0"/>
              <a:t>Revelación </a:t>
            </a:r>
            <a:r>
              <a:rPr lang="es-ES" dirty="0"/>
              <a:t>sobrenatural </a:t>
            </a:r>
            <a:r>
              <a:rPr lang="es-ES" dirty="0" smtClean="0"/>
              <a:t>(</a:t>
            </a:r>
            <a:r>
              <a:rPr lang="es-ES" dirty="0" smtClean="0">
                <a:solidFill>
                  <a:schemeClr val="tx2"/>
                </a:solidFill>
              </a:rPr>
              <a:t>vv</a:t>
            </a:r>
            <a:r>
              <a:rPr lang="es-ES" dirty="0">
                <a:solidFill>
                  <a:schemeClr val="tx2"/>
                </a:solidFill>
              </a:rPr>
              <a:t>. </a:t>
            </a:r>
            <a:r>
              <a:rPr lang="es-ES" dirty="0" smtClean="0">
                <a:solidFill>
                  <a:schemeClr val="tx2"/>
                </a:solidFill>
              </a:rPr>
              <a:t>30, 31</a:t>
            </a:r>
            <a:r>
              <a:rPr lang="es-ES" dirty="0" smtClean="0"/>
              <a:t>) </a:t>
            </a:r>
          </a:p>
          <a:p>
            <a:pPr lvl="1"/>
            <a:r>
              <a:rPr lang="es-ES" dirty="0" smtClean="0"/>
              <a:t>En estos </a:t>
            </a:r>
            <a:r>
              <a:rPr lang="es-ES" i="1" dirty="0" smtClean="0"/>
              <a:t>tiempos </a:t>
            </a:r>
            <a:r>
              <a:rPr lang="es-ES" i="1" dirty="0"/>
              <a:t>de la </a:t>
            </a:r>
            <a:r>
              <a:rPr lang="es-ES" i="1" dirty="0" smtClean="0"/>
              <a:t>ignorancia</a:t>
            </a:r>
            <a:r>
              <a:rPr lang="es-ES" dirty="0" smtClean="0"/>
              <a:t>, </a:t>
            </a:r>
            <a:r>
              <a:rPr lang="es-ES" dirty="0"/>
              <a:t>Dios </a:t>
            </a:r>
            <a:r>
              <a:rPr lang="es-ES" dirty="0" smtClean="0"/>
              <a:t>manda </a:t>
            </a:r>
            <a:r>
              <a:rPr lang="es-ES" dirty="0"/>
              <a:t>a todos los hombres que se </a:t>
            </a:r>
            <a:r>
              <a:rPr lang="es-ES" dirty="0" smtClean="0"/>
              <a:t>arrepientan </a:t>
            </a:r>
            <a:r>
              <a:rPr lang="es-ES" dirty="0"/>
              <a:t>(</a:t>
            </a:r>
            <a:r>
              <a:rPr lang="es-ES" dirty="0">
                <a:solidFill>
                  <a:schemeClr val="tx2"/>
                </a:solidFill>
              </a:rPr>
              <a:t>v. 30</a:t>
            </a:r>
            <a:r>
              <a:rPr lang="es-ES" dirty="0" smtClean="0"/>
              <a:t>).</a:t>
            </a:r>
          </a:p>
          <a:p>
            <a:pPr lvl="1"/>
            <a:r>
              <a:rPr lang="es-ES" dirty="0" smtClean="0"/>
              <a:t>Dios envía al </a:t>
            </a:r>
            <a:r>
              <a:rPr lang="es-ES" dirty="0"/>
              <a:t>mundo a Jesucristo, a quien ha constituido juez universal, cuya misión ha quedado garantizada por su resurrección de entre los muertos</a:t>
            </a:r>
            <a:r>
              <a:rPr lang="es-ES" dirty="0" smtClean="0"/>
              <a:t>. (Carro)</a:t>
            </a:r>
            <a:endParaRPr lang="es-ES" dirty="0"/>
          </a:p>
        </p:txBody>
      </p:sp>
      <p:sp>
        <p:nvSpPr>
          <p:cNvPr id="9" name="Title 5"/>
          <p:cNvSpPr>
            <a:spLocks noGrp="1"/>
          </p:cNvSpPr>
          <p:nvPr>
            <p:ph type="title"/>
          </p:nvPr>
        </p:nvSpPr>
        <p:spPr>
          <a:xfrm>
            <a:off x="1447800" y="214313"/>
            <a:ext cx="7467600" cy="1462087"/>
          </a:xfrm>
        </p:spPr>
        <p:txBody>
          <a:bodyPr/>
          <a:lstStyle/>
          <a:p>
            <a:pPr marL="738188" indent="-738188">
              <a:buFont typeface="+mj-lt"/>
              <a:buAutoNum type="arabicPeriod" startAt="3"/>
            </a:pPr>
            <a:r>
              <a:rPr lang="es-PR" sz="4000" dirty="0"/>
              <a:t>Mostrémosles a Dios             (Hechos 17:24-31)</a:t>
            </a:r>
            <a:endParaRPr lang="es-PR" sz="4000" b="1" dirty="0"/>
          </a:p>
        </p:txBody>
      </p:sp>
    </p:spTree>
    <p:extLst>
      <p:ext uri="{BB962C8B-B14F-4D97-AF65-F5344CB8AC3E}">
        <p14:creationId xmlns:p14="http://schemas.microsoft.com/office/powerpoint/2010/main" val="3562942851"/>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2057400"/>
            <a:ext cx="8229600" cy="4114800"/>
          </a:xfrm>
        </p:spPr>
        <p:txBody>
          <a:bodyPr/>
          <a:lstStyle/>
          <a:p>
            <a:r>
              <a:rPr lang="es-ES" dirty="0" smtClean="0"/>
              <a:t>Revelación </a:t>
            </a:r>
            <a:r>
              <a:rPr lang="es-ES" dirty="0"/>
              <a:t>sobrenatural </a:t>
            </a:r>
            <a:r>
              <a:rPr lang="es-ES" dirty="0" smtClean="0"/>
              <a:t>(</a:t>
            </a:r>
            <a:r>
              <a:rPr lang="es-ES" dirty="0" smtClean="0">
                <a:solidFill>
                  <a:schemeClr val="tx2"/>
                </a:solidFill>
              </a:rPr>
              <a:t>vv</a:t>
            </a:r>
            <a:r>
              <a:rPr lang="es-ES" dirty="0">
                <a:solidFill>
                  <a:schemeClr val="tx2"/>
                </a:solidFill>
              </a:rPr>
              <a:t>. </a:t>
            </a:r>
            <a:r>
              <a:rPr lang="es-ES" dirty="0" smtClean="0">
                <a:solidFill>
                  <a:schemeClr val="tx2"/>
                </a:solidFill>
              </a:rPr>
              <a:t>30, 31</a:t>
            </a:r>
            <a:r>
              <a:rPr lang="es-ES" dirty="0" smtClean="0"/>
              <a:t>) </a:t>
            </a:r>
          </a:p>
          <a:p>
            <a:pPr lvl="1"/>
            <a:r>
              <a:rPr lang="es-ES" dirty="0" smtClean="0"/>
              <a:t>La </a:t>
            </a:r>
            <a:r>
              <a:rPr lang="es-ES" dirty="0"/>
              <a:t>idea fundamental en estos versículos es la importancia de la resurrección de Cristo para la credibilidad del evangelio cristiano </a:t>
            </a:r>
            <a:r>
              <a:rPr lang="es-ES" dirty="0" smtClean="0"/>
              <a:t>(</a:t>
            </a:r>
            <a:r>
              <a:rPr lang="es-ES" dirty="0" smtClean="0">
                <a:solidFill>
                  <a:schemeClr val="tx2"/>
                </a:solidFill>
              </a:rPr>
              <a:t>1 </a:t>
            </a:r>
            <a:r>
              <a:rPr lang="es-ES" dirty="0" err="1">
                <a:solidFill>
                  <a:schemeClr val="tx2"/>
                </a:solidFill>
              </a:rPr>
              <a:t>Cor</a:t>
            </a:r>
            <a:r>
              <a:rPr lang="es-ES" dirty="0">
                <a:solidFill>
                  <a:schemeClr val="tx2"/>
                </a:solidFill>
              </a:rPr>
              <a:t>. 15:14, 15</a:t>
            </a:r>
            <a:r>
              <a:rPr lang="es-ES" dirty="0"/>
              <a:t>). </a:t>
            </a:r>
            <a:endParaRPr lang="es-ES" dirty="0" smtClean="0"/>
          </a:p>
          <a:p>
            <a:pPr lvl="1"/>
            <a:r>
              <a:rPr lang="es-ES" dirty="0" smtClean="0"/>
              <a:t>Las </a:t>
            </a:r>
            <a:r>
              <a:rPr lang="es-ES" dirty="0"/>
              <a:t>afirmaciones de Pablo en cuanto a Dios como Creador y Salvador refutaron en muchos aspectos las filosofías de los estoicos y los epicúreos</a:t>
            </a:r>
            <a:r>
              <a:rPr lang="es-ES" dirty="0" smtClean="0"/>
              <a:t>. (Carro)</a:t>
            </a:r>
            <a:endParaRPr lang="es-ES" dirty="0"/>
          </a:p>
        </p:txBody>
      </p:sp>
      <p:sp>
        <p:nvSpPr>
          <p:cNvPr id="9" name="Title 5"/>
          <p:cNvSpPr>
            <a:spLocks noGrp="1"/>
          </p:cNvSpPr>
          <p:nvPr>
            <p:ph type="title"/>
          </p:nvPr>
        </p:nvSpPr>
        <p:spPr>
          <a:xfrm>
            <a:off x="1447800" y="214313"/>
            <a:ext cx="7467600" cy="1462087"/>
          </a:xfrm>
        </p:spPr>
        <p:txBody>
          <a:bodyPr/>
          <a:lstStyle/>
          <a:p>
            <a:pPr marL="738188" indent="-738188">
              <a:buFont typeface="+mj-lt"/>
              <a:buAutoNum type="arabicPeriod" startAt="3"/>
            </a:pPr>
            <a:r>
              <a:rPr lang="es-PR" sz="4000" dirty="0"/>
              <a:t>Mostrémosles a Dios             (Hechos 17:24-31)</a:t>
            </a:r>
            <a:endParaRPr lang="es-PR" sz="4000" b="1" dirty="0"/>
          </a:p>
        </p:txBody>
      </p:sp>
    </p:spTree>
    <p:extLst>
      <p:ext uri="{BB962C8B-B14F-4D97-AF65-F5344CB8AC3E}">
        <p14:creationId xmlns:p14="http://schemas.microsoft.com/office/powerpoint/2010/main" val="3655506069"/>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mtClean="0"/>
              <a:t>Aplicaciones</a:t>
            </a:r>
            <a:endParaRPr lang="es-PR"/>
          </a:p>
        </p:txBody>
      </p:sp>
      <p:sp>
        <p:nvSpPr>
          <p:cNvPr id="3" name="Content Placeholder 2"/>
          <p:cNvSpPr>
            <a:spLocks noGrp="1"/>
          </p:cNvSpPr>
          <p:nvPr>
            <p:ph idx="1"/>
          </p:nvPr>
        </p:nvSpPr>
        <p:spPr>
          <a:xfrm>
            <a:off x="304800" y="2057400"/>
            <a:ext cx="8534400" cy="4114800"/>
          </a:xfrm>
        </p:spPr>
        <p:txBody>
          <a:bodyPr/>
          <a:lstStyle/>
          <a:p>
            <a:r>
              <a:rPr lang="es-PR" dirty="0" smtClean="0"/>
              <a:t>Como creyentes no podemos aislarnos ni enclaustrarnos.</a:t>
            </a:r>
          </a:p>
          <a:p>
            <a:r>
              <a:rPr lang="es-PR" dirty="0" smtClean="0"/>
              <a:t>Llevemos el mensaje de Cristo a las personas donde están</a:t>
            </a:r>
            <a:r>
              <a:rPr lang="en-US" dirty="0" smtClean="0"/>
              <a:t>, </a:t>
            </a:r>
            <a:r>
              <a:rPr lang="es-PR" dirty="0" smtClean="0"/>
              <a:t>y démoslo en su propio idioma.</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25</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200" dirty="0"/>
              <a:t>Carro, Daniel, </a:t>
            </a:r>
            <a:r>
              <a:rPr lang="es-ES" sz="1200" dirty="0" err="1"/>
              <a:t>Jose</a:t>
            </a:r>
            <a:r>
              <a:rPr lang="es-ES" sz="1200" dirty="0"/>
              <a:t>́ </a:t>
            </a:r>
            <a:r>
              <a:rPr lang="es-ES" sz="1200" dirty="0" err="1"/>
              <a:t>Tomás</a:t>
            </a:r>
            <a:r>
              <a:rPr lang="es-ES" sz="1200" dirty="0"/>
              <a:t> Poe y </a:t>
            </a:r>
            <a:r>
              <a:rPr lang="es-ES" sz="1200" dirty="0" err="1"/>
              <a:t>Rubén</a:t>
            </a:r>
            <a:r>
              <a:rPr lang="es-ES" sz="1200" dirty="0"/>
              <a:t> O. </a:t>
            </a:r>
            <a:r>
              <a:rPr lang="es-ES" sz="1200" dirty="0" err="1"/>
              <a:t>Zorzoli</a:t>
            </a:r>
            <a:r>
              <a:rPr lang="es-ES" sz="1200" dirty="0"/>
              <a:t>. </a:t>
            </a:r>
            <a:r>
              <a:rPr lang="es-ES" sz="1200" i="1" dirty="0"/>
              <a:t>Comentario </a:t>
            </a:r>
            <a:r>
              <a:rPr lang="es-ES" sz="1200" i="1" dirty="0" err="1"/>
              <a:t>Bı́blico</a:t>
            </a:r>
            <a:r>
              <a:rPr lang="es-ES" sz="1200" i="1" dirty="0"/>
              <a:t> Mundo Hispano Hechos</a:t>
            </a:r>
            <a:r>
              <a:rPr lang="es-ES" sz="1200" dirty="0"/>
              <a:t>, 1. ed. El Paso, TX: Editorial Mundo Hispano, 1997, c1993. </a:t>
            </a:r>
          </a:p>
          <a:p>
            <a:pPr marL="342900" lvl="1" indent="-342900">
              <a:lnSpc>
                <a:spcPct val="90000"/>
              </a:lnSpc>
              <a:spcAft>
                <a:spcPts val="1200"/>
              </a:spcAft>
              <a:buClr>
                <a:schemeClr val="folHlink"/>
              </a:buClr>
              <a:buSzPct val="60000"/>
              <a:buNone/>
            </a:pPr>
            <a:r>
              <a:rPr lang="es-ES" sz="1200" dirty="0"/>
              <a:t>Douglas, J.D. Nuevo diccionario </a:t>
            </a:r>
            <a:r>
              <a:rPr lang="es-ES" sz="1200" dirty="0" err="1"/>
              <a:t>Biblico</a:t>
            </a:r>
            <a:r>
              <a:rPr lang="es-ES" sz="1200" dirty="0"/>
              <a:t>: Primera </a:t>
            </a:r>
            <a:r>
              <a:rPr lang="es-ES" sz="1200" dirty="0" err="1"/>
              <a:t>Edicion</a:t>
            </a:r>
            <a:r>
              <a:rPr lang="es-ES" sz="1200" dirty="0"/>
              <a:t> </a:t>
            </a:r>
            <a:r>
              <a:rPr lang="es-ES" sz="1200" dirty="0" smtClean="0"/>
              <a:t>1991. </a:t>
            </a:r>
          </a:p>
          <a:p>
            <a:pPr marL="342900" lvl="1" indent="-342900">
              <a:lnSpc>
                <a:spcPct val="90000"/>
              </a:lnSpc>
              <a:spcAft>
                <a:spcPts val="1200"/>
              </a:spcAft>
              <a:buClr>
                <a:schemeClr val="folHlink"/>
              </a:buClr>
              <a:buSzPct val="60000"/>
              <a:buNone/>
            </a:pPr>
            <a:r>
              <a:rPr lang="es-PR" sz="1200" dirty="0" smtClean="0"/>
              <a:t>Fernández, Óscar J. et al. Eds. </a:t>
            </a:r>
            <a:r>
              <a:rPr lang="es-PR" sz="1200" i="1" dirty="0" smtClean="0"/>
              <a:t>Estudios Bíblicos </a:t>
            </a:r>
            <a:r>
              <a:rPr lang="es-PR" sz="1200" i="1" dirty="0" err="1" smtClean="0"/>
              <a:t>Lifeway</a:t>
            </a:r>
            <a:r>
              <a:rPr lang="es-PR" sz="1200" i="1" dirty="0" smtClean="0"/>
              <a:t> para Adultos. </a:t>
            </a:r>
            <a:r>
              <a:rPr lang="es-PR" sz="1200" dirty="0" smtClean="0"/>
              <a:t>Vol. 13, Núm. 1.</a:t>
            </a:r>
            <a:r>
              <a:rPr lang="es-PR" sz="1200" i="1" dirty="0" smtClean="0"/>
              <a:t>  </a:t>
            </a:r>
            <a:r>
              <a:rPr lang="es-PR" sz="1200" dirty="0" smtClean="0"/>
              <a:t>Nashville, TN: </a:t>
            </a:r>
            <a:r>
              <a:rPr lang="es-PR" sz="1200" dirty="0" err="1" smtClean="0"/>
              <a:t>Lifeway</a:t>
            </a:r>
            <a:r>
              <a:rPr lang="es-PR" sz="1200" dirty="0" smtClean="0"/>
              <a:t> </a:t>
            </a:r>
            <a:r>
              <a:rPr lang="es-PR" sz="1200" dirty="0" err="1" smtClean="0"/>
              <a:t>Church</a:t>
            </a:r>
            <a:r>
              <a:rPr lang="es-PR" sz="1200" dirty="0" smtClean="0"/>
              <a:t> </a:t>
            </a:r>
            <a:r>
              <a:rPr lang="es-PR" sz="1200" dirty="0" err="1" smtClean="0"/>
              <a:t>Resources</a:t>
            </a:r>
            <a:r>
              <a:rPr lang="es-PR" sz="1200" dirty="0" smtClean="0"/>
              <a:t>, 2013. 129-138.</a:t>
            </a:r>
          </a:p>
          <a:p>
            <a:pPr marL="342900" lvl="1" indent="-342900">
              <a:lnSpc>
                <a:spcPct val="90000"/>
              </a:lnSpc>
              <a:spcAft>
                <a:spcPts val="1200"/>
              </a:spcAft>
              <a:buClr>
                <a:schemeClr val="folHlink"/>
              </a:buClr>
              <a:buSzPct val="60000"/>
              <a:buNone/>
            </a:pPr>
            <a:r>
              <a:rPr lang="es-ES" sz="1200" dirty="0" err="1"/>
              <a:t>Jamieson</a:t>
            </a:r>
            <a:r>
              <a:rPr lang="es-ES" sz="1200" dirty="0"/>
              <a:t>, Roberto, A. R. </a:t>
            </a:r>
            <a:r>
              <a:rPr lang="es-ES" sz="1200" dirty="0" err="1"/>
              <a:t>Fausset</a:t>
            </a:r>
            <a:r>
              <a:rPr lang="es-ES" sz="1200" dirty="0"/>
              <a:t>, y David Brown. Comentario </a:t>
            </a:r>
            <a:r>
              <a:rPr lang="es-ES" sz="1200" dirty="0" err="1"/>
              <a:t>exegético</a:t>
            </a:r>
            <a:r>
              <a:rPr lang="es-ES" sz="1200" dirty="0"/>
              <a:t> y explicativo de la Biblia - tomo 2: El Nuevo Testamento. El Paso, TX: Casa Bautista de Publicaciones, 2002.</a:t>
            </a:r>
          </a:p>
          <a:p>
            <a:pPr marL="342900" lvl="1" indent="-342900">
              <a:lnSpc>
                <a:spcPct val="90000"/>
              </a:lnSpc>
              <a:spcAft>
                <a:spcPts val="1200"/>
              </a:spcAft>
              <a:buClr>
                <a:schemeClr val="folHlink"/>
              </a:buClr>
              <a:buSzPct val="60000"/>
              <a:buNone/>
            </a:pPr>
            <a:r>
              <a:rPr lang="es-PR" sz="1200" dirty="0" err="1" smtClean="0"/>
              <a:t>Lockward</a:t>
            </a:r>
            <a:r>
              <a:rPr lang="es-PR" sz="1200" dirty="0" smtClean="0"/>
              <a:t>, Alfonso. </a:t>
            </a:r>
            <a:r>
              <a:rPr lang="es-PR" sz="1200" i="1" dirty="0" smtClean="0"/>
              <a:t>Nuevo Diccionario De La Biblia.</a:t>
            </a:r>
            <a:r>
              <a:rPr lang="es-PR" sz="1200" dirty="0" smtClean="0"/>
              <a:t> Miami: Editorial </a:t>
            </a:r>
            <a:r>
              <a:rPr lang="es-PR" sz="1200" dirty="0" err="1" smtClean="0"/>
              <a:t>Unilit</a:t>
            </a:r>
            <a:r>
              <a:rPr lang="es-PR" sz="1200" dirty="0" smtClean="0"/>
              <a:t>, 2003.</a:t>
            </a:r>
          </a:p>
          <a:p>
            <a:pPr>
              <a:lnSpc>
                <a:spcPct val="90000"/>
              </a:lnSpc>
              <a:spcAft>
                <a:spcPts val="600"/>
              </a:spcAft>
              <a:buNone/>
            </a:pPr>
            <a:r>
              <a:rPr lang="en-US" sz="1200" dirty="0" err="1"/>
              <a:t>Mapas</a:t>
            </a:r>
            <a:r>
              <a:rPr lang="en-US" sz="1200" dirty="0"/>
              <a:t> de la </a:t>
            </a:r>
            <a:r>
              <a:rPr lang="en-US" sz="1200" dirty="0" err="1"/>
              <a:t>Biblia</a:t>
            </a:r>
            <a:r>
              <a:rPr lang="en-US" sz="1200" dirty="0"/>
              <a:t> Caribe. electronic ed. Nashville: Editorial Caribe, 2000. Print</a:t>
            </a:r>
            <a:r>
              <a:rPr lang="en-US" sz="1200" dirty="0" smtClean="0"/>
              <a:t>.</a:t>
            </a:r>
          </a:p>
          <a:p>
            <a:pPr>
              <a:lnSpc>
                <a:spcPct val="90000"/>
              </a:lnSpc>
              <a:spcAft>
                <a:spcPts val="600"/>
              </a:spcAft>
              <a:buNone/>
            </a:pPr>
            <a:r>
              <a:rPr lang="es-ES" sz="1200" dirty="0" err="1"/>
              <a:t>Porter</a:t>
            </a:r>
            <a:r>
              <a:rPr lang="es-ES" sz="1200" dirty="0"/>
              <a:t>, Rafael. </a:t>
            </a:r>
            <a:r>
              <a:rPr lang="es-ES" sz="1200" i="1" dirty="0"/>
              <a:t>Estudios </a:t>
            </a:r>
            <a:r>
              <a:rPr lang="es-ES" sz="1200" i="1" dirty="0" err="1"/>
              <a:t>Bı́blicos</a:t>
            </a:r>
            <a:r>
              <a:rPr lang="es-ES" sz="1200" i="1" dirty="0"/>
              <a:t> ELA: Un Pueblo Nuevo (Hechos).</a:t>
            </a:r>
            <a:r>
              <a:rPr lang="es-ES" sz="1200" dirty="0"/>
              <a:t> Puebla, </a:t>
            </a:r>
            <a:r>
              <a:rPr lang="es-ES" sz="1200" dirty="0" err="1"/>
              <a:t>México</a:t>
            </a:r>
            <a:r>
              <a:rPr lang="es-ES" sz="1200" dirty="0"/>
              <a:t>: Ediciones Las </a:t>
            </a:r>
            <a:r>
              <a:rPr lang="es-ES" sz="1200" dirty="0" err="1"/>
              <a:t>Américas</a:t>
            </a:r>
            <a:r>
              <a:rPr lang="es-ES" sz="1200" dirty="0"/>
              <a:t>, A. C., 1989.</a:t>
            </a:r>
            <a:endParaRPr lang="en-US" sz="1200" dirty="0"/>
          </a:p>
          <a:p>
            <a:pPr>
              <a:lnSpc>
                <a:spcPct val="90000"/>
              </a:lnSpc>
              <a:spcAft>
                <a:spcPts val="600"/>
              </a:spcAft>
              <a:buNone/>
            </a:pPr>
            <a:r>
              <a:rPr lang="es-PR" sz="1200" dirty="0" smtClean="0"/>
              <a:t>Reina Valera Revisada (1960). Miami: Sociedades Bíblicas Unidas, 1998.</a:t>
            </a:r>
          </a:p>
          <a:p>
            <a:pPr>
              <a:lnSpc>
                <a:spcPct val="90000"/>
              </a:lnSpc>
              <a:spcAft>
                <a:spcPts val="600"/>
              </a:spcAft>
              <a:buNone/>
            </a:pPr>
            <a:r>
              <a:rPr lang="en-US" sz="1200" dirty="0"/>
              <a:t>Vine, W.E. </a:t>
            </a:r>
            <a:r>
              <a:rPr lang="en-US" sz="1200" i="1" dirty="0"/>
              <a:t>Vine </a:t>
            </a:r>
            <a:r>
              <a:rPr lang="en-US" sz="1200" i="1" dirty="0" err="1"/>
              <a:t>Diccionario</a:t>
            </a:r>
            <a:r>
              <a:rPr lang="en-US" sz="1200" i="1" dirty="0"/>
              <a:t> </a:t>
            </a:r>
            <a:r>
              <a:rPr lang="en-US" sz="1200" i="1" dirty="0" err="1"/>
              <a:t>Expositivo</a:t>
            </a:r>
            <a:r>
              <a:rPr lang="en-US" sz="1200" i="1" dirty="0"/>
              <a:t> De </a:t>
            </a:r>
            <a:r>
              <a:rPr lang="en-US" sz="1200" i="1" dirty="0" err="1"/>
              <a:t>Palabras</a:t>
            </a:r>
            <a:r>
              <a:rPr lang="en-US" sz="1200" i="1" dirty="0"/>
              <a:t> Del </a:t>
            </a:r>
            <a:r>
              <a:rPr lang="en-US" sz="1200" i="1" dirty="0" err="1"/>
              <a:t>Antiguo</a:t>
            </a:r>
            <a:r>
              <a:rPr lang="en-US" sz="1200" i="1" dirty="0"/>
              <a:t> Y Del Nuevo </a:t>
            </a:r>
            <a:r>
              <a:rPr lang="en-US" sz="1200" i="1" dirty="0" err="1"/>
              <a:t>Testamento</a:t>
            </a:r>
            <a:r>
              <a:rPr lang="en-US" sz="1200" i="1" dirty="0"/>
              <a:t> </a:t>
            </a:r>
            <a:r>
              <a:rPr lang="en-US" sz="1200" i="1" dirty="0" err="1"/>
              <a:t>Exhaustivo</a:t>
            </a:r>
            <a:r>
              <a:rPr lang="en-US" sz="1200" dirty="0"/>
              <a:t>, electronic ed. Nashville: Editorial Caribe, 2000, c1999</a:t>
            </a:r>
            <a:r>
              <a:rPr lang="en-US" sz="1200" dirty="0" smtClean="0"/>
              <a:t>.</a:t>
            </a:r>
            <a:endParaRPr lang="en-US" sz="1200" dirty="0"/>
          </a:p>
          <a:p>
            <a:pPr>
              <a:lnSpc>
                <a:spcPct val="90000"/>
              </a:lnSpc>
              <a:spcAft>
                <a:spcPts val="600"/>
              </a:spcAft>
              <a:buNone/>
            </a:pPr>
            <a:r>
              <a:rPr lang="es-ES" sz="1200" dirty="0" err="1" smtClean="0"/>
              <a:t>Walvoord</a:t>
            </a:r>
            <a:r>
              <a:rPr lang="es-ES" sz="1200" dirty="0"/>
              <a:t>, John F. y Roy B. </a:t>
            </a:r>
            <a:r>
              <a:rPr lang="es-ES" sz="1200" dirty="0" err="1"/>
              <a:t>Zuck</a:t>
            </a:r>
            <a:r>
              <a:rPr lang="es-ES" sz="1200" dirty="0"/>
              <a:t>, </a:t>
            </a:r>
            <a:r>
              <a:rPr lang="es-ES" sz="1200" i="1" dirty="0"/>
              <a:t>El Conocimiento </a:t>
            </a:r>
            <a:r>
              <a:rPr lang="es-ES" sz="1200" i="1" dirty="0" err="1"/>
              <a:t>Bíblico</a:t>
            </a:r>
            <a:r>
              <a:rPr lang="es-ES" sz="1200" i="1" dirty="0"/>
              <a:t>, Un Comentario Expositivo: Nuevo Testamento, Tomo 2: San Juan, Hechos, Romanos.</a:t>
            </a:r>
            <a:r>
              <a:rPr lang="es-ES" sz="1200" dirty="0"/>
              <a:t> Puebla, </a:t>
            </a:r>
            <a:r>
              <a:rPr lang="es-ES" sz="1200" dirty="0" err="1"/>
              <a:t>México</a:t>
            </a:r>
            <a:r>
              <a:rPr lang="es-ES" sz="1200" dirty="0"/>
              <a:t>: Ediciones Las </a:t>
            </a:r>
            <a:r>
              <a:rPr lang="es-ES" sz="1200" dirty="0" err="1"/>
              <a:t>Américas</a:t>
            </a:r>
            <a:r>
              <a:rPr lang="es-ES" sz="1200" dirty="0"/>
              <a:t>, A.C., 1996.</a:t>
            </a:r>
            <a:endParaRPr lang="en-US" sz="1200" dirty="0"/>
          </a:p>
          <a:p>
            <a:pPr>
              <a:lnSpc>
                <a:spcPct val="90000"/>
              </a:lnSpc>
              <a:spcAft>
                <a:spcPts val="600"/>
              </a:spcAft>
              <a:buNone/>
            </a:pPr>
            <a:r>
              <a:rPr lang="es-ES" sz="1200" dirty="0" smtClean="0">
                <a:hlinkClick r:id="rId2"/>
              </a:rPr>
              <a:t>http://www.dsmedia.org/resources/illustrations/sweet-publishing/</a:t>
            </a:r>
            <a:r>
              <a:rPr lang="es-ES" sz="1200" dirty="0" smtClean="0"/>
              <a:t>  (imágenes bíblicas).</a:t>
            </a:r>
          </a:p>
          <a:p>
            <a:pPr>
              <a:lnSpc>
                <a:spcPct val="90000"/>
              </a:lnSpc>
              <a:spcAft>
                <a:spcPts val="600"/>
              </a:spcAft>
              <a:buNone/>
            </a:pPr>
            <a:r>
              <a:rPr lang="en-US" sz="1200" dirty="0" smtClean="0">
                <a:hlinkClick r:id="rId3"/>
              </a:rPr>
              <a:t>http://st-takla.org/Gallery/Bible/Illustrations/Bible-Slides/OT/Jeremiah.html</a:t>
            </a:r>
            <a:r>
              <a:rPr lang="en-US" sz="1200" dirty="0" smtClean="0"/>
              <a:t> </a:t>
            </a:r>
            <a:r>
              <a:rPr lang="es-ES" sz="1200" dirty="0" smtClean="0">
                <a:latin typeface="Candara" pitchFamily="34" charset="0"/>
              </a:rPr>
              <a:t>(imágenes bíblicas).</a:t>
            </a:r>
            <a:endParaRPr lang="en-US" sz="1200" dirty="0" smtClean="0"/>
          </a:p>
          <a:p>
            <a:pPr>
              <a:lnSpc>
                <a:spcPct val="90000"/>
              </a:lnSpc>
              <a:spcAft>
                <a:spcPts val="600"/>
              </a:spcAft>
              <a:buNone/>
            </a:pPr>
            <a:endParaRPr lang="en-US" sz="1200" dirty="0" smtClean="0"/>
          </a:p>
          <a:p>
            <a:pPr>
              <a:lnSpc>
                <a:spcPct val="90000"/>
              </a:lnSpc>
              <a:spcAft>
                <a:spcPts val="600"/>
              </a:spcAft>
              <a:buNone/>
            </a:pPr>
            <a:endParaRPr lang="es-PR" sz="1200" dirty="0" smtClean="0"/>
          </a:p>
          <a:p>
            <a:pPr>
              <a:lnSpc>
                <a:spcPct val="90000"/>
              </a:lnSpc>
              <a:spcAft>
                <a:spcPts val="600"/>
              </a:spcAft>
              <a:buNone/>
            </a:pPr>
            <a:endParaRPr lang="es-PR" sz="1200" dirty="0" smtClean="0"/>
          </a:p>
        </p:txBody>
      </p:sp>
      <p:pic>
        <p:nvPicPr>
          <p:cNvPr id="29700" name="Picture 4" descr="doveg"/>
          <p:cNvPicPr>
            <a:picLocks noChangeAspect="1" noChangeArrowheads="1"/>
          </p:cNvPicPr>
          <p:nvPr/>
        </p:nvPicPr>
        <p:blipFill>
          <a:blip r:embed="rId4"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2065" y="1"/>
            <a:ext cx="7449208" cy="6858000"/>
          </a:xfrm>
          <a:prstGeom prst="rect">
            <a:avLst/>
          </a:prstGeom>
        </p:spPr>
      </p:pic>
      <p:sp>
        <p:nvSpPr>
          <p:cNvPr id="16386" name="Rectangle 2"/>
          <p:cNvSpPr>
            <a:spLocks noGrp="1" noChangeArrowheads="1"/>
          </p:cNvSpPr>
          <p:nvPr>
            <p:ph type="title"/>
          </p:nvPr>
        </p:nvSpPr>
        <p:spPr>
          <a:xfrm>
            <a:off x="742808" y="533400"/>
            <a:ext cx="7715392" cy="838200"/>
          </a:xfrm>
          <a:solidFill>
            <a:schemeClr val="tx1">
              <a:lumMod val="95000"/>
              <a:lumOff val="5000"/>
              <a:alpha val="65000"/>
            </a:schemeClr>
          </a:solidFill>
          <a:ln/>
        </p:spPr>
        <p:txBody>
          <a:bodyPr anchor="ctr">
            <a:noAutofit/>
          </a:bodyPr>
          <a:lstStyle/>
          <a:p>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32947" y="1345163"/>
            <a:ext cx="7715392" cy="4876800"/>
          </a:xfrm>
          <a:solidFill>
            <a:schemeClr val="tx1">
              <a:lumMod val="95000"/>
              <a:lumOff val="5000"/>
              <a:alpha val="65000"/>
            </a:schemeClr>
          </a:solidFill>
          <a:ln/>
        </p:spPr>
        <p:txBody>
          <a:bodyPr anchor="ctr">
            <a:noAutofit/>
          </a:bodyPr>
          <a:lstStyle/>
          <a:p>
            <a:pPr marL="401638" indent="-234950" algn="ctr">
              <a:spcAft>
                <a:spcPts val="1200"/>
              </a:spcAft>
              <a:buNone/>
              <a:defRPr/>
            </a:pPr>
            <a:r>
              <a:rPr lang="es-PR" sz="4400" dirty="0" smtClean="0">
                <a:solidFill>
                  <a:schemeClr val="bg1"/>
                </a:solidFill>
              </a:rPr>
              <a:t>1</a:t>
            </a:r>
            <a:r>
              <a:rPr lang="es-PR" sz="4400" baseline="30000" dirty="0" smtClean="0">
                <a:solidFill>
                  <a:schemeClr val="bg1"/>
                </a:solidFill>
              </a:rPr>
              <a:t>er</a:t>
            </a:r>
            <a:r>
              <a:rPr lang="es-PR" sz="4400" dirty="0" smtClean="0">
                <a:solidFill>
                  <a:schemeClr val="bg1"/>
                </a:solidFill>
              </a:rPr>
              <a:t> Trimestre/Tema 1:                     ¿Qué tiene de singular el hombre?</a:t>
            </a:r>
          </a:p>
          <a:p>
            <a:pPr marL="401638" indent="-234950" algn="ctr">
              <a:spcAft>
                <a:spcPts val="600"/>
              </a:spcAft>
              <a:buNone/>
            </a:pPr>
            <a:r>
              <a:rPr lang="es-PR" sz="4000" dirty="0" smtClean="0">
                <a:solidFill>
                  <a:schemeClr val="bg1"/>
                </a:solidFill>
              </a:rPr>
              <a:t>“</a:t>
            </a:r>
            <a:r>
              <a:rPr lang="es-PR" sz="4000" dirty="0" err="1" smtClean="0">
                <a:solidFill>
                  <a:schemeClr val="bg1"/>
                </a:solidFill>
              </a:rPr>
              <a:t>Yavé</a:t>
            </a:r>
            <a:r>
              <a:rPr lang="es-PR" sz="4000" dirty="0" smtClean="0">
                <a:solidFill>
                  <a:schemeClr val="bg1"/>
                </a:solidFill>
              </a:rPr>
              <a:t>, nuestro Dios”</a:t>
            </a:r>
          </a:p>
          <a:p>
            <a:pPr marL="401638" indent="-234950" algn="ctr">
              <a:spcAft>
                <a:spcPts val="600"/>
              </a:spcAft>
              <a:buNone/>
            </a:pPr>
            <a:r>
              <a:rPr lang="es-PR" dirty="0" smtClean="0">
                <a:solidFill>
                  <a:schemeClr val="bg1"/>
                </a:solidFill>
              </a:rPr>
              <a:t>1 de diciembre de 2013</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(Éxodo 6:2-8; 15:1-3, 11-13)</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61" y="-13996"/>
            <a:ext cx="9162661" cy="6871996"/>
          </a:xfrm>
        </p:spPr>
      </p:pic>
      <p:sp>
        <p:nvSpPr>
          <p:cNvPr id="4" name="Slide Number Placeholder 3"/>
          <p:cNvSpPr>
            <a:spLocks noGrp="1"/>
          </p:cNvSpPr>
          <p:nvPr>
            <p:ph type="sldNum" sz="quarter" idx="12"/>
          </p:nvPr>
        </p:nvSpPr>
        <p:spPr/>
        <p:txBody>
          <a:bodyPr/>
          <a:lstStyle/>
          <a:p>
            <a:fld id="{921E7F7E-33AA-4283-8B9E-027FB821B55F}" type="slidenum">
              <a:rPr lang="en-US" smtClean="0"/>
              <a:pPr/>
              <a:t>27</a:t>
            </a:fld>
            <a:endParaRPr lang="en-US"/>
          </a:p>
        </p:txBody>
      </p:sp>
    </p:spTree>
    <p:extLst>
      <p:ext uri="{BB962C8B-B14F-4D97-AF65-F5344CB8AC3E}">
        <p14:creationId xmlns:p14="http://schemas.microsoft.com/office/powerpoint/2010/main" val="1162082883"/>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1" y="-152400"/>
            <a:ext cx="9144000" cy="7010400"/>
          </a:xfrm>
        </p:spPr>
      </p:pic>
      <p:sp>
        <p:nvSpPr>
          <p:cNvPr id="4" name="Slide Number Placeholder 3"/>
          <p:cNvSpPr>
            <a:spLocks noGrp="1"/>
          </p:cNvSpPr>
          <p:nvPr>
            <p:ph type="sldNum" sz="quarter" idx="12"/>
          </p:nvPr>
        </p:nvSpPr>
        <p:spPr/>
        <p:txBody>
          <a:bodyPr/>
          <a:lstStyle/>
          <a:p>
            <a:fld id="{921E7F7E-33AA-4283-8B9E-027FB821B55F}" type="slidenum">
              <a:rPr lang="en-US" smtClean="0"/>
              <a:pPr/>
              <a:t>28</a:t>
            </a:fld>
            <a:endParaRPr lang="en-US"/>
          </a:p>
        </p:txBody>
      </p:sp>
    </p:spTree>
    <p:extLst>
      <p:ext uri="{BB962C8B-B14F-4D97-AF65-F5344CB8AC3E}">
        <p14:creationId xmlns:p14="http://schemas.microsoft.com/office/powerpoint/2010/main" val="3344993966"/>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1" y="-37322"/>
            <a:ext cx="9144001" cy="6895322"/>
          </a:xfrm>
        </p:spPr>
      </p:pic>
      <p:sp>
        <p:nvSpPr>
          <p:cNvPr id="4" name="Slide Number Placeholder 3"/>
          <p:cNvSpPr>
            <a:spLocks noGrp="1"/>
          </p:cNvSpPr>
          <p:nvPr>
            <p:ph type="sldNum" sz="quarter" idx="12"/>
          </p:nvPr>
        </p:nvSpPr>
        <p:spPr/>
        <p:txBody>
          <a:bodyPr/>
          <a:lstStyle/>
          <a:p>
            <a:fld id="{921E7F7E-33AA-4283-8B9E-027FB821B55F}" type="slidenum">
              <a:rPr lang="en-US" smtClean="0"/>
              <a:pPr/>
              <a:t>29</a:t>
            </a:fld>
            <a:endParaRPr lang="en-US"/>
          </a:p>
        </p:txBody>
      </p:sp>
    </p:spTree>
    <p:extLst>
      <p:ext uri="{BB962C8B-B14F-4D97-AF65-F5344CB8AC3E}">
        <p14:creationId xmlns:p14="http://schemas.microsoft.com/office/powerpoint/2010/main" val="2232728532"/>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sz="3600" dirty="0" smtClean="0"/>
              <a:t>Cristo quiere que tengamos una mentalidad misionera y que busquemos activamente a las personas par llevarlas a Él.</a:t>
            </a:r>
            <a:endParaRPr lang="es-PR" sz="3600" dirty="0"/>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4" name="Slide Number Placeholder 3"/>
          <p:cNvSpPr>
            <a:spLocks noGrp="1"/>
          </p:cNvSpPr>
          <p:nvPr>
            <p:ph type="sldNum" sz="quarter" idx="12"/>
          </p:nvPr>
        </p:nvSpPr>
        <p:spPr/>
        <p:txBody>
          <a:bodyPr/>
          <a:lstStyle/>
          <a:p>
            <a:fld id="{921E7F7E-33AA-4283-8B9E-027FB821B55F}" type="slidenum">
              <a:rPr lang="en-US" smtClean="0"/>
              <a:pPr/>
              <a:t>30</a:t>
            </a:fld>
            <a:endParaRPr lang="en-US"/>
          </a:p>
        </p:txBody>
      </p:sp>
    </p:spTree>
    <p:extLst>
      <p:ext uri="{BB962C8B-B14F-4D97-AF65-F5344CB8AC3E}">
        <p14:creationId xmlns:p14="http://schemas.microsoft.com/office/powerpoint/2010/main" val="646955647"/>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31</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381000" y="2209800"/>
            <a:ext cx="81534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Vayamos a donde está la gente             (</a:t>
            </a:r>
            <a:r>
              <a:rPr lang="es-PR" sz="3600" dirty="0">
                <a:solidFill>
                  <a:schemeClr val="tx2"/>
                </a:solidFill>
              </a:rPr>
              <a:t>Hechos </a:t>
            </a:r>
            <a:r>
              <a:rPr lang="es-PR" sz="3600" dirty="0" smtClean="0">
                <a:solidFill>
                  <a:schemeClr val="tx2"/>
                </a:solidFill>
              </a:rPr>
              <a:t>17:16-21</a:t>
            </a:r>
            <a:r>
              <a:rPr lang="es-PR" sz="3600" dirty="0" smtClean="0"/>
              <a:t>)</a:t>
            </a:r>
          </a:p>
          <a:p>
            <a:pPr marL="346075" indent="-346075">
              <a:spcAft>
                <a:spcPts val="600"/>
              </a:spcAft>
              <a:buFont typeface="Wingdings" pitchFamily="2" charset="2"/>
              <a:buAutoNum type="arabicPeriod"/>
            </a:pPr>
            <a:r>
              <a:rPr lang="es-PR" sz="3600" dirty="0" smtClean="0"/>
              <a:t>Sepamos lo que la gente cree    (</a:t>
            </a:r>
            <a:r>
              <a:rPr lang="es-PR" sz="3600" dirty="0" smtClean="0">
                <a:solidFill>
                  <a:schemeClr val="tx2"/>
                </a:solidFill>
              </a:rPr>
              <a:t>Hechos 17:22-23</a:t>
            </a:r>
            <a:r>
              <a:rPr lang="es-PR" sz="3600" dirty="0" smtClean="0"/>
              <a:t>)</a:t>
            </a:r>
          </a:p>
          <a:p>
            <a:pPr marL="346075" indent="-346075">
              <a:spcAft>
                <a:spcPts val="600"/>
              </a:spcAft>
              <a:buFont typeface="Wingdings" pitchFamily="2" charset="2"/>
              <a:buAutoNum type="arabicPeriod"/>
            </a:pPr>
            <a:r>
              <a:rPr lang="es-PR" sz="3600" dirty="0" smtClean="0"/>
              <a:t>Mostrémosles a Dios             (</a:t>
            </a:r>
            <a:r>
              <a:rPr lang="es-PR" sz="3600" dirty="0">
                <a:solidFill>
                  <a:schemeClr val="tx2"/>
                </a:solidFill>
              </a:rPr>
              <a:t>Hechos </a:t>
            </a:r>
            <a:r>
              <a:rPr lang="es-PR" sz="3600" dirty="0" smtClean="0">
                <a:solidFill>
                  <a:schemeClr val="tx2"/>
                </a:solidFill>
              </a:rPr>
              <a:t>17:24-31</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133600"/>
            <a:ext cx="9144000" cy="4343400"/>
          </a:xfrm>
          <a:prstGeom prst="rect">
            <a:avLst/>
          </a:prstGeom>
        </p:spPr>
      </p:pic>
      <p:sp>
        <p:nvSpPr>
          <p:cNvPr id="65539" name="Rectangle 3"/>
          <p:cNvSpPr>
            <a:spLocks noGrp="1" noChangeArrowheads="1"/>
          </p:cNvSpPr>
          <p:nvPr>
            <p:ph type="body" idx="1"/>
          </p:nvPr>
        </p:nvSpPr>
        <p:spPr>
          <a:xfrm>
            <a:off x="685800" y="2849418"/>
            <a:ext cx="8001000" cy="1570182"/>
          </a:xfrm>
          <a:noFill/>
          <a:ln/>
        </p:spPr>
        <p:txBody>
          <a:bodyPr/>
          <a:lstStyle/>
          <a:p>
            <a:pPr marL="0" indent="0">
              <a:buNone/>
            </a:pPr>
            <a:r>
              <a:rPr lang="es-ES" dirty="0">
                <a:latin typeface="Papyrus" panose="03070502060502030205" pitchFamily="66" charset="0"/>
              </a:rPr>
              <a:t>“</a:t>
            </a:r>
            <a:r>
              <a:rPr lang="es-ES" i="1" dirty="0">
                <a:latin typeface="Papyrus" panose="03070502060502030205" pitchFamily="66" charset="0"/>
              </a:rPr>
              <a:t>porque pasando y mirando vuestros santuarios, hallé también un altar en el cual estaba esta inscripción: AL DIOS NO CONOCIDO. Al que vosotros adoráis, pues, sin conocerle, es a quien yo os anuncio.</a:t>
            </a:r>
            <a:r>
              <a:rPr lang="es-ES" dirty="0">
                <a:latin typeface="Papyrus" panose="03070502060502030205" pitchFamily="66" charset="0"/>
              </a:rPr>
              <a:t>” (Hechos de los Apóstoles </a:t>
            </a:r>
            <a:r>
              <a:rPr lang="es-ES" dirty="0" smtClean="0">
                <a:latin typeface="Papyrus" panose="03070502060502030205" pitchFamily="66" charset="0"/>
              </a:rPr>
              <a:t>17.23) </a:t>
            </a:r>
            <a:endParaRPr lang="es-ES" dirty="0">
              <a:latin typeface="Papyrus" panose="03070502060502030205" pitchFamily="66" charset="0"/>
            </a:endParaRPr>
          </a:p>
          <a:p>
            <a:pPr marL="0" indent="0">
              <a:buNone/>
            </a:pPr>
            <a:r>
              <a:rPr lang="es-ES" dirty="0" smtClean="0">
                <a:latin typeface="Papyrus" panose="03070502060502030205" pitchFamily="66" charset="0"/>
              </a:rPr>
              <a:t> </a:t>
            </a:r>
            <a:endParaRPr lang="es-ES" dirty="0">
              <a:latin typeface="Papyrus" panose="03070502060502030205" pitchFamily="66" charset="0"/>
            </a:endParaRPr>
          </a:p>
          <a:p>
            <a:pPr marL="0" indent="0">
              <a:buNone/>
            </a:pPr>
            <a:r>
              <a:rPr lang="es-ES" dirty="0" smtClean="0">
                <a:latin typeface="Papyrus" panose="03070502060502030205" pitchFamily="66" charset="0"/>
              </a:rPr>
              <a:t> </a:t>
            </a:r>
            <a:endParaRPr lang="es-ES" dirty="0">
              <a:latin typeface="Papyrus" panose="03070502060502030205" pitchFamily="66" charset="0"/>
            </a:endParaRPr>
          </a:p>
          <a:p>
            <a:pPr>
              <a:buNone/>
            </a:pPr>
            <a:endParaRPr lang="es-ES" dirty="0" smtClean="0">
              <a:latin typeface="Papyrus" pitchFamily="66" charset="0"/>
            </a:endParaRP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a:p>
        </p:txBody>
      </p:sp>
      <p:sp>
        <p:nvSpPr>
          <p:cNvPr id="9"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a:t>Vayamos a donde está la gente </a:t>
            </a:r>
            <a:r>
              <a:rPr lang="es-PR" sz="4000" dirty="0" smtClean="0"/>
              <a:t>(</a:t>
            </a:r>
            <a:r>
              <a:rPr lang="es-PR" sz="4000" dirty="0"/>
              <a:t>Hechos 17:16-21</a:t>
            </a:r>
            <a:r>
              <a:rPr lang="es-PR" sz="4000" dirty="0" smtClean="0"/>
              <a:t>)</a:t>
            </a:r>
            <a:endParaRPr lang="es-PR" sz="4000" dirty="0"/>
          </a:p>
        </p:txBody>
      </p:sp>
      <p:pic>
        <p:nvPicPr>
          <p:cNvPr id="10" name="Picture 2" descr="http://distantshoresmedia.org/images/rg/44/44_Ac_17_02_RG.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600200" y="2182791"/>
            <a:ext cx="5943600" cy="42972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457200" y="1905000"/>
            <a:ext cx="8458200" cy="3657600"/>
          </a:xfrm>
        </p:spPr>
        <p:txBody>
          <a:bodyPr/>
          <a:lstStyle/>
          <a:p>
            <a:pPr marL="0" indent="0">
              <a:buNone/>
            </a:pPr>
            <a:r>
              <a:rPr lang="es-ES" dirty="0"/>
              <a:t>“Mientras Pablo los esperaba en Atenas, su espíritu se enardecía viendo la ciudad entregada a la idolatría</a:t>
            </a:r>
            <a:r>
              <a:rPr lang="es-ES" dirty="0" smtClean="0"/>
              <a:t>. Así </a:t>
            </a:r>
            <a:r>
              <a:rPr lang="es-ES" dirty="0"/>
              <a:t>que discutía en la sinagoga con los judíos y piadosos, y en la plaza cada día con los que concurrían</a:t>
            </a:r>
            <a:r>
              <a:rPr lang="es-ES" dirty="0" smtClean="0"/>
              <a:t>. Y </a:t>
            </a:r>
            <a:r>
              <a:rPr lang="es-ES" dirty="0"/>
              <a:t>algunos filósofos de los epicúreos y de los estoicos disputaban con él; y unos decían: ¿Qué querrá decir este palabrero? Y otros: Parece que es predicador de nuevos </a:t>
            </a:r>
            <a:r>
              <a:rPr lang="es-ES" dirty="0" smtClean="0"/>
              <a:t>dioses…”</a:t>
            </a:r>
            <a:endParaRPr lang="es-ES" dirty="0"/>
          </a:p>
          <a:p>
            <a:pPr marL="0" indent="0">
              <a:buNone/>
            </a:pPr>
            <a:endParaRPr lang="es-ES" dirty="0"/>
          </a:p>
        </p:txBody>
      </p:sp>
      <p:sp>
        <p:nvSpPr>
          <p:cNvPr id="7"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a:t>Vayamos a donde está la gente </a:t>
            </a:r>
            <a:r>
              <a:rPr lang="es-PR" sz="4000" dirty="0" smtClean="0"/>
              <a:t>(</a:t>
            </a:r>
            <a:r>
              <a:rPr lang="es-PR" sz="4000" dirty="0"/>
              <a:t>Hechos 17:16-21</a:t>
            </a:r>
            <a:r>
              <a:rPr lang="es-PR" sz="4000" dirty="0" smtClean="0"/>
              <a:t>)</a:t>
            </a:r>
            <a:endParaRPr lang="es-PR" sz="40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457200" y="1905000"/>
            <a:ext cx="8458200" cy="3657600"/>
          </a:xfrm>
        </p:spPr>
        <p:txBody>
          <a:bodyPr/>
          <a:lstStyle/>
          <a:p>
            <a:pPr marL="0" indent="0">
              <a:buNone/>
            </a:pPr>
            <a:r>
              <a:rPr lang="es-ES" dirty="0" smtClean="0"/>
              <a:t>“</a:t>
            </a:r>
            <a:r>
              <a:rPr lang="es-ES" dirty="0"/>
              <a:t>…</a:t>
            </a:r>
            <a:r>
              <a:rPr lang="es-ES" dirty="0" smtClean="0"/>
              <a:t>porque </a:t>
            </a:r>
            <a:r>
              <a:rPr lang="es-ES" dirty="0"/>
              <a:t>les predicaba el evangelio de Jesús, y de la resurrección</a:t>
            </a:r>
            <a:r>
              <a:rPr lang="es-ES" dirty="0" smtClean="0"/>
              <a:t>. Y </a:t>
            </a:r>
            <a:r>
              <a:rPr lang="es-ES" dirty="0"/>
              <a:t>tomándole, le trajeron al Areópago, diciendo: ¿Podremos saber qué es esta nueva enseñanza de que hablas</a:t>
            </a:r>
            <a:r>
              <a:rPr lang="es-ES" dirty="0" smtClean="0"/>
              <a:t>? Pues </a:t>
            </a:r>
            <a:r>
              <a:rPr lang="es-ES" dirty="0"/>
              <a:t>traes a nuestros oídos cosas extrañas. Queremos, pues, saber qué quiere decir esto.(Porque todos los atenienses y los extranjeros residentes allí, en ninguna otra cosa se interesaban sino en decir o en oír algo nuevo</a:t>
            </a:r>
            <a:r>
              <a:rPr lang="es-ES" dirty="0" smtClean="0"/>
              <a:t>.)”</a:t>
            </a:r>
            <a:endParaRPr lang="es-ES" dirty="0"/>
          </a:p>
          <a:p>
            <a:pPr marL="0" indent="0">
              <a:buNone/>
            </a:pPr>
            <a:endParaRPr lang="es-ES" dirty="0"/>
          </a:p>
        </p:txBody>
      </p:sp>
      <p:sp>
        <p:nvSpPr>
          <p:cNvPr id="7"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a:t>Vayamos a donde está la gente </a:t>
            </a:r>
            <a:r>
              <a:rPr lang="es-PR" sz="4000" dirty="0" smtClean="0"/>
              <a:t>(</a:t>
            </a:r>
            <a:r>
              <a:rPr lang="es-PR" sz="4000" dirty="0"/>
              <a:t>Hechos 17:16-21</a:t>
            </a:r>
            <a:r>
              <a:rPr lang="es-PR" sz="4000" dirty="0" smtClean="0"/>
              <a:t>)</a:t>
            </a:r>
            <a:endParaRPr lang="es-PR" sz="4000" dirty="0"/>
          </a:p>
        </p:txBody>
      </p:sp>
    </p:spTree>
    <p:extLst>
      <p:ext uri="{BB962C8B-B14F-4D97-AF65-F5344CB8AC3E}">
        <p14:creationId xmlns:p14="http://schemas.microsoft.com/office/powerpoint/2010/main" val="277939368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1" name="Content Placeholder 2"/>
          <p:cNvSpPr>
            <a:spLocks noGrp="1"/>
          </p:cNvSpPr>
          <p:nvPr>
            <p:ph idx="1"/>
          </p:nvPr>
        </p:nvSpPr>
        <p:spPr>
          <a:xfrm>
            <a:off x="457200" y="2057400"/>
            <a:ext cx="8229600" cy="4495800"/>
          </a:xfrm>
        </p:spPr>
        <p:txBody>
          <a:bodyPr/>
          <a:lstStyle/>
          <a:p>
            <a:r>
              <a:rPr lang="es-ES" dirty="0"/>
              <a:t>PABLO EN </a:t>
            </a:r>
            <a:r>
              <a:rPr lang="es-ES" dirty="0" smtClean="0"/>
              <a:t>ATENAS (</a:t>
            </a:r>
            <a:r>
              <a:rPr lang="es-ES" dirty="0" smtClean="0">
                <a:solidFill>
                  <a:schemeClr val="tx2"/>
                </a:solidFill>
              </a:rPr>
              <a:t>vv.16</a:t>
            </a:r>
            <a:r>
              <a:rPr lang="es-ES" dirty="0">
                <a:solidFill>
                  <a:schemeClr val="tx2"/>
                </a:solidFill>
              </a:rPr>
              <a:t>, </a:t>
            </a:r>
            <a:r>
              <a:rPr lang="es-ES" dirty="0" smtClean="0">
                <a:solidFill>
                  <a:schemeClr val="tx2"/>
                </a:solidFill>
              </a:rPr>
              <a:t>17</a:t>
            </a:r>
            <a:r>
              <a:rPr lang="es-ES" dirty="0" smtClean="0"/>
              <a:t>)</a:t>
            </a:r>
          </a:p>
          <a:p>
            <a:pPr lvl="1"/>
            <a:r>
              <a:rPr lang="es-ES" dirty="0" smtClean="0"/>
              <a:t>ciudad </a:t>
            </a:r>
            <a:r>
              <a:rPr lang="es-ES" dirty="0"/>
              <a:t>dada a idolatría—“cubierta de ídolos</a:t>
            </a:r>
            <a:r>
              <a:rPr lang="es-ES" dirty="0" smtClean="0"/>
              <a:t>”</a:t>
            </a:r>
          </a:p>
          <a:p>
            <a:pPr lvl="1"/>
            <a:r>
              <a:rPr lang="es-ES" dirty="0" smtClean="0"/>
              <a:t>Esto </a:t>
            </a:r>
            <a:r>
              <a:rPr lang="es-ES" dirty="0"/>
              <a:t>“conmovió el espíritu” de apóstol</a:t>
            </a:r>
            <a:r>
              <a:rPr lang="es-ES" dirty="0" smtClean="0"/>
              <a:t>. </a:t>
            </a:r>
          </a:p>
          <a:p>
            <a:r>
              <a:rPr lang="es-ES" dirty="0"/>
              <a:t>Filósofos de los </a:t>
            </a:r>
            <a:r>
              <a:rPr lang="es-ES" dirty="0" smtClean="0"/>
              <a:t>Epicúreos (</a:t>
            </a:r>
            <a:r>
              <a:rPr lang="es-ES" dirty="0" smtClean="0">
                <a:solidFill>
                  <a:schemeClr val="tx2"/>
                </a:solidFill>
              </a:rPr>
              <a:t>vv.18-21</a:t>
            </a:r>
            <a:r>
              <a:rPr lang="es-ES" dirty="0" smtClean="0"/>
              <a:t>)</a:t>
            </a:r>
          </a:p>
          <a:p>
            <a:pPr lvl="1"/>
            <a:r>
              <a:rPr lang="es-ES" dirty="0" smtClean="0"/>
              <a:t>Conocida </a:t>
            </a:r>
            <a:r>
              <a:rPr lang="es-ES" dirty="0"/>
              <a:t>escuela de materialistas </a:t>
            </a:r>
            <a:r>
              <a:rPr lang="es-ES" dirty="0" smtClean="0"/>
              <a:t>ateos</a:t>
            </a:r>
          </a:p>
          <a:p>
            <a:pPr lvl="1"/>
            <a:r>
              <a:rPr lang="es-ES" dirty="0" smtClean="0"/>
              <a:t>Enseñaban </a:t>
            </a:r>
            <a:r>
              <a:rPr lang="es-ES" dirty="0"/>
              <a:t>que el placer era el fin principal de la existencia </a:t>
            </a:r>
            <a:r>
              <a:rPr lang="es-ES" dirty="0" smtClean="0"/>
              <a:t>humana. (</a:t>
            </a:r>
            <a:r>
              <a:rPr lang="es-ES" dirty="0" err="1" smtClean="0"/>
              <a:t>Jamieson</a:t>
            </a:r>
            <a:r>
              <a:rPr lang="es-ES" dirty="0" smtClean="0"/>
              <a:t> et al)</a:t>
            </a:r>
            <a:endParaRPr lang="es-ES" dirty="0"/>
          </a:p>
        </p:txBody>
      </p:sp>
      <p:sp>
        <p:nvSpPr>
          <p:cNvPr id="8"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a:t>Vayamos a donde está la gente </a:t>
            </a:r>
            <a:r>
              <a:rPr lang="es-PR" sz="4000" dirty="0" smtClean="0"/>
              <a:t>(</a:t>
            </a:r>
            <a:r>
              <a:rPr lang="es-PR" sz="4000" dirty="0"/>
              <a:t>Hechos 17:16-21</a:t>
            </a:r>
            <a:r>
              <a:rPr lang="es-PR" sz="4000" dirty="0" smtClean="0"/>
              <a:t>)</a:t>
            </a:r>
            <a:endParaRPr lang="es-PR" sz="4000" dirty="0"/>
          </a:p>
        </p:txBody>
      </p:sp>
    </p:spTree>
    <p:extLst>
      <p:ext uri="{BB962C8B-B14F-4D97-AF65-F5344CB8AC3E}">
        <p14:creationId xmlns:p14="http://schemas.microsoft.com/office/powerpoint/2010/main" val="3824416555"/>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87064</TotalTime>
  <Words>2033</Words>
  <Application>Microsoft Office PowerPoint</Application>
  <PresentationFormat>On-screen Show (4:3)</PresentationFormat>
  <Paragraphs>150</Paragraphs>
  <Slides>31</Slides>
  <Notes>15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31</vt:i4>
      </vt:variant>
    </vt:vector>
  </HeadingPairs>
  <TitlesOfParts>
    <vt:vector size="40" baseType="lpstr">
      <vt:lpstr>Arial</vt:lpstr>
      <vt:lpstr>Calibri</vt:lpstr>
      <vt:lpstr>Candara</vt:lpstr>
      <vt:lpstr>Papyrus</vt:lpstr>
      <vt:lpstr>Tahoma</vt:lpstr>
      <vt:lpstr>Wingdings</vt:lpstr>
      <vt:lpstr>Blends</vt:lpstr>
      <vt:lpstr>1_Office Theme</vt:lpstr>
      <vt:lpstr>Office Theme</vt:lpstr>
      <vt:lpstr>PowerPoint Presentation</vt:lpstr>
      <vt:lpstr>PowerPoint Presentation</vt:lpstr>
      <vt:lpstr>Tema General</vt:lpstr>
      <vt:lpstr>Bosquejo de Estudio</vt:lpstr>
      <vt:lpstr>Texto Clave</vt:lpstr>
      <vt:lpstr>Vayamos a donde está la gente (Hechos 17:16-21)</vt:lpstr>
      <vt:lpstr>Vayamos a donde está la gente (Hechos 17:16-21)</vt:lpstr>
      <vt:lpstr>Vayamos a donde está la gente (Hechos 17:16-21)</vt:lpstr>
      <vt:lpstr>Vayamos a donde está la gente (Hechos 17:16-21)</vt:lpstr>
      <vt:lpstr>Vayamos a donde está la gente (Hechos 17:16-21)</vt:lpstr>
      <vt:lpstr>Vayamos a donde está la gente (Hechos 17:16-21)</vt:lpstr>
      <vt:lpstr>Sepamos lo que la gente cree    (Hechos 17:22-23)</vt:lpstr>
      <vt:lpstr>Sepamos lo que la gente cree    (Hechos 17:22-23)</vt:lpstr>
      <vt:lpstr>Sepamos lo que la gente cree    (Hechos 17:22-23)</vt:lpstr>
      <vt:lpstr>Mostrémosles a Dios             (Hechos 17:24-31)</vt:lpstr>
      <vt:lpstr>Mostrémosles a Dios             (Hechos 17:24-31)</vt:lpstr>
      <vt:lpstr>Mostrémosles a Dios             (Hechos 17:24-31)</vt:lpstr>
      <vt:lpstr>Mostrémosles a Dios             (Hechos 17:24-31)</vt:lpstr>
      <vt:lpstr>Mostrémosles a Dios             (Hechos 17:24-31)</vt:lpstr>
      <vt:lpstr>Mostrémosles a Dios             (Hechos 17:24-31)</vt:lpstr>
      <vt:lpstr>Mostrémosles a Dios             (Hechos 17:24-31)</vt:lpstr>
      <vt:lpstr>Mostrémosles a Dios             (Hechos 17:24-31)</vt:lpstr>
      <vt:lpstr>Mostrémosles a Dios             (Hechos 17:24-31)</vt:lpstr>
      <vt:lpstr>Aplicaciones</vt:lpstr>
      <vt:lpstr>Recursos</vt:lpstr>
      <vt:lpstr>Próximo Estudio Dominical</vt:lpstr>
      <vt:lpstr>PowerPoint Presentation</vt:lpstr>
      <vt:lpstr>PowerPoint Presentation</vt:lpstr>
      <vt:lpstr>PowerPoint Presentation</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salgamos_a_las_calles_112413</dc:title>
  <dc:creator>JRIVERA</dc:creator>
  <cp:lastModifiedBy>Tito Ortega</cp:lastModifiedBy>
  <cp:revision>3855</cp:revision>
  <dcterms:created xsi:type="dcterms:W3CDTF">2007-01-24T21:53:34Z</dcterms:created>
  <dcterms:modified xsi:type="dcterms:W3CDTF">2013-11-25T23:43:24Z</dcterms:modified>
</cp:coreProperties>
</file>