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6"/>
  </p:notesMasterIdLst>
  <p:handoutMasterIdLst>
    <p:handoutMasterId r:id="rId27"/>
  </p:handoutMasterIdLst>
  <p:sldIdLst>
    <p:sldId id="794" r:id="rId4"/>
    <p:sldId id="804" r:id="rId5"/>
    <p:sldId id="416" r:id="rId6"/>
    <p:sldId id="287" r:id="rId7"/>
    <p:sldId id="622" r:id="rId8"/>
    <p:sldId id="1090" r:id="rId9"/>
    <p:sldId id="1210" r:id="rId10"/>
    <p:sldId id="1209" r:id="rId11"/>
    <p:sldId id="1211" r:id="rId12"/>
    <p:sldId id="1212" r:id="rId13"/>
    <p:sldId id="652" r:id="rId14"/>
    <p:sldId id="1084" r:id="rId15"/>
    <p:sldId id="1204" r:id="rId16"/>
    <p:sldId id="922" r:id="rId17"/>
    <p:sldId id="1216" r:id="rId18"/>
    <p:sldId id="1215" r:id="rId19"/>
    <p:sldId id="1205" r:id="rId20"/>
    <p:sldId id="1214" r:id="rId21"/>
    <p:sldId id="1155" r:id="rId22"/>
    <p:sldId id="561" r:id="rId23"/>
    <p:sldId id="1133" r:id="rId24"/>
    <p:sldId id="908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99" d="100"/>
          <a:sy n="99" d="100"/>
        </p:scale>
        <p:origin x="29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122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3640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41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8150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058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160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06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994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36.imageshack.us/img36/9572/9ajesuspredica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1">
              <a:lumMod val="50000"/>
              <a:alpha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85800" y="685800"/>
            <a:ext cx="7924800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4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noProof="0" dirty="0" smtClean="0">
                <a:latin typeface="+mj-lt"/>
              </a:rPr>
              <a:t>1</a:t>
            </a:r>
            <a:r>
              <a:rPr lang="es-PR" sz="4400" dirty="0" smtClean="0">
                <a:latin typeface="+mj-lt"/>
              </a:rPr>
              <a:t>:                Lo que significa seguir a Jesús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“Las Relaciones </a:t>
            </a:r>
            <a:r>
              <a:rPr lang="es-PR" sz="4400" dirty="0" smtClean="0">
                <a:latin typeface="+mn-lt"/>
              </a:rPr>
              <a:t>Correctas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22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septiembre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(Mateo</a:t>
            </a:r>
            <a:r>
              <a:rPr lang="es-PR" sz="2800" dirty="0" smtClean="0">
                <a:latin typeface="+mn-lt"/>
                <a:cs typeface="+mn-cs"/>
              </a:rPr>
              <a:t> 7:1-12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1">
              <a:lumMod val="50000"/>
              <a:alpha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10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458200" cy="4876800"/>
          </a:xfrm>
        </p:spPr>
        <p:txBody>
          <a:bodyPr/>
          <a:lstStyle/>
          <a:p>
            <a:r>
              <a:rPr lang="es-ES" sz="2800" dirty="0"/>
              <a:t>Hay tres grandes razones para no juzgar a </a:t>
            </a:r>
            <a:r>
              <a:rPr lang="es-ES" sz="2800" dirty="0" smtClean="0"/>
              <a:t>nadie.</a:t>
            </a:r>
          </a:p>
          <a:p>
            <a:pPr marL="457200" lvl="1" indent="0">
              <a:buNone/>
            </a:pPr>
            <a:r>
              <a:rPr lang="es-ES" sz="2400" dirty="0" smtClean="0"/>
              <a:t>(iii) </a:t>
            </a:r>
            <a:r>
              <a:rPr lang="es-ES" sz="2400" i="1" dirty="0" smtClean="0"/>
              <a:t>Nadie es lo bastante bueno para juzgar a otro. Jesús hace la caricatura de un hombre que tiene una viga metida en un ojo, que se ofrece para quitarle una mota de polvo que tiene otro en el ojo.</a:t>
            </a:r>
          </a:p>
          <a:p>
            <a:pPr lvl="1"/>
            <a:r>
              <a:rPr lang="es-ES" sz="2400" dirty="0" smtClean="0"/>
              <a:t>Nadie </a:t>
            </a:r>
            <a:r>
              <a:rPr lang="es-ES" sz="2400" dirty="0"/>
              <a:t>tiene derecho de criticar a otro a menos que por lo menos esté preparado a intentar hacer mejor lo que critica. </a:t>
            </a:r>
          </a:p>
          <a:p>
            <a:pPr lvl="1"/>
            <a:r>
              <a:rPr lang="es-ES" sz="2400" dirty="0" smtClean="0"/>
              <a:t>Haríamos </a:t>
            </a:r>
            <a:r>
              <a:rPr lang="es-ES" sz="2400" dirty="0"/>
              <a:t>bien en concentrarnos en nuestros propios defectos, y dejarle a Dios los de los demás</a:t>
            </a:r>
            <a:r>
              <a:rPr lang="es-ES" sz="2400" dirty="0" smtClean="0"/>
              <a:t>. (</a:t>
            </a:r>
            <a:r>
              <a:rPr lang="es-ES" sz="2400" dirty="0" err="1" smtClean="0"/>
              <a:t>Barclay</a:t>
            </a:r>
            <a:r>
              <a:rPr lang="es-ES" sz="2400" dirty="0" smtClean="0"/>
              <a:t>)</a:t>
            </a:r>
            <a:endParaRPr lang="es-ES" sz="24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67818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/>
              <a:t>No sea hipócrita                             (Mateo 7:1-5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7147239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Discierna correctamente                             (Mateo 7:6</a:t>
            </a:r>
            <a:r>
              <a:rPr lang="es-PR" sz="4000" dirty="0" smtClean="0"/>
              <a:t>)</a:t>
            </a:r>
          </a:p>
        </p:txBody>
      </p:sp>
      <p:pic>
        <p:nvPicPr>
          <p:cNvPr id="4098" name="Picture 2" descr="http://2.bp.blogspot.com/_XGiojPRe5Is/TKiRzvOFpDI/AAAAAAAAB5Y/HriUnf-ZpAA/s1600/SERM%C3%93N+DEL+MONTE.-Gustave+Do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09800"/>
            <a:ext cx="6794500" cy="435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“</a:t>
            </a:r>
            <a:r>
              <a:rPr lang="es-ES" dirty="0"/>
              <a:t>No deis lo santo a los perros, ni echéis vuestras perlas delante de los cerdos, no sea que las pisoteen, y se vuelvan y os despedacen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Discierna correctamente                             (Mateo 7:6</a:t>
            </a:r>
            <a:r>
              <a:rPr lang="es-PR" sz="4000" dirty="0" smtClean="0"/>
              <a:t>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10600" cy="4419600"/>
          </a:xfrm>
        </p:spPr>
        <p:txBody>
          <a:bodyPr/>
          <a:lstStyle/>
          <a:p>
            <a:r>
              <a:rPr lang="es-ES" dirty="0" smtClean="0"/>
              <a:t>Expresa </a:t>
            </a:r>
            <a:r>
              <a:rPr lang="es-ES" dirty="0"/>
              <a:t>la necesidad de un discernimiento, un juicio del carácter de los oyentes. </a:t>
            </a:r>
            <a:endParaRPr lang="es-ES" dirty="0" smtClean="0"/>
          </a:p>
          <a:p>
            <a:pPr lvl="1"/>
            <a:r>
              <a:rPr lang="es-ES" dirty="0" smtClean="0"/>
              <a:t>“</a:t>
            </a:r>
            <a:r>
              <a:rPr lang="es-ES" dirty="0"/>
              <a:t>Perros” y “cerdos” eran los dos animales más repugnantes e inmundos para los judíos. Los judíos usaban estos términos para referirse generalmente a los gentiles. </a:t>
            </a:r>
            <a:endParaRPr lang="es-ES" dirty="0" smtClean="0"/>
          </a:p>
          <a:p>
            <a:pPr lvl="1"/>
            <a:r>
              <a:rPr lang="es-ES" dirty="0" smtClean="0"/>
              <a:t>Al </a:t>
            </a:r>
            <a:r>
              <a:rPr lang="es-ES" dirty="0"/>
              <a:t>ver “lo santo” y “las perlas” que se les echan, pensando que es algo para satisfacer su apetito y al comprobar que no lo es, de furia puedan atacar al que quería alimentarlos</a:t>
            </a:r>
            <a:r>
              <a:rPr lang="es-ES" dirty="0" smtClean="0"/>
              <a:t>.(Carro)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Discierna correctamente                             (Mateo 7:6</a:t>
            </a:r>
            <a:r>
              <a:rPr lang="es-PR" sz="4000" dirty="0" smtClean="0"/>
              <a:t>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5562600" cy="3925886"/>
          </a:xfrm>
        </p:spPr>
        <p:txBody>
          <a:bodyPr/>
          <a:lstStyle/>
          <a:p>
            <a:pPr>
              <a:buNone/>
            </a:pPr>
            <a:r>
              <a:rPr lang="es-ES" sz="3600" dirty="0" smtClean="0"/>
              <a:t>	</a:t>
            </a:r>
            <a:r>
              <a:rPr lang="es-ES" dirty="0" smtClean="0"/>
              <a:t>“</a:t>
            </a:r>
            <a:r>
              <a:rPr lang="es-ES" dirty="0"/>
              <a:t>Pedid, y se os dará; buscad, y hallaréis; llamad, y se os abrirá. Porque todo aquel que pide, recibe; y el que busca, halla; y al que llama, se le abrirá. ¿Qué hombre hay de vosotros, que si su hijo le pide pan, le dará una piedra</a:t>
            </a:r>
            <a:r>
              <a:rPr lang="es-ES" dirty="0" smtClean="0"/>
              <a:t>?...”</a:t>
            </a:r>
            <a:endParaRPr lang="es-ES" dirty="0"/>
          </a:p>
        </p:txBody>
      </p:sp>
      <p:sp>
        <p:nvSpPr>
          <p:cNvPr id="10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3152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/>
              <a:t>Reciba y muestre gracia        (Mateo 7:7-12)</a:t>
            </a:r>
            <a:endParaRPr lang="es-PR" sz="4000" b="1" dirty="0"/>
          </a:p>
        </p:txBody>
      </p:sp>
      <p:pic>
        <p:nvPicPr>
          <p:cNvPr id="11" name="Picture 2" descr="http://1.bp.blogspot.com/-WZLfw99EjoM/UHZtjnJt1YI/AAAAAAAACM0/h8d_2j05UiA/s1600/ami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925" y="2120900"/>
            <a:ext cx="2657475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5562600" cy="3925886"/>
          </a:xfrm>
        </p:spPr>
        <p:txBody>
          <a:bodyPr/>
          <a:lstStyle/>
          <a:p>
            <a:pPr>
              <a:buNone/>
            </a:pPr>
            <a:r>
              <a:rPr lang="es-ES" sz="3600" dirty="0" smtClean="0"/>
              <a:t>	</a:t>
            </a: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¿</a:t>
            </a:r>
            <a:r>
              <a:rPr lang="es-ES" dirty="0"/>
              <a:t>O si le pide un pescado, le dará una serpiente? Pues si vosotros, siendo malos, sabéis dar buenas dádivas a vuestros </a:t>
            </a:r>
            <a:r>
              <a:rPr lang="es-ES" dirty="0" smtClean="0"/>
              <a:t>hijos, </a:t>
            </a:r>
            <a:r>
              <a:rPr lang="es-ES" dirty="0"/>
              <a:t>¿cuánto más vuestro Padre que está en los cielos dará buenas cosas a los que le pidan? 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10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3152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/>
              <a:t>Reciba y muestre gracia        (Mateo 7:7-12)</a:t>
            </a:r>
            <a:endParaRPr lang="es-PR" sz="4000" b="1" dirty="0"/>
          </a:p>
        </p:txBody>
      </p:sp>
      <p:pic>
        <p:nvPicPr>
          <p:cNvPr id="11" name="Picture 2" descr="http://1.bp.blogspot.com/-WZLfw99EjoM/UHZtjnJt1YI/AAAAAAAACM0/h8d_2j05UiA/s1600/ami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925" y="2120900"/>
            <a:ext cx="2657475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6701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5562600" cy="3925886"/>
          </a:xfrm>
        </p:spPr>
        <p:txBody>
          <a:bodyPr/>
          <a:lstStyle/>
          <a:p>
            <a:pPr>
              <a:buNone/>
            </a:pPr>
            <a:r>
              <a:rPr lang="es-ES" sz="3600" dirty="0" smtClean="0"/>
              <a:t>	</a:t>
            </a:r>
            <a:r>
              <a:rPr lang="es-ES" dirty="0" smtClean="0"/>
              <a:t>“...</a:t>
            </a:r>
            <a:r>
              <a:rPr lang="es-ES" dirty="0"/>
              <a:t> Así que, todas las cosas que queráis que los hombres hagan con vosotros, así también haced vosotros con ellos; porque esto es la ley y los profetas.”</a:t>
            </a:r>
          </a:p>
        </p:txBody>
      </p:sp>
      <p:sp>
        <p:nvSpPr>
          <p:cNvPr id="10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3152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/>
              <a:t>Reciba y muestre gracia        (Mateo 7:7-12)</a:t>
            </a:r>
            <a:endParaRPr lang="es-PR" sz="4000" b="1" dirty="0"/>
          </a:p>
        </p:txBody>
      </p:sp>
      <p:pic>
        <p:nvPicPr>
          <p:cNvPr id="11" name="Picture 2" descr="http://1.bp.blogspot.com/-WZLfw99EjoM/UHZtjnJt1YI/AAAAAAAACM0/h8d_2j05UiA/s1600/ami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925" y="2120900"/>
            <a:ext cx="2657475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6834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dirty="0" smtClean="0"/>
              <a:t>Conducta </a:t>
            </a:r>
            <a:r>
              <a:rPr lang="es-ES" dirty="0"/>
              <a:t>que se espera de quienes lograrán ingresar en el reino. </a:t>
            </a:r>
            <a:endParaRPr lang="es-ES" dirty="0" smtClean="0"/>
          </a:p>
          <a:p>
            <a:pPr lvl="1"/>
            <a:r>
              <a:rPr lang="es-ES" dirty="0" smtClean="0"/>
              <a:t>Estas </a:t>
            </a:r>
            <a:r>
              <a:rPr lang="es-ES" dirty="0"/>
              <a:t>instrucciones no se presentan como requisitos para llegar. Indican el estilo de vida que se observará entre la clase de personas que lograrán hacerlo.</a:t>
            </a:r>
          </a:p>
          <a:p>
            <a:r>
              <a:rPr lang="es-ES" dirty="0"/>
              <a:t>La Importancia de Buscar </a:t>
            </a:r>
            <a:r>
              <a:rPr lang="es-ES" dirty="0" smtClean="0"/>
              <a:t>(7:7–11)</a:t>
            </a:r>
            <a:endParaRPr lang="es-ES" dirty="0"/>
          </a:p>
          <a:p>
            <a:pPr lvl="1"/>
            <a:r>
              <a:rPr lang="es-ES" dirty="0"/>
              <a:t>La primera característica de quienes entrarán al reino de Dios es que reconozcan la importancia del reino y busquen cómo entrar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</a:p>
        </p:txBody>
      </p:sp>
      <p:sp>
        <p:nvSpPr>
          <p:cNvPr id="10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3152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/>
              <a:t>Reciba y muestre gracia        (Mateo 7:7-12)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dirty="0" smtClean="0"/>
              <a:t>Conducta </a:t>
            </a:r>
            <a:r>
              <a:rPr lang="es-ES" dirty="0"/>
              <a:t>que se espera de quienes lograrán ingresar en el reino.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Importancia de Servir a Otros </a:t>
            </a:r>
            <a:r>
              <a:rPr lang="es-ES" dirty="0" smtClean="0"/>
              <a:t>(7:12)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segunda característica se presenta como un resumen de todo lo que la ley y los profetas requieren del pueblo de Dios. Deben servir a los demás, tal como quieren que los demás hagan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</a:p>
        </p:txBody>
      </p:sp>
      <p:sp>
        <p:nvSpPr>
          <p:cNvPr id="10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3152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/>
              <a:t>Reciba y muestre gracia        (Mateo 7:7-12)</a:t>
            </a:r>
            <a:endParaRPr lang="es-PR" sz="4000" b="1" dirty="0"/>
          </a:p>
        </p:txBody>
      </p:sp>
    </p:spTree>
    <p:extLst>
      <p:ext uri="{BB962C8B-B14F-4D97-AF65-F5344CB8AC3E}">
        <p14:creationId xmlns:p14="http://schemas.microsoft.com/office/powerpoint/2010/main" val="9504513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Aplicaciones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534400" cy="4114800"/>
          </a:xfrm>
        </p:spPr>
        <p:txBody>
          <a:bodyPr/>
          <a:lstStyle/>
          <a:p>
            <a:r>
              <a:rPr lang="es-PR" sz="2800" dirty="0" smtClean="0"/>
              <a:t>Para relacionarnos con otros creyentes que fallan, no debemos condenarlos, sino ayudarlos de maneras constructivas a hacer las cosas mejor.</a:t>
            </a:r>
          </a:p>
          <a:p>
            <a:r>
              <a:rPr lang="es-PR" sz="2800" dirty="0" smtClean="0"/>
              <a:t>Para estar en condiciones de relacionarnos y ayudar a otros cristianos que están tropezando, debemos enfrentar abierta y sinceramente nuestras propias fallas.</a:t>
            </a:r>
          </a:p>
          <a:p>
            <a:r>
              <a:rPr lang="es-PR" sz="2800" dirty="0" smtClean="0"/>
              <a:t>Para relacionarnos correctamente con las enseñanzas del Señor y las personas, debemos pedir gracia para tratar a los demás como queremos que ellos nos traten.</a:t>
            </a:r>
            <a:endParaRPr lang="es-P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Esta lección explica cómo vivir teniendo relaciones correctas con los demás y con Dios.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939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Barclay</a:t>
            </a:r>
            <a:r>
              <a:rPr lang="es-ES" sz="1400" dirty="0" smtClean="0"/>
              <a:t>, William. </a:t>
            </a:r>
            <a:r>
              <a:rPr lang="es-ES" sz="1400" i="1" dirty="0" smtClean="0"/>
              <a:t>Comentario Al Nuevo Testamento</a:t>
            </a:r>
            <a:r>
              <a:rPr lang="es-ES" sz="1400" dirty="0" smtClean="0"/>
              <a:t>. Barcelona, </a:t>
            </a:r>
            <a:r>
              <a:rPr lang="es-ES" sz="1400" dirty="0" err="1" smtClean="0"/>
              <a:t>España</a:t>
            </a:r>
            <a:r>
              <a:rPr lang="es-ES" sz="1400" dirty="0" smtClean="0"/>
              <a:t>: Editorial CLIE, 2006.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Carro, Daniel, </a:t>
            </a:r>
            <a:r>
              <a:rPr lang="es-ES" sz="1400" dirty="0" err="1" smtClean="0"/>
              <a:t>Jose</a:t>
            </a:r>
            <a:r>
              <a:rPr lang="es-ES" sz="1400" dirty="0" smtClean="0"/>
              <a:t>́ </a:t>
            </a:r>
            <a:r>
              <a:rPr lang="es-ES" sz="1400" dirty="0" err="1" smtClean="0"/>
              <a:t>Tomás</a:t>
            </a:r>
            <a:r>
              <a:rPr lang="es-ES" sz="1400" dirty="0" smtClean="0"/>
              <a:t> Poe, y </a:t>
            </a:r>
            <a:r>
              <a:rPr lang="es-ES" sz="1400" dirty="0" err="1" smtClean="0"/>
              <a:t>Rubén</a:t>
            </a:r>
            <a:r>
              <a:rPr lang="es-ES" sz="1400" dirty="0" smtClean="0"/>
              <a:t> O. </a:t>
            </a:r>
            <a:r>
              <a:rPr lang="es-ES" sz="1400" dirty="0" err="1" smtClean="0"/>
              <a:t>Zorzoli</a:t>
            </a:r>
            <a:r>
              <a:rPr lang="es-ES" sz="1400" dirty="0" smtClean="0"/>
              <a:t>, eds. </a:t>
            </a:r>
            <a:r>
              <a:rPr lang="es-ES" sz="1400" i="1" dirty="0" smtClean="0"/>
              <a:t>Comentario </a:t>
            </a:r>
            <a:r>
              <a:rPr lang="es-ES" sz="1400" i="1" dirty="0" err="1" smtClean="0"/>
              <a:t>Bı́blico</a:t>
            </a:r>
            <a:r>
              <a:rPr lang="es-ES" sz="1400" i="1" dirty="0" smtClean="0"/>
              <a:t> Mundo Hispano Mateo</a:t>
            </a:r>
            <a:r>
              <a:rPr lang="es-ES" sz="1400" dirty="0" smtClean="0"/>
              <a:t>, 1. El Paso, TX: Editorial Mundo Hispano, 1993. </a:t>
            </a:r>
            <a:r>
              <a:rPr lang="es-PR" sz="1400" dirty="0" smtClean="0"/>
              <a:t>Douglas, J.D. </a:t>
            </a:r>
            <a:r>
              <a:rPr lang="es-PR" sz="1400" i="1" dirty="0" smtClean="0"/>
              <a:t>Nuevo Diccionario Bíblico : Primera Edición.</a:t>
            </a:r>
            <a:r>
              <a:rPr lang="es-PR" sz="1400" dirty="0" smtClean="0"/>
              <a:t> Miami: Sociedades </a:t>
            </a:r>
            <a:r>
              <a:rPr lang="es-PR" sz="1400" dirty="0" err="1" smtClean="0"/>
              <a:t>Bı́blicas</a:t>
            </a:r>
            <a:r>
              <a:rPr lang="es-PR" sz="14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/>
              <a:t>Fernández, Óscar J. et al. Eds. </a:t>
            </a:r>
            <a:r>
              <a:rPr lang="es-PR" sz="1400" i="1" dirty="0" smtClean="0"/>
              <a:t>Estudios Bíblicos </a:t>
            </a:r>
            <a:r>
              <a:rPr lang="es-PR" sz="1400" i="1" dirty="0" err="1" smtClean="0"/>
              <a:t>Lifeway</a:t>
            </a:r>
            <a:r>
              <a:rPr lang="es-PR" sz="1400" i="1" dirty="0" smtClean="0"/>
              <a:t> para Adultos. </a:t>
            </a:r>
            <a:r>
              <a:rPr lang="es-PR" sz="1400" dirty="0" smtClean="0"/>
              <a:t>Vol. 13, Núm. 1.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2013. 37-46.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err="1" smtClean="0"/>
              <a:t>Lockward</a:t>
            </a:r>
            <a:r>
              <a:rPr lang="es-PR" sz="1400" dirty="0" smtClean="0"/>
              <a:t>, Alfonso. </a:t>
            </a:r>
            <a:r>
              <a:rPr lang="es-PR" sz="1400" i="1" dirty="0" smtClean="0"/>
              <a:t>Nuevo Diccionario De La Biblia.</a:t>
            </a:r>
            <a:r>
              <a:rPr lang="es-PR" sz="1400" dirty="0" smtClean="0"/>
              <a:t> Miami: Editorial </a:t>
            </a:r>
            <a:r>
              <a:rPr lang="es-PR" sz="1400" dirty="0" err="1" smtClean="0"/>
              <a:t>Unilit</a:t>
            </a:r>
            <a:r>
              <a:rPr lang="es-PR" sz="1400" dirty="0" smtClean="0"/>
              <a:t>, 2003.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Porter</a:t>
            </a:r>
            <a:r>
              <a:rPr lang="es-ES" sz="1400" dirty="0" smtClean="0"/>
              <a:t>, Rafael. </a:t>
            </a:r>
            <a:r>
              <a:rPr lang="es-ES" sz="1400" i="1" dirty="0" smtClean="0"/>
              <a:t>Estudios </a:t>
            </a:r>
            <a:r>
              <a:rPr lang="es-ES" sz="1400" i="1" dirty="0" err="1" smtClean="0"/>
              <a:t>Bı́blicos</a:t>
            </a:r>
            <a:r>
              <a:rPr lang="es-ES" sz="1400" i="1" dirty="0" smtClean="0"/>
              <a:t> ELA: ¿Listos Para El Rey? (Mateo)</a:t>
            </a:r>
            <a:r>
              <a:rPr lang="es-ES" sz="1400" dirty="0" smtClean="0"/>
              <a:t> .  Puebla, </a:t>
            </a:r>
            <a:r>
              <a:rPr lang="es-ES" sz="1400" dirty="0" err="1" smtClean="0"/>
              <a:t>México</a:t>
            </a:r>
            <a:r>
              <a:rPr lang="es-ES" sz="1400" dirty="0" smtClean="0"/>
              <a:t>: Ediciones Las </a:t>
            </a:r>
            <a:r>
              <a:rPr lang="es-ES" sz="1400" dirty="0" err="1" smtClean="0"/>
              <a:t>Américas</a:t>
            </a:r>
            <a:r>
              <a:rPr lang="es-ES" sz="1400" dirty="0" smtClean="0"/>
              <a:t>, A. C., 1986.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San Martín, Exequiel, Carol Martínez y Rubén </a:t>
            </a:r>
            <a:r>
              <a:rPr lang="es-PR" sz="1400" dirty="0" err="1" smtClean="0"/>
              <a:t>Zorzoli</a:t>
            </a:r>
            <a:r>
              <a:rPr lang="es-PR" sz="1400" dirty="0" smtClean="0"/>
              <a:t>, eds. </a:t>
            </a:r>
            <a:r>
              <a:rPr lang="es-PR" sz="1400" i="1" dirty="0" smtClean="0"/>
              <a:t>Enseñanza Bíblica para Todos, Vol. 3.  </a:t>
            </a:r>
            <a:r>
              <a:rPr lang="es-PR" sz="1400" dirty="0" smtClean="0"/>
              <a:t>El Paso, Texas:  Editorial Mundo Hispano,  2008.  13-18. 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Vine, W.E. </a:t>
            </a:r>
            <a:r>
              <a:rPr lang="es-PR" sz="1400" i="1" dirty="0" smtClean="0"/>
              <a:t>Vine Diccionario Expositivo De Palabras Del Antiguo Y Del Nuevo Testamento Exhaustivo</a:t>
            </a:r>
            <a:r>
              <a:rPr lang="es-PR" sz="1400" dirty="0" smtClean="0"/>
              <a:t>, </a:t>
            </a:r>
            <a:r>
              <a:rPr lang="es-PR" sz="1400" dirty="0" err="1" smtClean="0"/>
              <a:t>electronic</a:t>
            </a:r>
            <a:r>
              <a:rPr lang="es-PR" sz="14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400" dirty="0" smtClean="0">
                <a:hlinkClick r:id="rId2"/>
              </a:rPr>
              <a:t>http://www.dsmedia.org/resources/illustrations/sweet-publishing/</a:t>
            </a:r>
            <a:r>
              <a:rPr lang="es-ES" sz="14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n-US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4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holismoplanetario.files.wordpress.com/2010/04/elige-un-camino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8" r="78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924800" cy="8382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371600"/>
            <a:ext cx="7924800" cy="48768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4</a:t>
            </a:r>
            <a:r>
              <a:rPr lang="es-PR" sz="4400" baseline="30000" dirty="0" smtClean="0">
                <a:solidFill>
                  <a:schemeClr val="bg1"/>
                </a:solidFill>
              </a:rPr>
              <a:t>to</a:t>
            </a:r>
            <a:r>
              <a:rPr lang="es-PR" sz="4400" dirty="0" smtClean="0">
                <a:solidFill>
                  <a:schemeClr val="bg1"/>
                </a:solidFill>
              </a:rPr>
              <a:t> Trimestre/Tema 1:                     Lo que significa seguir a Jesús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“Elija sabiamente”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29 de septiembre de 2013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(Mateo 7:13-29)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209800"/>
            <a:ext cx="79248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No sea hipócrita    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Mateo 7:1-5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Discierna correctamente    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Mateo 7:6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Reciba y muestre gracia        (</a:t>
            </a:r>
            <a:r>
              <a:rPr lang="es-PR" sz="3600" dirty="0" smtClean="0">
                <a:solidFill>
                  <a:schemeClr val="tx2"/>
                </a:solidFill>
              </a:rPr>
              <a:t>Mateo 7:7-12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3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09800"/>
            <a:ext cx="9144000" cy="32766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849418"/>
            <a:ext cx="83820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</a:t>
            </a:r>
            <a:r>
              <a:rPr lang="es-ES" dirty="0">
                <a:latin typeface="Papyrus" pitchFamily="66" charset="0"/>
              </a:rPr>
              <a:t>“Así que, todas las cosas que queráis que los hombres hagan con vosotros, así también haced vosotros con ellos; porque esto es la ley y los profetas.” (Matthew 7:12, RVR60</a:t>
            </a:r>
            <a:r>
              <a:rPr lang="es-ES" dirty="0" smtClean="0">
                <a:latin typeface="Papyrus" pitchFamily="66" charset="0"/>
              </a:rPr>
              <a:t>)</a:t>
            </a:r>
            <a:endParaRPr lang="es-ES" dirty="0">
              <a:latin typeface="Papyrus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5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67818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/>
              <a:t>No sea hipócrita                             (Mateo 7:1-5</a:t>
            </a:r>
            <a:r>
              <a:rPr lang="es-PR" sz="4000" dirty="0" smtClean="0"/>
              <a:t>)</a:t>
            </a:r>
            <a:endParaRPr lang="es-PR" sz="4000" dirty="0"/>
          </a:p>
        </p:txBody>
      </p:sp>
      <p:pic>
        <p:nvPicPr>
          <p:cNvPr id="3074" name="Picture 2" descr="http://files.abovetopsecret.com/files/img/ws501581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09800"/>
            <a:ext cx="5983942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“No </a:t>
            </a:r>
            <a:r>
              <a:rPr lang="es-ES" dirty="0"/>
              <a:t>juzguéis, para que no seáis </a:t>
            </a:r>
            <a:r>
              <a:rPr lang="es-ES" dirty="0" err="1"/>
              <a:t>juzgados.Porque</a:t>
            </a:r>
            <a:r>
              <a:rPr lang="es-ES" dirty="0"/>
              <a:t> con el juicio con que juzgáis, seréis juzgados, y con la medida con que medís, os será </a:t>
            </a:r>
            <a:r>
              <a:rPr lang="es-ES" dirty="0" err="1"/>
              <a:t>medido.¿Y</a:t>
            </a:r>
            <a:r>
              <a:rPr lang="es-ES" dirty="0"/>
              <a:t> por qué miras la paja que está en el ojo de tu hermano, y no echas de ver la viga que está en tu propio ojo?¿O cómo dirás a tu hermano: Déjame sacar la paja de tu ojo, y he aquí la viga en el ojo tuyo</a:t>
            </a:r>
            <a:r>
              <a:rPr lang="es-ES" dirty="0" smtClean="0"/>
              <a:t>?...”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67818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/>
              <a:t>No sea hipócrita                             (Mateo 7:1-5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/>
              <a:t>	“...</a:t>
            </a:r>
            <a:r>
              <a:rPr lang="es-ES" dirty="0" smtClean="0"/>
              <a:t>Hipócrita</a:t>
            </a:r>
            <a:r>
              <a:rPr lang="es-ES" dirty="0"/>
              <a:t>! saca primero la viga de tu propio ojo, y entonces verás bien para sacar la paja del ojo de tu hermano</a:t>
            </a:r>
            <a:r>
              <a:rPr lang="es-ES" dirty="0" smtClean="0"/>
              <a:t>.”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67818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/>
              <a:t>No sea hipócrita                             (Mateo 7:1-5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089999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8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458200" cy="4876800"/>
          </a:xfrm>
        </p:spPr>
        <p:txBody>
          <a:bodyPr/>
          <a:lstStyle/>
          <a:p>
            <a:r>
              <a:rPr lang="es-ES" sz="2800" dirty="0"/>
              <a:t>Hay tres grandes razones para no juzgar a nadie</a:t>
            </a:r>
            <a:r>
              <a:rPr lang="es-ES" sz="2800" dirty="0" smtClean="0"/>
              <a:t>.</a:t>
            </a:r>
          </a:p>
          <a:p>
            <a:pPr marL="457200" lvl="1" indent="0">
              <a:buNone/>
            </a:pPr>
            <a:r>
              <a:rPr lang="es-ES" sz="2400" dirty="0" smtClean="0"/>
              <a:t>(i) </a:t>
            </a:r>
            <a:r>
              <a:rPr lang="es-ES" sz="2400" i="1" dirty="0" smtClean="0"/>
              <a:t>Nunca </a:t>
            </a:r>
            <a:r>
              <a:rPr lang="es-ES" sz="2400" i="1" dirty="0"/>
              <a:t>conocemos totalmente los hechos o a la persona. Hace mucho, el famoso rabí </a:t>
            </a:r>
            <a:r>
              <a:rPr lang="es-ES" sz="2400" i="1" dirty="0" err="1"/>
              <a:t>Hil.lel</a:t>
            </a:r>
            <a:r>
              <a:rPr lang="es-ES" sz="2400" i="1" dirty="0"/>
              <a:t> dijo: «No juzgues a nadie hasta que hayas estado tú en sus mismas circunstancias o situación». </a:t>
            </a:r>
            <a:endParaRPr lang="es-ES" sz="2400" i="1" dirty="0" smtClean="0"/>
          </a:p>
          <a:p>
            <a:pPr lvl="1"/>
            <a:r>
              <a:rPr lang="es-ES" sz="2400" i="1" dirty="0" smtClean="0"/>
              <a:t>Nadie </a:t>
            </a:r>
            <a:r>
              <a:rPr lang="es-ES" sz="2400" i="1" dirty="0"/>
              <a:t>conoce la fuerza de la tentaciones de otro. Uno que tenga un temperamento plácido y equilibrado no sabe nada de las tentaciones de otro que tenga un genio explosivo y unas pasiones volcánicas. </a:t>
            </a:r>
            <a:endParaRPr lang="es-ES" sz="2400" i="1" dirty="0" smtClean="0"/>
          </a:p>
          <a:p>
            <a:pPr lvl="1"/>
            <a:r>
              <a:rPr lang="es-ES" sz="2400" i="1" dirty="0" smtClean="0"/>
              <a:t>Si </a:t>
            </a:r>
            <a:r>
              <a:rPr lang="es-ES" sz="2400" i="1" dirty="0"/>
              <a:t>supiéramos lo que algunas personas tienen que pasar, en lugar de condenarlas, nos admiraría el que hubieran conseguido ser tan buenas como son</a:t>
            </a:r>
            <a:r>
              <a:rPr lang="es-ES" sz="2400" i="1" dirty="0" smtClean="0"/>
              <a:t>.</a:t>
            </a:r>
            <a:endParaRPr lang="es-ES" sz="1800" dirty="0" smtClean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67818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/>
              <a:t>No sea hipócrita                             (Mateo 7:1-5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9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458200" cy="4876800"/>
          </a:xfrm>
        </p:spPr>
        <p:txBody>
          <a:bodyPr/>
          <a:lstStyle/>
          <a:p>
            <a:r>
              <a:rPr lang="es-ES" sz="2800" dirty="0"/>
              <a:t>Hay tres grandes razones para no juzgar a nadie</a:t>
            </a:r>
            <a:r>
              <a:rPr lang="es-ES" sz="2800" dirty="0" smtClean="0"/>
              <a:t>.</a:t>
            </a:r>
          </a:p>
          <a:p>
            <a:pPr marL="457200" lvl="1" indent="0">
              <a:buNone/>
            </a:pPr>
            <a:r>
              <a:rPr lang="es-ES" sz="2400" dirty="0" smtClean="0"/>
              <a:t>(</a:t>
            </a:r>
            <a:r>
              <a:rPr lang="es-ES" sz="2400" dirty="0"/>
              <a:t>ii) </a:t>
            </a:r>
            <a:r>
              <a:rPr lang="es-ES" sz="2400" i="1" dirty="0"/>
              <a:t>A todos nos es prácticamente imposible el ser estrictamente imparciales en nuestros juicios. Una y otra vez presentamos reacciones instintivas e irracionales con la </a:t>
            </a:r>
            <a:r>
              <a:rPr lang="es-ES" sz="2400" i="1" dirty="0" smtClean="0"/>
              <a:t>gente.</a:t>
            </a:r>
          </a:p>
          <a:p>
            <a:pPr lvl="1"/>
            <a:r>
              <a:rPr lang="es-ES" sz="2400" dirty="0" smtClean="0"/>
              <a:t>Se </a:t>
            </a:r>
            <a:r>
              <a:rPr lang="es-ES" sz="2400" dirty="0"/>
              <a:t>dice que a veces, cuando los griegos tenían un juicio particularmente importante y difícil, lo tenían a oscuras para que ni el juez ni el jurado pudieran ver a la persona que juzgaban, para que no fueran influenciados nada más que por los hechos del caso.</a:t>
            </a:r>
          </a:p>
          <a:p>
            <a:pPr lvl="1"/>
            <a:r>
              <a:rPr lang="es-ES" sz="2400" dirty="0" smtClean="0"/>
              <a:t>No </a:t>
            </a:r>
            <a:r>
              <a:rPr lang="es-ES" sz="2400" dirty="0"/>
              <a:t>le es posible a la naturaleza humana ser completamente imparcial</a:t>
            </a:r>
            <a:r>
              <a:rPr lang="es-ES" sz="2400" dirty="0" smtClean="0"/>
              <a:t>.</a:t>
            </a:r>
            <a:endParaRPr lang="es-ES" sz="28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67818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/>
              <a:t>No sea hipócrita                             (Mateo 7:1-5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5639970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84123</TotalTime>
  <Words>1087</Words>
  <Application>Microsoft Office PowerPoint</Application>
  <PresentationFormat>On-screen Show (4:3)</PresentationFormat>
  <Paragraphs>102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Papyrus</vt:lpstr>
      <vt:lpstr>Tahoma</vt:lpstr>
      <vt:lpstr>Wingdings</vt:lpstr>
      <vt:lpstr>Blends</vt:lpstr>
      <vt:lpstr>1_Office Theme</vt:lpstr>
      <vt:lpstr>Office Theme</vt:lpstr>
      <vt:lpstr>PowerPoint Presentation</vt:lpstr>
      <vt:lpstr>Tema General</vt:lpstr>
      <vt:lpstr>Bosquejo de Estudio</vt:lpstr>
      <vt:lpstr>Texto Clave</vt:lpstr>
      <vt:lpstr>No sea hipócrita                             (Mateo 7:1-5)</vt:lpstr>
      <vt:lpstr>No sea hipócrita                             (Mateo 7:1-5)</vt:lpstr>
      <vt:lpstr>No sea hipócrita                             (Mateo 7:1-5)</vt:lpstr>
      <vt:lpstr>No sea hipócrita                             (Mateo 7:1-5)</vt:lpstr>
      <vt:lpstr>No sea hipócrita                             (Mateo 7:1-5)</vt:lpstr>
      <vt:lpstr>No sea hipócrita                             (Mateo 7:1-5)</vt:lpstr>
      <vt:lpstr>Discierna correctamente                             (Mateo 7:6)</vt:lpstr>
      <vt:lpstr>Discierna correctamente                             (Mateo 7:6)</vt:lpstr>
      <vt:lpstr>Discierna correctamente                             (Mateo 7:6)</vt:lpstr>
      <vt:lpstr>Reciba y muestre gracia        (Mateo 7:7-12)</vt:lpstr>
      <vt:lpstr>Reciba y muestre gracia        (Mateo 7:7-12)</vt:lpstr>
      <vt:lpstr>Reciba y muestre gracia        (Mateo 7:7-12)</vt:lpstr>
      <vt:lpstr>Reciba y muestre gracia        (Mateo 7:7-12)</vt:lpstr>
      <vt:lpstr>Reciba y muestre gracia        (Mateo 7:7-12)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las_relaciones_correctas_092213</dc:title>
  <dc:creator>JRIVERA</dc:creator>
  <cp:lastModifiedBy>Ortega, Tito (ISB-GSO Inks &amp; Supplies Dev. Mgr.)</cp:lastModifiedBy>
  <cp:revision>3722</cp:revision>
  <dcterms:created xsi:type="dcterms:W3CDTF">2007-01-24T21:53:34Z</dcterms:created>
  <dcterms:modified xsi:type="dcterms:W3CDTF">2013-09-23T19:12:11Z</dcterms:modified>
</cp:coreProperties>
</file>