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36"/>
  </p:notesMasterIdLst>
  <p:handoutMasterIdLst>
    <p:handoutMasterId r:id="rId37"/>
  </p:handoutMasterIdLst>
  <p:sldIdLst>
    <p:sldId id="794" r:id="rId4"/>
    <p:sldId id="804" r:id="rId5"/>
    <p:sldId id="416" r:id="rId6"/>
    <p:sldId id="287" r:id="rId7"/>
    <p:sldId id="622" r:id="rId8"/>
    <p:sldId id="1090" r:id="rId9"/>
    <p:sldId id="1212" r:id="rId10"/>
    <p:sldId id="1221" r:id="rId11"/>
    <p:sldId id="1223" r:id="rId12"/>
    <p:sldId id="652" r:id="rId13"/>
    <p:sldId id="1084" r:id="rId14"/>
    <p:sldId id="1218" r:id="rId15"/>
    <p:sldId id="1219" r:id="rId16"/>
    <p:sldId id="1217" r:id="rId17"/>
    <p:sldId id="1224" r:id="rId18"/>
    <p:sldId id="1225" r:id="rId19"/>
    <p:sldId id="1226" r:id="rId20"/>
    <p:sldId id="1227" r:id="rId21"/>
    <p:sldId id="1228" r:id="rId22"/>
    <p:sldId id="1230" r:id="rId23"/>
    <p:sldId id="1229" r:id="rId24"/>
    <p:sldId id="1231" r:id="rId25"/>
    <p:sldId id="655" r:id="rId26"/>
    <p:sldId id="922" r:id="rId27"/>
    <p:sldId id="1220" r:id="rId28"/>
    <p:sldId id="1205" r:id="rId29"/>
    <p:sldId id="1232" r:id="rId30"/>
    <p:sldId id="1233" r:id="rId31"/>
    <p:sldId id="1155" r:id="rId32"/>
    <p:sldId id="561" r:id="rId33"/>
    <p:sldId id="1133" r:id="rId34"/>
    <p:sldId id="908"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6709" autoAdjust="0"/>
  </p:normalViewPr>
  <p:slideViewPr>
    <p:cSldViewPr>
      <p:cViewPr varScale="1">
        <p:scale>
          <a:sx n="84" d="100"/>
          <a:sy n="84" d="100"/>
        </p:scale>
        <p:origin x="-1056" y="-9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9/29/2013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xmlns="" val="27494039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xmlns="" val="358011522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xmlns="" val="1906637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xmlns="" val="763304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xmlns="" val="2220644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xmlns="" val="88848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23</a:t>
            </a:fld>
            <a:endParaRPr lang="en-US" dirty="0"/>
          </a:p>
        </p:txBody>
      </p:sp>
    </p:spTree>
    <p:extLst>
      <p:ext uri="{BB962C8B-B14F-4D97-AF65-F5344CB8AC3E}">
        <p14:creationId xmlns:p14="http://schemas.microsoft.com/office/powerpoint/2010/main" xmlns="" val="2964399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31</a:t>
            </a:fld>
            <a:endParaRPr lang="en-US"/>
          </a:p>
        </p:txBody>
      </p:sp>
    </p:spTree>
    <p:extLst>
      <p:ext uri="{BB962C8B-B14F-4D97-AF65-F5344CB8AC3E}">
        <p14:creationId xmlns:p14="http://schemas.microsoft.com/office/powerpoint/2010/main" xmlns="" val="657437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32</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xmlns="" val="184420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t-takla.org/Gallery/Bible/Illustrations/Bible-Slides/OT/Jeremiah.html" TargetMode="External"/><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tx1">
              <a:lumMod val="50000"/>
              <a:alpha val="4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85800" y="685800"/>
            <a:ext cx="7924800"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4</a:t>
            </a:r>
            <a:r>
              <a:rPr kumimoji="0" lang="es-PR" sz="4400" b="0" i="0" u="none" strike="noStrike" kern="1200" cap="none" spc="0" normalizeH="0" baseline="30000" noProof="0" dirty="0" smtClean="0">
                <a:ln>
                  <a:noFill/>
                </a:ln>
                <a:effectLst/>
                <a:uLnTx/>
                <a:uFillTx/>
                <a:latin typeface="+mj-lt"/>
                <a:ea typeface="+mj-ea"/>
                <a:cs typeface="+mj-cs"/>
              </a:rPr>
              <a:t>to</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noProof="0" dirty="0" smtClean="0">
                <a:latin typeface="+mj-lt"/>
              </a:rPr>
              <a:t>1</a:t>
            </a:r>
            <a:r>
              <a:rPr lang="es-PR" sz="4400" dirty="0" smtClean="0">
                <a:latin typeface="+mj-lt"/>
              </a:rPr>
              <a:t>:                Lo que significa seguir a Jesús</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85800" y="2895600"/>
            <a:ext cx="7924800"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“Elija sabiamente”</a:t>
            </a:r>
          </a:p>
          <a:p>
            <a:pPr marL="401638" indent="-234950" algn="ctr">
              <a:spcAft>
                <a:spcPts val="600"/>
              </a:spcAft>
              <a:buNone/>
            </a:pPr>
            <a:r>
              <a:rPr lang="es-PR" sz="3600" dirty="0" smtClean="0">
                <a:latin typeface="+mn-lt"/>
                <a:cs typeface="+mn-cs"/>
              </a:rPr>
              <a:t>29</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septiembre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(Mateo</a:t>
            </a:r>
            <a:r>
              <a:rPr lang="es-PR" sz="2800" dirty="0" smtClean="0">
                <a:latin typeface="+mn-lt"/>
                <a:cs typeface="+mn-cs"/>
              </a:rPr>
              <a:t> 7:13-29</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tx1">
              <a:lumMod val="50000"/>
              <a:alpha val="4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a:p>
        </p:txBody>
      </p:sp>
      <p:sp>
        <p:nvSpPr>
          <p:cNvPr id="327683"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pic>
        <p:nvPicPr>
          <p:cNvPr id="2" name="Picture 1"/>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2320156" y="2057400"/>
            <a:ext cx="4309244" cy="4800600"/>
          </a:xfrm>
          <a:prstGeom prst="rect">
            <a:avLst/>
          </a:prstGeom>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pPr>
              <a:buNone/>
            </a:pPr>
            <a:r>
              <a:rPr lang="es-ES" dirty="0" smtClean="0"/>
              <a:t>	“</a:t>
            </a:r>
            <a:r>
              <a:rPr lang="es-ES" dirty="0"/>
              <a:t>Guardaos de los falsos profetas, que vienen a vosotros con vestidos de ovejas, pero por dentro son lobos rapaces. Por sus frutos los conoceréis. ¿Acaso se recogen uvas de los espinos, o higos de los abrojos? Así, todo buen árbol da buenos frutos, pero el árbol malo da frutos malos. No puede el buen árbol dar malos frutos, ni el árbol malo dar frutos buenos</a:t>
            </a:r>
            <a:r>
              <a:rPr lang="es-ES" dirty="0" smtClean="0"/>
              <a:t>...”</a:t>
            </a:r>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pPr>
              <a:buNone/>
            </a:pPr>
            <a:r>
              <a:rPr lang="es-ES" dirty="0" smtClean="0"/>
              <a:t>	“</a:t>
            </a:r>
            <a:r>
              <a:rPr lang="es-ES" dirty="0"/>
              <a:t>...</a:t>
            </a:r>
            <a:r>
              <a:rPr lang="es-ES" dirty="0" smtClean="0"/>
              <a:t>Todo </a:t>
            </a:r>
            <a:r>
              <a:rPr lang="es-ES" dirty="0"/>
              <a:t>árbol que no da buen fruto, es cortado y echado en el fuego. Así que, por sus frutos los conoceréis. No todo el que me dice: Señor, Señor, entrará en el reino de los cielos, sino el que hace la voluntad de mi Padre que está en los cielos</a:t>
            </a:r>
            <a:r>
              <a:rPr lang="es-ES" dirty="0" smtClean="0"/>
              <a:t>...”</a:t>
            </a:r>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16572847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pPr>
              <a:buNone/>
            </a:pPr>
            <a:r>
              <a:rPr lang="es-ES" dirty="0" smtClean="0"/>
              <a:t>	“... Muchos </a:t>
            </a:r>
            <a:r>
              <a:rPr lang="es-ES" dirty="0"/>
              <a:t>me dirán en aquel día: Señor, Señor, ¿no profetizamos en tu nombre, y en tu nombre echamos fuera demonios, y en tu nombre hicimos muchos milagros? Y entonces les declararé: Nunca os conocí; apartaos de mí, hacedores de maldad</a:t>
            </a:r>
            <a:r>
              <a:rPr lang="es-ES" dirty="0" smtClean="0"/>
              <a:t>.”</a:t>
            </a:r>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23488813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Dos </a:t>
            </a:r>
            <a:r>
              <a:rPr lang="es-ES" dirty="0"/>
              <a:t>clases de profetas y dos clases de </a:t>
            </a:r>
            <a:r>
              <a:rPr lang="es-ES" dirty="0" smtClean="0"/>
              <a:t>frutales (</a:t>
            </a:r>
            <a:r>
              <a:rPr lang="es-ES" dirty="0" smtClean="0">
                <a:solidFill>
                  <a:schemeClr val="tx2"/>
                </a:solidFill>
              </a:rPr>
              <a:t>7:15–20</a:t>
            </a:r>
            <a:r>
              <a:rPr lang="es-ES" dirty="0" smtClean="0"/>
              <a:t>)</a:t>
            </a:r>
          </a:p>
          <a:p>
            <a:pPr lvl="1"/>
            <a:r>
              <a:rPr lang="es-ES" dirty="0" smtClean="0"/>
              <a:t>[Hoy, por] los </a:t>
            </a:r>
            <a:r>
              <a:rPr lang="es-ES" dirty="0"/>
              <a:t>medios masivos (periódicos, revistas, radio, T.V., videos, satélites) y el lucro financiero que estos medios representan, proliferan más que nunca los falsos profetas. </a:t>
            </a:r>
            <a:endParaRPr lang="es-ES" dirty="0" smtClean="0"/>
          </a:p>
          <a:p>
            <a:pPr lvl="1"/>
            <a:r>
              <a:rPr lang="es-ES" dirty="0" smtClean="0"/>
              <a:t>Cada </a:t>
            </a:r>
            <a:r>
              <a:rPr lang="es-ES" dirty="0"/>
              <a:t>uno proclama que sólo él tiene la última palabra de Dios, o el remedio absoluto para todos los males económicos, políticos, físicos (salud) y espirituales</a:t>
            </a:r>
            <a:r>
              <a:rPr lang="es-ES" dirty="0" smtClean="0"/>
              <a:t>.</a:t>
            </a:r>
            <a:r>
              <a:rPr lang="es-ES" i="1" dirty="0" smtClean="0"/>
              <a:t> </a:t>
            </a:r>
            <a:r>
              <a:rPr lang="es-ES" dirty="0" smtClean="0"/>
              <a:t>(Carro et al)</a:t>
            </a:r>
            <a:endParaRPr lang="es-ES" dirty="0"/>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Dos </a:t>
            </a:r>
            <a:r>
              <a:rPr lang="es-ES" dirty="0"/>
              <a:t>clases de profetas y dos clases de </a:t>
            </a:r>
            <a:r>
              <a:rPr lang="es-ES" dirty="0" smtClean="0"/>
              <a:t>frutales (</a:t>
            </a:r>
            <a:r>
              <a:rPr lang="es-ES" dirty="0" smtClean="0">
                <a:solidFill>
                  <a:schemeClr val="tx2"/>
                </a:solidFill>
              </a:rPr>
              <a:t>7:15–20</a:t>
            </a:r>
            <a:r>
              <a:rPr lang="es-ES" dirty="0" smtClean="0"/>
              <a:t>)</a:t>
            </a:r>
          </a:p>
          <a:p>
            <a:pPr lvl="1"/>
            <a:r>
              <a:rPr lang="es-ES" dirty="0" smtClean="0"/>
              <a:t>No </a:t>
            </a:r>
            <a:r>
              <a:rPr lang="es-ES" dirty="0"/>
              <a:t>sólo confunden la manera de entrar en el camino angosto, sino también hacen difícil mantenerse en él.</a:t>
            </a:r>
          </a:p>
          <a:p>
            <a:pPr lvl="1"/>
            <a:r>
              <a:rPr lang="es-ES" dirty="0"/>
              <a:t>El peligro mayor de los falsos profetas consiste en el hecho de que normalmente sus enseñanzas tienen algunos elementos de verdad y suenan convincentes y atrayentes</a:t>
            </a:r>
            <a:r>
              <a:rPr lang="es-ES" dirty="0" smtClean="0"/>
              <a:t>. (Carro et al)</a:t>
            </a:r>
            <a:endParaRPr lang="es-ES" dirty="0"/>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2592176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Jesús</a:t>
            </a:r>
            <a:r>
              <a:rPr lang="es-ES" dirty="0"/>
              <a:t>, deseando </a:t>
            </a:r>
            <a:r>
              <a:rPr lang="es-ES" dirty="0" err="1"/>
              <a:t>protejer</a:t>
            </a:r>
            <a:r>
              <a:rPr lang="es-ES" dirty="0"/>
              <a:t> las ovejas de los lobos rapaces, vestidos en “piel de oveja”, hace dos cosas. </a:t>
            </a:r>
            <a:endParaRPr lang="es-ES" dirty="0" smtClean="0"/>
          </a:p>
          <a:p>
            <a:pPr lvl="1"/>
            <a:r>
              <a:rPr lang="es-ES" dirty="0" smtClean="0"/>
              <a:t>Llama </a:t>
            </a:r>
            <a:r>
              <a:rPr lang="es-ES" dirty="0"/>
              <a:t>la atención a un peligro inminente, un llamado de alerta, con </a:t>
            </a:r>
            <a:r>
              <a:rPr lang="es-ES" i="1" dirty="0"/>
              <a:t>Guardaos </a:t>
            </a:r>
            <a:r>
              <a:rPr lang="es-ES" dirty="0"/>
              <a:t>(</a:t>
            </a:r>
            <a:r>
              <a:rPr lang="es-ES" dirty="0">
                <a:solidFill>
                  <a:schemeClr val="tx2"/>
                </a:solidFill>
              </a:rPr>
              <a:t>v. 15</a:t>
            </a:r>
            <a:r>
              <a:rPr lang="es-ES" dirty="0"/>
              <a:t>; </a:t>
            </a:r>
            <a:r>
              <a:rPr lang="es-ES" dirty="0" err="1"/>
              <a:t>comp.</a:t>
            </a:r>
            <a:r>
              <a:rPr lang="es-ES" dirty="0"/>
              <a:t> </a:t>
            </a:r>
            <a:r>
              <a:rPr lang="es-ES" dirty="0">
                <a:solidFill>
                  <a:schemeClr val="tx2"/>
                </a:solidFill>
              </a:rPr>
              <a:t>6:1</a:t>
            </a:r>
            <a:r>
              <a:rPr lang="es-ES" dirty="0"/>
              <a:t>). </a:t>
            </a:r>
            <a:endParaRPr lang="es-ES" dirty="0" smtClean="0"/>
          </a:p>
          <a:p>
            <a:pPr lvl="1"/>
            <a:r>
              <a:rPr lang="es-ES" dirty="0" smtClean="0"/>
              <a:t>Luego</a:t>
            </a:r>
            <a:r>
              <a:rPr lang="es-ES" dirty="0"/>
              <a:t>, provee una prueba de fuego, infalible, para distinguir entre maestros buenos y malos. La manera de distinguir entre buenos y malos es observar sus frutos (</a:t>
            </a:r>
            <a:r>
              <a:rPr lang="es-ES" dirty="0">
                <a:solidFill>
                  <a:schemeClr val="tx2"/>
                </a:solidFill>
              </a:rPr>
              <a:t>v. 16</a:t>
            </a:r>
            <a:r>
              <a:rPr lang="es-ES" dirty="0"/>
              <a:t>). </a:t>
            </a:r>
            <a:r>
              <a:rPr lang="es-ES" dirty="0" smtClean="0"/>
              <a:t>(Carro et al)</a:t>
            </a:r>
            <a:endParaRPr lang="es-ES" dirty="0"/>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24141101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Jesús</a:t>
            </a:r>
            <a:r>
              <a:rPr lang="es-ES" dirty="0"/>
              <a:t>, deseando </a:t>
            </a:r>
            <a:r>
              <a:rPr lang="es-ES" dirty="0" err="1"/>
              <a:t>protejer</a:t>
            </a:r>
            <a:r>
              <a:rPr lang="es-ES" dirty="0"/>
              <a:t> las ovejas de los lobos rapaces, vestidos en “piel de oveja”, hace dos cosas. </a:t>
            </a:r>
            <a:endParaRPr lang="es-ES" dirty="0" smtClean="0"/>
          </a:p>
          <a:p>
            <a:pPr lvl="1"/>
            <a:r>
              <a:rPr lang="es-ES" dirty="0" smtClean="0"/>
              <a:t>El </a:t>
            </a:r>
            <a:r>
              <a:rPr lang="es-ES" dirty="0"/>
              <a:t>término “fruto” (</a:t>
            </a:r>
            <a:r>
              <a:rPr lang="es-ES" dirty="0" err="1"/>
              <a:t>karpós</a:t>
            </a:r>
            <a:r>
              <a:rPr lang="es-ES" dirty="0"/>
              <a:t> </a:t>
            </a:r>
            <a:r>
              <a:rPr lang="es-ES" baseline="30000" dirty="0"/>
              <a:t>2590</a:t>
            </a:r>
            <a:r>
              <a:rPr lang="es-ES" dirty="0"/>
              <a:t>) se refiere más bien en el NT a fruto espiritual en el carácter del creyente (ver </a:t>
            </a:r>
            <a:r>
              <a:rPr lang="es-ES" dirty="0">
                <a:solidFill>
                  <a:schemeClr val="tx2"/>
                </a:solidFill>
              </a:rPr>
              <a:t>3:8; Juan 15:1–10; </a:t>
            </a:r>
            <a:r>
              <a:rPr lang="es-ES" dirty="0" err="1">
                <a:solidFill>
                  <a:schemeClr val="tx2"/>
                </a:solidFill>
              </a:rPr>
              <a:t>Gál</a:t>
            </a:r>
            <a:r>
              <a:rPr lang="es-ES" dirty="0">
                <a:solidFill>
                  <a:schemeClr val="tx2"/>
                </a:solidFill>
              </a:rPr>
              <a:t>. 5:22, 23</a:t>
            </a:r>
            <a:r>
              <a:rPr lang="es-ES" dirty="0" smtClean="0"/>
              <a:t>).</a:t>
            </a:r>
          </a:p>
          <a:p>
            <a:pPr lvl="1"/>
            <a:r>
              <a:rPr lang="es-ES" dirty="0" smtClean="0"/>
              <a:t>La </a:t>
            </a:r>
            <a:r>
              <a:rPr lang="es-ES" dirty="0"/>
              <a:t>pregunta se traduce mejor: No se recogen uvas de los espinos o higos de los abrojos, ¿verdad? Anticipa una contestación negativa: “Por supuesto que no.” </a:t>
            </a:r>
            <a:r>
              <a:rPr lang="es-ES" dirty="0" smtClean="0"/>
              <a:t>(Carro et al)</a:t>
            </a:r>
            <a:endParaRPr lang="es-ES" dirty="0"/>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17577661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Jesús </a:t>
            </a:r>
            <a:r>
              <a:rPr lang="es-ES" dirty="0"/>
              <a:t>advierte del destino de todo árbol que no lleva buen fruto. </a:t>
            </a:r>
            <a:endParaRPr lang="es-ES" dirty="0" smtClean="0"/>
          </a:p>
          <a:p>
            <a:pPr lvl="1"/>
            <a:r>
              <a:rPr lang="es-ES" dirty="0" smtClean="0"/>
              <a:t>El </a:t>
            </a:r>
            <a:r>
              <a:rPr lang="es-ES" dirty="0"/>
              <a:t>dueño del huerto no permite que árboles infructíferos ni árboles que producen fruto que no sirve ocupen espacio (</a:t>
            </a:r>
            <a:r>
              <a:rPr lang="es-ES" dirty="0" err="1"/>
              <a:t>comp.</a:t>
            </a:r>
            <a:r>
              <a:rPr lang="es-ES" dirty="0"/>
              <a:t> </a:t>
            </a:r>
            <a:r>
              <a:rPr lang="es-ES" dirty="0">
                <a:solidFill>
                  <a:schemeClr val="tx2"/>
                </a:solidFill>
              </a:rPr>
              <a:t>21:19, 20; Juan 15:6</a:t>
            </a:r>
            <a:r>
              <a:rPr lang="es-ES" dirty="0"/>
              <a:t>). </a:t>
            </a:r>
            <a:endParaRPr lang="es-ES" dirty="0" smtClean="0"/>
          </a:p>
          <a:p>
            <a:pPr lvl="1"/>
            <a:r>
              <a:rPr lang="es-ES" dirty="0" smtClean="0"/>
              <a:t>Toma </a:t>
            </a:r>
            <a:r>
              <a:rPr lang="es-ES" dirty="0"/>
              <a:t>medidas drásticas. Elimina y quema lo que no sirve</a:t>
            </a:r>
            <a:r>
              <a:rPr lang="es-ES" dirty="0" smtClean="0"/>
              <a:t>. (Carro et al)</a:t>
            </a:r>
            <a:endParaRPr lang="es-ES" dirty="0"/>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35353931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i="1" dirty="0" smtClean="0"/>
              <a:t>Por </a:t>
            </a:r>
            <a:r>
              <a:rPr lang="es-ES" i="1" dirty="0"/>
              <a:t>sus frutos los conoceréis </a:t>
            </a:r>
            <a:r>
              <a:rPr lang="es-ES" dirty="0"/>
              <a:t>(</a:t>
            </a:r>
            <a:r>
              <a:rPr lang="es-ES" dirty="0">
                <a:solidFill>
                  <a:schemeClr val="tx2"/>
                </a:solidFill>
              </a:rPr>
              <a:t>vv. 16, 20</a:t>
            </a:r>
            <a:r>
              <a:rPr lang="es-ES" dirty="0"/>
              <a:t>). </a:t>
            </a:r>
            <a:endParaRPr lang="es-ES" dirty="0" smtClean="0"/>
          </a:p>
          <a:p>
            <a:pPr lvl="1"/>
            <a:r>
              <a:rPr lang="es-ES" dirty="0" smtClean="0"/>
              <a:t>La </a:t>
            </a:r>
            <a:r>
              <a:rPr lang="es-ES" dirty="0"/>
              <a:t>responsabilidad para evitar el engaño de los falsos maestros y profetas recae sobre el creyente que puede aprender a reconocerlos, discernir o “juzgar” por su fruto, sea en carácter, obras, o enseñanzas. </a:t>
            </a:r>
            <a:endParaRPr lang="es-ES" dirty="0" smtClean="0"/>
          </a:p>
          <a:p>
            <a:pPr lvl="1"/>
            <a:r>
              <a:rPr lang="es-ES" dirty="0" smtClean="0"/>
              <a:t>A </a:t>
            </a:r>
            <a:r>
              <a:rPr lang="es-ES" dirty="0"/>
              <a:t>veces se requiere cierto tiempo para discernir claramente la clase de fruto, pero la “cosecha” vendrá y descubrirá la verdad</a:t>
            </a:r>
            <a:r>
              <a:rPr lang="es-ES" dirty="0" smtClean="0"/>
              <a:t>. (Carro et al)</a:t>
            </a:r>
            <a:endParaRPr lang="es-ES" dirty="0"/>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29834419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sz="3600" dirty="0" smtClean="0"/>
              <a:t>Esta lección nos explica cómo escoger el construir su vida sobre el fundamento de Jesús y Sus enseñanzas.</a:t>
            </a:r>
            <a:endParaRPr lang="es-PR" sz="3600" dirty="0"/>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Sentencia final (</a:t>
            </a:r>
            <a:r>
              <a:rPr lang="es-ES" dirty="0" smtClean="0">
                <a:solidFill>
                  <a:schemeClr val="tx2"/>
                </a:solidFill>
              </a:rPr>
              <a:t>7:21-23</a:t>
            </a:r>
            <a:r>
              <a:rPr lang="es-ES" dirty="0" smtClean="0"/>
              <a:t>)</a:t>
            </a:r>
          </a:p>
          <a:p>
            <a:pPr lvl="1"/>
            <a:r>
              <a:rPr lang="es-ES" dirty="0" smtClean="0"/>
              <a:t>Religiosos [que] habían </a:t>
            </a:r>
            <a:r>
              <a:rPr lang="es-ES" dirty="0"/>
              <a:t>manifestado pertenecer al reino de los cielos, pero no hacían la voluntad de Dios y sus frutos no mostraban a Cristo en ellos. </a:t>
            </a:r>
            <a:endParaRPr lang="es-ES" dirty="0" smtClean="0"/>
          </a:p>
          <a:p>
            <a:pPr lvl="1"/>
            <a:r>
              <a:rPr lang="es-ES" dirty="0" smtClean="0"/>
              <a:t>Al </a:t>
            </a:r>
            <a:r>
              <a:rPr lang="es-ES" dirty="0"/>
              <a:t>verdadero creyente lo reconoceremos por el cambio que Jesús produce en la vida (</a:t>
            </a:r>
            <a:r>
              <a:rPr lang="es-ES" dirty="0" err="1">
                <a:solidFill>
                  <a:schemeClr val="tx2"/>
                </a:solidFill>
              </a:rPr>
              <a:t>Gá</a:t>
            </a:r>
            <a:r>
              <a:rPr lang="es-ES" dirty="0">
                <a:solidFill>
                  <a:schemeClr val="tx2"/>
                </a:solidFill>
              </a:rPr>
              <a:t>. 5:22–23</a:t>
            </a:r>
            <a:r>
              <a:rPr lang="es-ES" dirty="0"/>
              <a:t>). </a:t>
            </a:r>
            <a:r>
              <a:rPr lang="en-US" dirty="0" smtClean="0"/>
              <a:t>(</a:t>
            </a:r>
            <a:r>
              <a:rPr lang="en-US" dirty="0" err="1" smtClean="0"/>
              <a:t>Rı́os</a:t>
            </a:r>
            <a:r>
              <a:rPr lang="en-US" dirty="0" smtClean="0"/>
              <a:t>)</a:t>
            </a:r>
            <a:endParaRPr lang="en-US" dirty="0"/>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42037854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Es </a:t>
            </a:r>
            <a:r>
              <a:rPr lang="es-ES" dirty="0"/>
              <a:t>menester una realidad interior. </a:t>
            </a:r>
            <a:endParaRPr lang="es-ES" dirty="0" smtClean="0"/>
          </a:p>
          <a:p>
            <a:pPr lvl="1"/>
            <a:r>
              <a:rPr lang="es-ES" dirty="0" smtClean="0"/>
              <a:t>Dios </a:t>
            </a:r>
            <a:r>
              <a:rPr lang="es-ES" dirty="0"/>
              <a:t>no se engaña con apariencias pues conoce el corazón, y la sentencia divina final será irrevocable. </a:t>
            </a:r>
            <a:endParaRPr lang="es-ES" dirty="0" smtClean="0"/>
          </a:p>
          <a:p>
            <a:pPr lvl="1"/>
            <a:r>
              <a:rPr lang="es-ES" dirty="0" smtClean="0"/>
              <a:t>“</a:t>
            </a:r>
            <a:r>
              <a:rPr lang="es-ES" dirty="0"/>
              <a:t>Nunca os conocí” </a:t>
            </a:r>
            <a:r>
              <a:rPr lang="es-ES" dirty="0" smtClean="0"/>
              <a:t>– nunca </a:t>
            </a:r>
            <a:r>
              <a:rPr lang="es-ES" dirty="0"/>
              <a:t>los reconoció como lo que ellos alegaban ser</a:t>
            </a:r>
            <a:r>
              <a:rPr lang="es-ES" dirty="0" smtClean="0"/>
              <a:t>.</a:t>
            </a:r>
          </a:p>
          <a:p>
            <a:pPr lvl="1"/>
            <a:r>
              <a:rPr lang="es-ES" dirty="0" smtClean="0"/>
              <a:t>“</a:t>
            </a:r>
            <a:r>
              <a:rPr lang="es-ES" dirty="0"/>
              <a:t>Hacedores de maldad” habla de una acción regular y continua, de pecado no perdonado y de estilo de vida pecaminoso de quienes dicen tener la salvación</a:t>
            </a:r>
            <a:r>
              <a:rPr lang="es-ES" dirty="0" smtClean="0"/>
              <a:t>. </a:t>
            </a:r>
            <a:r>
              <a:rPr lang="en-US" dirty="0" smtClean="0"/>
              <a:t>(</a:t>
            </a:r>
            <a:r>
              <a:rPr lang="en-US" dirty="0" err="1" smtClean="0"/>
              <a:t>Rı́os</a:t>
            </a:r>
            <a:r>
              <a:rPr lang="en-US" dirty="0" smtClean="0"/>
              <a:t>)</a:t>
            </a:r>
            <a:endParaRPr lang="en-US" dirty="0"/>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32114029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Lo </a:t>
            </a:r>
            <a:r>
              <a:rPr lang="es-ES" dirty="0"/>
              <a:t>importante no será la profesión que haga la gente, sino la manera en que esa profesión de fe se haya mostrado en la vida. </a:t>
            </a:r>
            <a:endParaRPr lang="es-ES" dirty="0" smtClean="0"/>
          </a:p>
          <a:p>
            <a:pPr lvl="1"/>
            <a:r>
              <a:rPr lang="es-ES" dirty="0" smtClean="0"/>
              <a:t>Lo </a:t>
            </a:r>
            <a:r>
              <a:rPr lang="es-ES" dirty="0"/>
              <a:t>que esta gente alegue ser o creer no tendrá valor a menos que esté respaldado por la manera de vivir. </a:t>
            </a:r>
            <a:endParaRPr lang="es-ES" dirty="0" smtClean="0"/>
          </a:p>
          <a:p>
            <a:pPr lvl="1"/>
            <a:r>
              <a:rPr lang="es-ES" dirty="0" smtClean="0"/>
              <a:t>Ser </a:t>
            </a:r>
            <a:r>
              <a:rPr lang="es-ES" dirty="0"/>
              <a:t>activo en cuestiones religiosas no es sustituto para la obediencia a Dios</a:t>
            </a:r>
            <a:r>
              <a:rPr lang="es-ES" dirty="0" smtClean="0"/>
              <a:t>. </a:t>
            </a:r>
            <a:r>
              <a:rPr lang="en-US" dirty="0" smtClean="0"/>
              <a:t>(</a:t>
            </a:r>
            <a:r>
              <a:rPr lang="en-US" dirty="0" err="1" smtClean="0"/>
              <a:t>Rı́os</a:t>
            </a:r>
            <a:r>
              <a:rPr lang="en-US" dirty="0" smtClean="0"/>
              <a:t>)</a:t>
            </a:r>
            <a:endParaRPr lang="en-US" dirty="0"/>
          </a:p>
        </p:txBody>
      </p:sp>
      <p:sp>
        <p:nvSpPr>
          <p:cNvPr id="6" name="Rectangle 3"/>
          <p:cNvSpPr>
            <a:spLocks noGrp="1" noChangeArrowheads="1"/>
          </p:cNvSpPr>
          <p:nvPr>
            <p:ph type="title"/>
          </p:nvPr>
        </p:nvSpPr>
        <p:spPr>
          <a:xfrm>
            <a:off x="1676400" y="762000"/>
            <a:ext cx="6248400" cy="914400"/>
          </a:xfrm>
        </p:spPr>
        <p:txBody>
          <a:bodyPr/>
          <a:lstStyle/>
          <a:p>
            <a:pPr marL="742950" indent="-742950">
              <a:spcAft>
                <a:spcPts val="600"/>
              </a:spcAft>
              <a:buFont typeface="+mj-lt"/>
              <a:buAutoNum type="arabicPeriod" startAt="2"/>
            </a:pPr>
            <a:r>
              <a:rPr lang="es-PR" sz="4000" dirty="0"/>
              <a:t>¿Genuino o falso?                             (Mateo 7:15-23</a:t>
            </a:r>
            <a:r>
              <a:rPr lang="es-PR" sz="4000" dirty="0" smtClean="0"/>
              <a:t>)</a:t>
            </a:r>
          </a:p>
        </p:txBody>
      </p:sp>
    </p:spTree>
    <p:extLst>
      <p:ext uri="{BB962C8B-B14F-4D97-AF65-F5344CB8AC3E}">
        <p14:creationId xmlns:p14="http://schemas.microsoft.com/office/powerpoint/2010/main" xmlns="" val="181550396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9" name="Title 5"/>
          <p:cNvSpPr>
            <a:spLocks noGrp="1"/>
          </p:cNvSpPr>
          <p:nvPr>
            <p:ph type="title"/>
          </p:nvPr>
        </p:nvSpPr>
        <p:spPr>
          <a:xfrm>
            <a:off x="1676400" y="214313"/>
            <a:ext cx="6629400" cy="1462087"/>
          </a:xfrm>
        </p:spPr>
        <p:txBody>
          <a:bodyPr/>
          <a:lstStyle/>
          <a:p>
            <a:pPr marL="738188" indent="-738188">
              <a:buFont typeface="+mj-lt"/>
              <a:buAutoNum type="arabicPeriod" startAt="3"/>
            </a:pPr>
            <a:r>
              <a:rPr lang="es-PR" sz="4000" dirty="0"/>
              <a:t>¿Roca o arena?                     (Mateo 7:24-29)</a:t>
            </a:r>
            <a:endParaRPr lang="es-PR" sz="4000" b="1"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xmlns="" val="0"/>
              </a:ext>
            </a:extLst>
          </a:blip>
          <a:srcRect r="1316" b="1652"/>
          <a:stretch/>
        </p:blipFill>
        <p:spPr>
          <a:xfrm>
            <a:off x="1676400" y="2282793"/>
            <a:ext cx="5715000" cy="4346607"/>
          </a:xfrm>
          <a:prstGeom prst="rect">
            <a:avLst/>
          </a:prstGeom>
        </p:spPr>
      </p:pic>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dirty="0"/>
          </a:p>
        </p:txBody>
      </p:sp>
      <p:sp>
        <p:nvSpPr>
          <p:cNvPr id="327682" name="Rectangle 2"/>
          <p:cNvSpPr>
            <a:spLocks noGrp="1" noChangeArrowheads="1"/>
          </p:cNvSpPr>
          <p:nvPr>
            <p:ph type="body" idx="1"/>
          </p:nvPr>
        </p:nvSpPr>
        <p:spPr>
          <a:xfrm>
            <a:off x="152400" y="1981200"/>
            <a:ext cx="8686800" cy="3925886"/>
          </a:xfrm>
        </p:spPr>
        <p:txBody>
          <a:bodyPr/>
          <a:lstStyle/>
          <a:p>
            <a:pPr>
              <a:buNone/>
            </a:pPr>
            <a:r>
              <a:rPr lang="es-ES" dirty="0" smtClean="0"/>
              <a:t>	</a:t>
            </a:r>
            <a:r>
              <a:rPr lang="es-ES" sz="2800" dirty="0" smtClean="0"/>
              <a:t>“</a:t>
            </a:r>
            <a:r>
              <a:rPr lang="es-ES" sz="2800" dirty="0"/>
              <a:t>Cualquiera, pues, que me oye estas palabras, y las hace, le compararé a un hombre prudente, que edificó su casa sobre la roca. Descendió lluvia, y vinieron ríos, y soplaron vientos, y golpearon contra aquella casa; y no cayó, porque estaba fundada sobre la roca. Pero cualquiera que me oye estas palabras y no las hace, le compararé a un hombre insensato, que edificó su casa sobre la </a:t>
            </a:r>
            <a:r>
              <a:rPr lang="es-ES" sz="2800" dirty="0" smtClean="0"/>
              <a:t>arena...”</a:t>
            </a:r>
            <a:endParaRPr lang="es-ES" sz="2800" dirty="0"/>
          </a:p>
        </p:txBody>
      </p:sp>
      <p:sp>
        <p:nvSpPr>
          <p:cNvPr id="7" name="Title 5"/>
          <p:cNvSpPr>
            <a:spLocks noGrp="1"/>
          </p:cNvSpPr>
          <p:nvPr>
            <p:ph type="title"/>
          </p:nvPr>
        </p:nvSpPr>
        <p:spPr>
          <a:xfrm>
            <a:off x="1676400" y="214313"/>
            <a:ext cx="6629400" cy="1462087"/>
          </a:xfrm>
        </p:spPr>
        <p:txBody>
          <a:bodyPr/>
          <a:lstStyle/>
          <a:p>
            <a:pPr marL="738188" indent="-738188">
              <a:buFont typeface="+mj-lt"/>
              <a:buAutoNum type="arabicPeriod" startAt="3"/>
            </a:pPr>
            <a:r>
              <a:rPr lang="es-PR" sz="4000" dirty="0"/>
              <a:t>¿Roca o arena?                     (Mateo 7:24-29)</a:t>
            </a:r>
            <a:endParaRPr lang="es-PR" sz="4000" b="1" dirty="0"/>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dirty="0"/>
          </a:p>
        </p:txBody>
      </p:sp>
      <p:sp>
        <p:nvSpPr>
          <p:cNvPr id="327682" name="Rectangle 2"/>
          <p:cNvSpPr>
            <a:spLocks noGrp="1" noChangeArrowheads="1"/>
          </p:cNvSpPr>
          <p:nvPr>
            <p:ph type="body" idx="1"/>
          </p:nvPr>
        </p:nvSpPr>
        <p:spPr>
          <a:xfrm>
            <a:off x="152400" y="1981200"/>
            <a:ext cx="8686800" cy="3925886"/>
          </a:xfrm>
        </p:spPr>
        <p:txBody>
          <a:bodyPr/>
          <a:lstStyle/>
          <a:p>
            <a:pPr>
              <a:buNone/>
            </a:pPr>
            <a:r>
              <a:rPr lang="es-ES" dirty="0" smtClean="0"/>
              <a:t>	</a:t>
            </a:r>
            <a:r>
              <a:rPr lang="es-ES" sz="2800" dirty="0" smtClean="0"/>
              <a:t>“</a:t>
            </a:r>
            <a:r>
              <a:rPr lang="es-ES" sz="2800" dirty="0"/>
              <a:t>...</a:t>
            </a:r>
            <a:r>
              <a:rPr lang="es-ES" sz="2800" dirty="0" smtClean="0"/>
              <a:t>y </a:t>
            </a:r>
            <a:r>
              <a:rPr lang="es-ES" sz="2800" dirty="0"/>
              <a:t>descendió lluvia, y vinieron ríos, y soplaron vientos, y dieron con ímpetu contra aquella casa; y cayó, y fue grande su ruina. Y cuando terminó Jesús estas palabras, la gente se admiraba de su doctrina; porque les enseñaba como quien tiene autoridad, y no como los escribas</a:t>
            </a:r>
            <a:r>
              <a:rPr lang="es-ES" sz="2800" dirty="0" smtClean="0"/>
              <a:t>.”</a:t>
            </a:r>
            <a:endParaRPr lang="es-ES" sz="2800" dirty="0"/>
          </a:p>
        </p:txBody>
      </p:sp>
      <p:sp>
        <p:nvSpPr>
          <p:cNvPr id="7" name="Title 5"/>
          <p:cNvSpPr>
            <a:spLocks noGrp="1"/>
          </p:cNvSpPr>
          <p:nvPr>
            <p:ph type="title"/>
          </p:nvPr>
        </p:nvSpPr>
        <p:spPr>
          <a:xfrm>
            <a:off x="1676400" y="214313"/>
            <a:ext cx="6629400" cy="1462087"/>
          </a:xfrm>
        </p:spPr>
        <p:txBody>
          <a:bodyPr/>
          <a:lstStyle/>
          <a:p>
            <a:pPr marL="738188" indent="-738188">
              <a:buFont typeface="+mj-lt"/>
              <a:buAutoNum type="arabicPeriod" startAt="3"/>
            </a:pPr>
            <a:r>
              <a:rPr lang="es-PR" sz="4000" dirty="0"/>
              <a:t>¿Roca o arena?                     (Mateo 7:24-29)</a:t>
            </a:r>
            <a:endParaRPr lang="es-PR" sz="4000" b="1" dirty="0"/>
          </a:p>
        </p:txBody>
      </p:sp>
    </p:spTree>
    <p:extLst>
      <p:ext uri="{BB962C8B-B14F-4D97-AF65-F5344CB8AC3E}">
        <p14:creationId xmlns:p14="http://schemas.microsoft.com/office/powerpoint/2010/main" xmlns="" val="288908931"/>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dirty="0"/>
          </a:p>
        </p:txBody>
      </p:sp>
      <p:sp>
        <p:nvSpPr>
          <p:cNvPr id="327682" name="Rectangle 2"/>
          <p:cNvSpPr>
            <a:spLocks noGrp="1" noChangeArrowheads="1"/>
          </p:cNvSpPr>
          <p:nvPr>
            <p:ph type="body" idx="1"/>
          </p:nvPr>
        </p:nvSpPr>
        <p:spPr>
          <a:xfrm>
            <a:off x="304800" y="1981200"/>
            <a:ext cx="8534400" cy="3925886"/>
          </a:xfrm>
        </p:spPr>
        <p:txBody>
          <a:bodyPr/>
          <a:lstStyle/>
          <a:p>
            <a:r>
              <a:rPr lang="es-ES" dirty="0" smtClean="0"/>
              <a:t>Verdad </a:t>
            </a:r>
            <a:r>
              <a:rPr lang="es-ES" dirty="0"/>
              <a:t>central </a:t>
            </a:r>
            <a:r>
              <a:rPr lang="es-ES" dirty="0" smtClean="0"/>
              <a:t>– </a:t>
            </a:r>
            <a:r>
              <a:rPr lang="es-ES" dirty="0"/>
              <a:t>la obediencia es indispensable en el </a:t>
            </a:r>
            <a:r>
              <a:rPr lang="es-ES" dirty="0" smtClean="0"/>
              <a:t>discipulado. </a:t>
            </a:r>
          </a:p>
          <a:p>
            <a:pPr lvl="1"/>
            <a:r>
              <a:rPr lang="es-ES" dirty="0"/>
              <a:t>E</a:t>
            </a:r>
            <a:r>
              <a:rPr lang="es-ES" dirty="0" smtClean="0"/>
              <a:t>l </a:t>
            </a:r>
            <a:r>
              <a:rPr lang="es-ES" dirty="0"/>
              <a:t>oír y el hacer —la obediencia— sirven de base para edificar una vida que puede resistir ataques de todos los elementos y permanecer en pie</a:t>
            </a:r>
            <a:r>
              <a:rPr lang="es-ES" dirty="0" smtClean="0"/>
              <a:t>. (Carro et al)</a:t>
            </a:r>
            <a:endParaRPr lang="es-ES" dirty="0"/>
          </a:p>
        </p:txBody>
      </p:sp>
      <p:sp>
        <p:nvSpPr>
          <p:cNvPr id="7" name="Title 5"/>
          <p:cNvSpPr>
            <a:spLocks noGrp="1"/>
          </p:cNvSpPr>
          <p:nvPr>
            <p:ph type="title"/>
          </p:nvPr>
        </p:nvSpPr>
        <p:spPr>
          <a:xfrm>
            <a:off x="1676400" y="214313"/>
            <a:ext cx="6629400" cy="1462087"/>
          </a:xfrm>
        </p:spPr>
        <p:txBody>
          <a:bodyPr/>
          <a:lstStyle/>
          <a:p>
            <a:pPr marL="738188" indent="-738188">
              <a:buFont typeface="+mj-lt"/>
              <a:buAutoNum type="arabicPeriod" startAt="3"/>
            </a:pPr>
            <a:r>
              <a:rPr lang="es-PR" sz="4000" dirty="0"/>
              <a:t>¿Roca o arena?                     (Mateo 7:24-29)</a:t>
            </a:r>
            <a:endParaRPr lang="es-PR" sz="4000" b="1" dirty="0"/>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dirty="0"/>
          </a:p>
        </p:txBody>
      </p:sp>
      <p:sp>
        <p:nvSpPr>
          <p:cNvPr id="327682" name="Rectangle 2"/>
          <p:cNvSpPr>
            <a:spLocks noGrp="1" noChangeArrowheads="1"/>
          </p:cNvSpPr>
          <p:nvPr>
            <p:ph type="body" idx="1"/>
          </p:nvPr>
        </p:nvSpPr>
        <p:spPr>
          <a:xfrm>
            <a:off x="304800" y="1981200"/>
            <a:ext cx="8534400" cy="3925886"/>
          </a:xfrm>
        </p:spPr>
        <p:txBody>
          <a:bodyPr/>
          <a:lstStyle/>
          <a:p>
            <a:r>
              <a:rPr lang="es-ES" dirty="0" smtClean="0"/>
              <a:t>Semejanzas </a:t>
            </a:r>
            <a:r>
              <a:rPr lang="es-ES" dirty="0"/>
              <a:t>entre los dos constructores: </a:t>
            </a:r>
            <a:endParaRPr lang="es-ES" dirty="0" smtClean="0"/>
          </a:p>
          <a:p>
            <a:pPr lvl="1"/>
            <a:r>
              <a:rPr lang="es-ES" dirty="0" smtClean="0"/>
              <a:t>mismas pruebas</a:t>
            </a:r>
          </a:p>
          <a:p>
            <a:pPr lvl="1"/>
            <a:r>
              <a:rPr lang="es-ES" dirty="0" smtClean="0"/>
              <a:t>mismas </a:t>
            </a:r>
            <a:r>
              <a:rPr lang="es-ES" dirty="0"/>
              <a:t>oportunidades </a:t>
            </a:r>
            <a:endParaRPr lang="es-ES" dirty="0" smtClean="0"/>
          </a:p>
          <a:p>
            <a:pPr lvl="1"/>
            <a:r>
              <a:rPr lang="es-ES" dirty="0" smtClean="0"/>
              <a:t>construyeron </a:t>
            </a:r>
            <a:r>
              <a:rPr lang="es-ES" dirty="0"/>
              <a:t>casas parecidas. </a:t>
            </a:r>
            <a:endParaRPr lang="es-ES" dirty="0" smtClean="0"/>
          </a:p>
          <a:p>
            <a:r>
              <a:rPr lang="es-ES" dirty="0" smtClean="0"/>
              <a:t>Contrastes </a:t>
            </a:r>
            <a:r>
              <a:rPr lang="es-ES" dirty="0"/>
              <a:t>fundamentales: </a:t>
            </a:r>
            <a:endParaRPr lang="es-ES" dirty="0" smtClean="0"/>
          </a:p>
          <a:p>
            <a:pPr lvl="1"/>
            <a:r>
              <a:rPr lang="es-ES" dirty="0" smtClean="0"/>
              <a:t>uno </a:t>
            </a:r>
            <a:r>
              <a:rPr lang="es-ES" dirty="0"/>
              <a:t>era prudente</a:t>
            </a:r>
            <a:r>
              <a:rPr lang="es-ES" i="1" dirty="0"/>
              <a:t> </a:t>
            </a:r>
            <a:r>
              <a:rPr lang="es-ES" dirty="0" smtClean="0"/>
              <a:t>y el </a:t>
            </a:r>
            <a:r>
              <a:rPr lang="es-ES" dirty="0"/>
              <a:t>otro era insensato </a:t>
            </a:r>
            <a:endParaRPr lang="es-ES" dirty="0" smtClean="0"/>
          </a:p>
          <a:p>
            <a:pPr lvl="1"/>
            <a:r>
              <a:rPr lang="es-ES" dirty="0" smtClean="0"/>
              <a:t>Uno </a:t>
            </a:r>
            <a:r>
              <a:rPr lang="es-ES" dirty="0"/>
              <a:t>obedecía las palabras de Jesús; el otro no. </a:t>
            </a:r>
            <a:endParaRPr lang="es-ES" dirty="0" smtClean="0"/>
          </a:p>
          <a:p>
            <a:pPr lvl="1"/>
            <a:r>
              <a:rPr lang="es-ES" dirty="0" smtClean="0"/>
              <a:t>Uno </a:t>
            </a:r>
            <a:r>
              <a:rPr lang="es-ES" dirty="0"/>
              <a:t>edifica sobre la </a:t>
            </a:r>
            <a:r>
              <a:rPr lang="es-ES" dirty="0" smtClean="0"/>
              <a:t>peña; </a:t>
            </a:r>
            <a:r>
              <a:rPr lang="es-ES" dirty="0"/>
              <a:t>el otro sobre la arena, un cimiento inseguro. </a:t>
            </a:r>
            <a:r>
              <a:rPr lang="es-ES" dirty="0" smtClean="0"/>
              <a:t>(Carro et al)</a:t>
            </a:r>
            <a:endParaRPr lang="es-ES" dirty="0"/>
          </a:p>
        </p:txBody>
      </p:sp>
      <p:sp>
        <p:nvSpPr>
          <p:cNvPr id="7" name="Title 5"/>
          <p:cNvSpPr>
            <a:spLocks noGrp="1"/>
          </p:cNvSpPr>
          <p:nvPr>
            <p:ph type="title"/>
          </p:nvPr>
        </p:nvSpPr>
        <p:spPr>
          <a:xfrm>
            <a:off x="1676400" y="214313"/>
            <a:ext cx="6629400" cy="1462087"/>
          </a:xfrm>
        </p:spPr>
        <p:txBody>
          <a:bodyPr/>
          <a:lstStyle/>
          <a:p>
            <a:pPr marL="738188" indent="-738188">
              <a:buFont typeface="+mj-lt"/>
              <a:buAutoNum type="arabicPeriod" startAt="3"/>
            </a:pPr>
            <a:r>
              <a:rPr lang="es-PR" sz="4000" dirty="0"/>
              <a:t>¿Roca o arena?                     (Mateo 7:24-29)</a:t>
            </a:r>
            <a:endParaRPr lang="es-PR" sz="4000" b="1" dirty="0"/>
          </a:p>
        </p:txBody>
      </p:sp>
    </p:spTree>
    <p:extLst>
      <p:ext uri="{BB962C8B-B14F-4D97-AF65-F5344CB8AC3E}">
        <p14:creationId xmlns:p14="http://schemas.microsoft.com/office/powerpoint/2010/main" xmlns="" val="1008871993"/>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dirty="0"/>
          </a:p>
        </p:txBody>
      </p:sp>
      <p:sp>
        <p:nvSpPr>
          <p:cNvPr id="327682" name="Rectangle 2"/>
          <p:cNvSpPr>
            <a:spLocks noGrp="1" noChangeArrowheads="1"/>
          </p:cNvSpPr>
          <p:nvPr>
            <p:ph type="body" idx="1"/>
          </p:nvPr>
        </p:nvSpPr>
        <p:spPr>
          <a:xfrm>
            <a:off x="304800" y="1981200"/>
            <a:ext cx="8534400" cy="3925886"/>
          </a:xfrm>
        </p:spPr>
        <p:txBody>
          <a:bodyPr/>
          <a:lstStyle/>
          <a:p>
            <a:r>
              <a:rPr lang="es-ES" dirty="0" smtClean="0"/>
              <a:t>Los </a:t>
            </a:r>
            <a:r>
              <a:rPr lang="es-ES" dirty="0"/>
              <a:t>cimientos no son visibles al ojo humano, pero las pruebas revelan la clase de cimientos. </a:t>
            </a:r>
            <a:endParaRPr lang="es-ES" dirty="0" smtClean="0"/>
          </a:p>
          <a:p>
            <a:pPr lvl="1"/>
            <a:r>
              <a:rPr lang="es-ES" dirty="0" smtClean="0"/>
              <a:t>Hay </a:t>
            </a:r>
            <a:r>
              <a:rPr lang="es-ES" dirty="0"/>
              <a:t>un contraste radical en la manera que ambos soportaron las pruebas. </a:t>
            </a:r>
            <a:endParaRPr lang="es-ES" dirty="0" smtClean="0"/>
          </a:p>
          <a:p>
            <a:pPr lvl="1"/>
            <a:r>
              <a:rPr lang="es-ES" dirty="0" smtClean="0"/>
              <a:t>La </a:t>
            </a:r>
            <a:r>
              <a:rPr lang="es-ES" dirty="0"/>
              <a:t>casa construida por el prudente soportó todas las pruebas, mientras que la casa del otro se desmoronó</a:t>
            </a:r>
            <a:r>
              <a:rPr lang="es-ES" dirty="0" smtClean="0"/>
              <a:t>. (Carro et al)</a:t>
            </a:r>
            <a:endParaRPr lang="es-ES" dirty="0"/>
          </a:p>
        </p:txBody>
      </p:sp>
      <p:sp>
        <p:nvSpPr>
          <p:cNvPr id="7" name="Title 5"/>
          <p:cNvSpPr>
            <a:spLocks noGrp="1"/>
          </p:cNvSpPr>
          <p:nvPr>
            <p:ph type="title"/>
          </p:nvPr>
        </p:nvSpPr>
        <p:spPr>
          <a:xfrm>
            <a:off x="1676400" y="214313"/>
            <a:ext cx="6629400" cy="1462087"/>
          </a:xfrm>
        </p:spPr>
        <p:txBody>
          <a:bodyPr/>
          <a:lstStyle/>
          <a:p>
            <a:pPr marL="738188" indent="-738188">
              <a:buFont typeface="+mj-lt"/>
              <a:buAutoNum type="arabicPeriod" startAt="3"/>
            </a:pPr>
            <a:r>
              <a:rPr lang="es-PR" sz="4000" dirty="0"/>
              <a:t>¿Roca o arena?                     (Mateo 7:24-29)</a:t>
            </a:r>
            <a:endParaRPr lang="es-PR" sz="4000" b="1" dirty="0"/>
          </a:p>
        </p:txBody>
      </p:sp>
    </p:spTree>
    <p:extLst>
      <p:ext uri="{BB962C8B-B14F-4D97-AF65-F5344CB8AC3E}">
        <p14:creationId xmlns:p14="http://schemas.microsoft.com/office/powerpoint/2010/main" xmlns="" val="4279984459"/>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04800" y="2209800"/>
            <a:ext cx="8534400" cy="4114800"/>
          </a:xfrm>
        </p:spPr>
        <p:txBody>
          <a:bodyPr/>
          <a:lstStyle/>
          <a:p>
            <a:r>
              <a:rPr lang="es-PR" sz="2800" dirty="0" smtClean="0"/>
              <a:t>Debemos perseverar mientras recorremos el camino con Cristo.</a:t>
            </a:r>
          </a:p>
          <a:p>
            <a:r>
              <a:rPr lang="es-PR" sz="2800" dirty="0" smtClean="0"/>
              <a:t>Tomemos la resolución de hacer la voluntad de Dios, regocijándonos porque para las tormentas de esta vida y para el juicio por venir hemos edificado sobre el único fundamento que asegura nuestro destino eterno: el lecho de Roca que es el fundamento de Cristo y Sus enseñanzas.</a:t>
            </a:r>
            <a:endParaRPr lang="es-PR"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29</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762000" y="2209800"/>
            <a:ext cx="79248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¿Vida o destrucción?                             (</a:t>
            </a:r>
            <a:r>
              <a:rPr lang="es-PR" sz="3600" dirty="0" smtClean="0">
                <a:solidFill>
                  <a:schemeClr val="tx2"/>
                </a:solidFill>
              </a:rPr>
              <a:t>Mateo 7:13-14</a:t>
            </a:r>
            <a:r>
              <a:rPr lang="es-PR" sz="3600" dirty="0" smtClean="0"/>
              <a:t>)</a:t>
            </a:r>
          </a:p>
          <a:p>
            <a:pPr marL="346075" indent="-346075">
              <a:spcAft>
                <a:spcPts val="600"/>
              </a:spcAft>
              <a:buFont typeface="Wingdings" pitchFamily="2" charset="2"/>
              <a:buAutoNum type="arabicPeriod"/>
            </a:pPr>
            <a:r>
              <a:rPr lang="es-PR" sz="3600" dirty="0" smtClean="0"/>
              <a:t>¿Genuino o falso?                             (</a:t>
            </a:r>
            <a:r>
              <a:rPr lang="es-PR" sz="3600" dirty="0" smtClean="0">
                <a:solidFill>
                  <a:schemeClr val="tx2"/>
                </a:solidFill>
              </a:rPr>
              <a:t>Mateo 7:15-23</a:t>
            </a:r>
            <a:r>
              <a:rPr lang="es-PR" sz="3600" dirty="0" smtClean="0"/>
              <a:t>)</a:t>
            </a:r>
          </a:p>
          <a:p>
            <a:pPr marL="346075" indent="-346075">
              <a:spcAft>
                <a:spcPts val="600"/>
              </a:spcAft>
              <a:buFont typeface="Wingdings" pitchFamily="2" charset="2"/>
              <a:buAutoNum type="arabicPeriod"/>
            </a:pPr>
            <a:r>
              <a:rPr lang="es-PR" sz="3600" dirty="0" smtClean="0"/>
              <a:t>¿Roca o arena?                     (</a:t>
            </a:r>
            <a:r>
              <a:rPr lang="es-PR" sz="3600" dirty="0" smtClean="0">
                <a:solidFill>
                  <a:schemeClr val="tx2"/>
                </a:solidFill>
              </a:rPr>
              <a:t>Mateo 7:24-29</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3</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30</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1981200"/>
            <a:ext cx="8305800" cy="4230687"/>
          </a:xfrm>
        </p:spPr>
        <p:txBody>
          <a:bodyPr/>
          <a:lstStyle/>
          <a:p>
            <a:pPr marL="342900" lvl="1" indent="-342900">
              <a:lnSpc>
                <a:spcPct val="90000"/>
              </a:lnSpc>
              <a:spcAft>
                <a:spcPts val="1200"/>
              </a:spcAft>
              <a:buClr>
                <a:schemeClr val="folHlink"/>
              </a:buClr>
              <a:buSzPct val="60000"/>
              <a:buNone/>
            </a:pPr>
            <a:r>
              <a:rPr lang="es-ES" sz="1400" dirty="0" err="1" smtClean="0"/>
              <a:t>Barclay</a:t>
            </a:r>
            <a:r>
              <a:rPr lang="es-ES" sz="1400" dirty="0" smtClean="0"/>
              <a:t>, William. </a:t>
            </a:r>
            <a:r>
              <a:rPr lang="es-ES" sz="1400" i="1" dirty="0" smtClean="0"/>
              <a:t>Comentario Al Nuevo Testamento</a:t>
            </a:r>
            <a:r>
              <a:rPr lang="es-ES" sz="1400" dirty="0" smtClean="0"/>
              <a:t>. Barcelona, </a:t>
            </a:r>
            <a:r>
              <a:rPr lang="es-ES" sz="1400" dirty="0" err="1" smtClean="0"/>
              <a:t>España</a:t>
            </a:r>
            <a:r>
              <a:rPr lang="es-ES" sz="1400" dirty="0" smtClean="0"/>
              <a:t>: Editorial CLIE, 2006.</a:t>
            </a:r>
          </a:p>
          <a:p>
            <a:pPr marL="342900" lvl="1" indent="-342900">
              <a:lnSpc>
                <a:spcPct val="90000"/>
              </a:lnSpc>
              <a:spcAft>
                <a:spcPts val="1200"/>
              </a:spcAft>
              <a:buClr>
                <a:schemeClr val="folHlink"/>
              </a:buClr>
              <a:buSzPct val="60000"/>
              <a:buNone/>
            </a:pPr>
            <a:r>
              <a:rPr lang="es-ES" sz="1400" dirty="0" smtClean="0"/>
              <a:t>Carro, Daniel, </a:t>
            </a:r>
            <a:r>
              <a:rPr lang="es-ES" sz="1400" dirty="0" err="1" smtClean="0"/>
              <a:t>Jose</a:t>
            </a:r>
            <a:r>
              <a:rPr lang="es-ES" sz="1400" dirty="0" smtClean="0"/>
              <a:t>́ </a:t>
            </a:r>
            <a:r>
              <a:rPr lang="es-ES" sz="1400" dirty="0" err="1" smtClean="0"/>
              <a:t>Tomás</a:t>
            </a:r>
            <a:r>
              <a:rPr lang="es-ES" sz="1400" dirty="0" smtClean="0"/>
              <a:t> Poe, y </a:t>
            </a:r>
            <a:r>
              <a:rPr lang="es-ES" sz="1400" dirty="0" err="1" smtClean="0"/>
              <a:t>Rubén</a:t>
            </a:r>
            <a:r>
              <a:rPr lang="es-ES" sz="1400" dirty="0" smtClean="0"/>
              <a:t> O. </a:t>
            </a:r>
            <a:r>
              <a:rPr lang="es-ES" sz="1400" dirty="0" err="1" smtClean="0"/>
              <a:t>Zorzoli</a:t>
            </a:r>
            <a:r>
              <a:rPr lang="es-ES" sz="1400" dirty="0" smtClean="0"/>
              <a:t>, eds. </a:t>
            </a:r>
            <a:r>
              <a:rPr lang="es-ES" sz="1400" i="1" dirty="0" smtClean="0"/>
              <a:t>Comentario </a:t>
            </a:r>
            <a:r>
              <a:rPr lang="es-ES" sz="1400" i="1" dirty="0" err="1" smtClean="0"/>
              <a:t>Bı́blico</a:t>
            </a:r>
            <a:r>
              <a:rPr lang="es-ES" sz="1400" i="1" dirty="0" smtClean="0"/>
              <a:t> Mundo Hispano Mateo</a:t>
            </a:r>
            <a:r>
              <a:rPr lang="es-ES" sz="1400" dirty="0" smtClean="0"/>
              <a:t>, 1. El Paso, TX: Editorial Mundo Hispano, 1993. </a:t>
            </a:r>
            <a:r>
              <a:rPr lang="es-PR" sz="1400" dirty="0" smtClean="0"/>
              <a:t>Douglas, J.D. </a:t>
            </a:r>
            <a:r>
              <a:rPr lang="es-PR" sz="1400" i="1" dirty="0" smtClean="0"/>
              <a:t>Nuevo Diccionario Bíblico : Primera Edición.</a:t>
            </a:r>
            <a:r>
              <a:rPr lang="es-PR" sz="1400" dirty="0" smtClean="0"/>
              <a:t> Miami: Sociedades </a:t>
            </a:r>
            <a:r>
              <a:rPr lang="es-PR" sz="1400" dirty="0" err="1" smtClean="0"/>
              <a:t>Bı́blicas</a:t>
            </a:r>
            <a:r>
              <a:rPr lang="es-PR" sz="1400" dirty="0" smtClean="0"/>
              <a:t> Unidas, 2000.</a:t>
            </a:r>
          </a:p>
          <a:p>
            <a:pPr marL="342900" lvl="1" indent="-342900">
              <a:lnSpc>
                <a:spcPct val="90000"/>
              </a:lnSpc>
              <a:spcAft>
                <a:spcPts val="1200"/>
              </a:spcAft>
              <a:buClr>
                <a:schemeClr val="folHlink"/>
              </a:buClr>
              <a:buSzPct val="60000"/>
              <a:buNone/>
            </a:pPr>
            <a:r>
              <a:rPr lang="es-PR" sz="1400" dirty="0" smtClean="0"/>
              <a:t>Fernández, Óscar J. et al. Eds. </a:t>
            </a:r>
            <a:r>
              <a:rPr lang="es-PR" sz="1400" i="1" dirty="0" smtClean="0"/>
              <a:t>Estudios Bíblicos </a:t>
            </a:r>
            <a:r>
              <a:rPr lang="es-PR" sz="1400" i="1" dirty="0" err="1" smtClean="0"/>
              <a:t>Lifeway</a:t>
            </a:r>
            <a:r>
              <a:rPr lang="es-PR" sz="1400" i="1" dirty="0" smtClean="0"/>
              <a:t> para Adultos. </a:t>
            </a:r>
            <a:r>
              <a:rPr lang="es-PR" sz="1400" dirty="0" smtClean="0"/>
              <a:t>Vol. 13, Núm. 1.</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2013. 47-56.</a:t>
            </a:r>
          </a:p>
          <a:p>
            <a:pPr marL="342900" lvl="1" indent="-342900">
              <a:lnSpc>
                <a:spcPct val="90000"/>
              </a:lnSpc>
              <a:spcAft>
                <a:spcPts val="1200"/>
              </a:spcAft>
              <a:buClr>
                <a:schemeClr val="folHlink"/>
              </a:buClr>
              <a:buSzPct val="60000"/>
              <a:buNone/>
            </a:pPr>
            <a:r>
              <a:rPr lang="es-PR" sz="1400" dirty="0" err="1" smtClean="0"/>
              <a:t>Lockward</a:t>
            </a:r>
            <a:r>
              <a:rPr lang="es-PR" sz="1400" dirty="0" smtClean="0"/>
              <a:t>, Alfonso. </a:t>
            </a:r>
            <a:r>
              <a:rPr lang="es-PR" sz="1400" i="1" dirty="0" smtClean="0"/>
              <a:t>Nuevo Diccionario De La Biblia.</a:t>
            </a:r>
            <a:r>
              <a:rPr lang="es-PR" sz="1400" dirty="0" smtClean="0"/>
              <a:t> Miami: Editorial </a:t>
            </a:r>
            <a:r>
              <a:rPr lang="es-PR" sz="1400" dirty="0" err="1" smtClean="0"/>
              <a:t>Unilit</a:t>
            </a:r>
            <a:r>
              <a:rPr lang="es-PR" sz="1400" dirty="0" smtClean="0"/>
              <a:t>, 2003.</a:t>
            </a:r>
          </a:p>
          <a:p>
            <a:pPr>
              <a:lnSpc>
                <a:spcPct val="90000"/>
              </a:lnSpc>
              <a:spcAft>
                <a:spcPts val="600"/>
              </a:spcAft>
              <a:buNone/>
            </a:pPr>
            <a:r>
              <a:rPr lang="es-ES" sz="1400" dirty="0" err="1" smtClean="0"/>
              <a:t>Porter</a:t>
            </a:r>
            <a:r>
              <a:rPr lang="es-ES" sz="1400" dirty="0" smtClean="0"/>
              <a:t>, Rafael. </a:t>
            </a:r>
            <a:r>
              <a:rPr lang="es-ES" sz="1400" i="1" dirty="0" smtClean="0"/>
              <a:t>Estudios </a:t>
            </a:r>
            <a:r>
              <a:rPr lang="es-ES" sz="1400" i="1" dirty="0" err="1" smtClean="0"/>
              <a:t>Bı́blicos</a:t>
            </a:r>
            <a:r>
              <a:rPr lang="es-ES" sz="1400" i="1" dirty="0" smtClean="0"/>
              <a:t> ELA: ¿Listos Para El Rey? (Mateo)</a:t>
            </a:r>
            <a:r>
              <a:rPr lang="es-ES" sz="1400" dirty="0" smtClean="0"/>
              <a:t> .  Puebla, </a:t>
            </a:r>
            <a:r>
              <a:rPr lang="es-ES" sz="1400" dirty="0" err="1" smtClean="0"/>
              <a:t>México</a:t>
            </a:r>
            <a:r>
              <a:rPr lang="es-ES" sz="1400" dirty="0" smtClean="0"/>
              <a:t>: Ediciones Las </a:t>
            </a:r>
            <a:r>
              <a:rPr lang="es-ES" sz="1400" dirty="0" err="1" smtClean="0"/>
              <a:t>Américas</a:t>
            </a:r>
            <a:r>
              <a:rPr lang="es-ES" sz="1400" dirty="0" smtClean="0"/>
              <a:t>, A. C., 1986.</a:t>
            </a:r>
          </a:p>
          <a:p>
            <a:pPr>
              <a:lnSpc>
                <a:spcPct val="90000"/>
              </a:lnSpc>
              <a:spcAft>
                <a:spcPts val="600"/>
              </a:spcAft>
              <a:buNone/>
            </a:pPr>
            <a:r>
              <a:rPr lang="es-PR" sz="1400" dirty="0" smtClean="0"/>
              <a:t>Reina Valera Revisada (1960). Miami: Sociedades Bíblicas Unidas, 1998.</a:t>
            </a:r>
          </a:p>
          <a:p>
            <a:pPr>
              <a:lnSpc>
                <a:spcPct val="90000"/>
              </a:lnSpc>
              <a:spcAft>
                <a:spcPts val="600"/>
              </a:spcAft>
              <a:buNone/>
            </a:pPr>
            <a:r>
              <a:rPr lang="en-US" sz="1400" dirty="0" err="1" smtClean="0"/>
              <a:t>Rı́os</a:t>
            </a:r>
            <a:r>
              <a:rPr lang="en-US" sz="1400" dirty="0"/>
              <a:t>, </a:t>
            </a:r>
            <a:r>
              <a:rPr lang="en-US" sz="1400" dirty="0" err="1"/>
              <a:t>Asdrúbal</a:t>
            </a:r>
            <a:r>
              <a:rPr lang="en-US" sz="1400" dirty="0"/>
              <a:t>. </a:t>
            </a:r>
            <a:r>
              <a:rPr lang="en-US" sz="1400" i="1" dirty="0" err="1"/>
              <a:t>Comentario</a:t>
            </a:r>
            <a:r>
              <a:rPr lang="en-US" sz="1400" i="1" dirty="0"/>
              <a:t> </a:t>
            </a:r>
            <a:r>
              <a:rPr lang="en-US" sz="1400" i="1" dirty="0" err="1"/>
              <a:t>bı́blico</a:t>
            </a:r>
            <a:r>
              <a:rPr lang="en-US" sz="1400" i="1" dirty="0"/>
              <a:t> del </a:t>
            </a:r>
            <a:r>
              <a:rPr lang="en-US" sz="1400" i="1" dirty="0" err="1"/>
              <a:t>continente</a:t>
            </a:r>
            <a:r>
              <a:rPr lang="en-US" sz="1400" i="1" dirty="0"/>
              <a:t> </a:t>
            </a:r>
            <a:r>
              <a:rPr lang="en-US" sz="1400" i="1" dirty="0" err="1"/>
              <a:t>nuevo</a:t>
            </a:r>
            <a:r>
              <a:rPr lang="en-US" sz="1400" i="1" dirty="0"/>
              <a:t>: San Mateo</a:t>
            </a:r>
            <a:r>
              <a:rPr lang="en-US" sz="1400" dirty="0"/>
              <a:t>. Miami, FL: Editorial </a:t>
            </a:r>
            <a:r>
              <a:rPr lang="en-US" sz="1400" dirty="0" err="1"/>
              <a:t>Unilit</a:t>
            </a:r>
            <a:r>
              <a:rPr lang="en-US" sz="1400" dirty="0"/>
              <a:t>, 1994</a:t>
            </a:r>
            <a:r>
              <a:rPr lang="en-US" sz="1400" dirty="0" smtClean="0"/>
              <a:t>.</a:t>
            </a:r>
            <a:endParaRPr lang="es-PR" sz="1400" dirty="0" smtClean="0"/>
          </a:p>
          <a:p>
            <a:pPr>
              <a:lnSpc>
                <a:spcPct val="90000"/>
              </a:lnSpc>
              <a:spcAft>
                <a:spcPts val="600"/>
              </a:spcAft>
              <a:buNone/>
            </a:pPr>
            <a:r>
              <a:rPr lang="es-PR" sz="1400" dirty="0" smtClean="0"/>
              <a:t>San Martín, Exequiel, Carol Martínez y Rubén </a:t>
            </a:r>
            <a:r>
              <a:rPr lang="es-PR" sz="1400" dirty="0" err="1" smtClean="0"/>
              <a:t>Zorzoli</a:t>
            </a:r>
            <a:r>
              <a:rPr lang="es-PR" sz="1400" dirty="0" smtClean="0"/>
              <a:t>, eds. </a:t>
            </a:r>
            <a:r>
              <a:rPr lang="es-PR" sz="1400" i="1" dirty="0" smtClean="0"/>
              <a:t>Enseñanza Bíblica para Todos, Vol. 3.  </a:t>
            </a:r>
            <a:r>
              <a:rPr lang="es-PR" sz="1400" dirty="0" smtClean="0"/>
              <a:t>El Paso, Texas:  Editorial Mundo Hispano,  2008.  13-18. </a:t>
            </a:r>
          </a:p>
          <a:p>
            <a:pPr>
              <a:lnSpc>
                <a:spcPct val="90000"/>
              </a:lnSpc>
              <a:spcAft>
                <a:spcPts val="600"/>
              </a:spcAft>
              <a:buNone/>
            </a:pPr>
            <a:r>
              <a:rPr lang="es-PR" sz="1400" dirty="0" smtClean="0"/>
              <a:t>Vine, W.E. </a:t>
            </a:r>
            <a:r>
              <a:rPr lang="es-PR" sz="1400" i="1" dirty="0" smtClean="0"/>
              <a:t>Vine Diccionario Expositivo De Palabras Del Antiguo Y Del Nuevo Testamento Exhaustivo</a:t>
            </a:r>
            <a:r>
              <a:rPr lang="es-PR" sz="1400" dirty="0" smtClean="0"/>
              <a:t>, </a:t>
            </a:r>
            <a:r>
              <a:rPr lang="es-PR" sz="1400" dirty="0" err="1" smtClean="0"/>
              <a:t>electronic</a:t>
            </a:r>
            <a:r>
              <a:rPr lang="es-PR" sz="1400" dirty="0" smtClean="0"/>
              <a:t> ed. Nashville: Editorial Caribe, 2000, c1999.</a:t>
            </a:r>
          </a:p>
          <a:p>
            <a:pPr>
              <a:lnSpc>
                <a:spcPct val="90000"/>
              </a:lnSpc>
              <a:spcAft>
                <a:spcPts val="600"/>
              </a:spcAft>
              <a:buNone/>
            </a:pPr>
            <a:r>
              <a:rPr lang="es-ES" sz="1400" dirty="0" smtClean="0">
                <a:hlinkClick r:id="rId2"/>
              </a:rPr>
              <a:t>http://www.dsmedia.org/resources/illustrations/sweet-publishing/</a:t>
            </a:r>
            <a:r>
              <a:rPr lang="es-ES" sz="1400" dirty="0" smtClean="0"/>
              <a:t>  (imágenes bíblicas).</a:t>
            </a:r>
          </a:p>
          <a:p>
            <a:pPr>
              <a:lnSpc>
                <a:spcPct val="90000"/>
              </a:lnSpc>
              <a:spcAft>
                <a:spcPts val="600"/>
              </a:spcAft>
              <a:buNone/>
            </a:pPr>
            <a:r>
              <a:rPr lang="en-US" sz="1400" dirty="0" smtClean="0">
                <a:hlinkClick r:id="rId3"/>
              </a:rPr>
              <a:t>http://st-takla.org/Gallery/Bible/Illustrations/Bible-Slides/OT/Jeremiah.html</a:t>
            </a:r>
            <a:r>
              <a:rPr lang="en-US" sz="1400" dirty="0" smtClean="0"/>
              <a:t> </a:t>
            </a:r>
            <a:r>
              <a:rPr lang="es-ES" sz="1400" dirty="0" smtClean="0">
                <a:latin typeface="Candara" pitchFamily="34" charset="0"/>
              </a:rPr>
              <a:t>(imágenes bíblicas).</a:t>
            </a:r>
            <a:endParaRPr lang="en-US" sz="1400" dirty="0" smtClean="0"/>
          </a:p>
          <a:p>
            <a:pPr>
              <a:lnSpc>
                <a:spcPct val="90000"/>
              </a:lnSpc>
              <a:spcAft>
                <a:spcPts val="600"/>
              </a:spcAft>
              <a:buNone/>
            </a:pPr>
            <a:endParaRPr lang="en-US" sz="1400" dirty="0" smtClean="0"/>
          </a:p>
          <a:p>
            <a:pPr>
              <a:lnSpc>
                <a:spcPct val="90000"/>
              </a:lnSpc>
              <a:spcAft>
                <a:spcPts val="600"/>
              </a:spcAft>
              <a:buNone/>
            </a:pPr>
            <a:endParaRPr lang="es-PR" sz="1400" dirty="0" smtClean="0"/>
          </a:p>
          <a:p>
            <a:pPr>
              <a:lnSpc>
                <a:spcPct val="90000"/>
              </a:lnSpc>
              <a:spcAft>
                <a:spcPts val="600"/>
              </a:spcAft>
              <a:buNone/>
            </a:pPr>
            <a:endParaRPr lang="es-PR" sz="1400" dirty="0" smtClean="0"/>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16386" name="Rectangle 2"/>
          <p:cNvSpPr>
            <a:spLocks noGrp="1" noChangeArrowheads="1"/>
          </p:cNvSpPr>
          <p:nvPr>
            <p:ph type="title"/>
          </p:nvPr>
        </p:nvSpPr>
        <p:spPr>
          <a:xfrm>
            <a:off x="762000" y="533400"/>
            <a:ext cx="7924800" cy="838200"/>
          </a:xfrm>
          <a:solidFill>
            <a:schemeClr val="tx1">
              <a:lumMod val="95000"/>
              <a:lumOff val="5000"/>
              <a:alpha val="65000"/>
            </a:schemeClr>
          </a:solidFill>
          <a:ln/>
        </p:spPr>
        <p:txBody>
          <a:bodyPr anchor="ctr">
            <a:noAutofit/>
          </a:bodyPr>
          <a:lstStyle/>
          <a:p>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62000" y="1371600"/>
            <a:ext cx="7924800" cy="4876800"/>
          </a:xfrm>
          <a:solidFill>
            <a:schemeClr val="tx1">
              <a:lumMod val="95000"/>
              <a:lumOff val="5000"/>
              <a:alpha val="65000"/>
            </a:schemeClr>
          </a:solidFill>
          <a:ln/>
        </p:spPr>
        <p:txBody>
          <a:bodyPr anchor="ctr">
            <a:noAutofit/>
          </a:bodyPr>
          <a:lstStyle/>
          <a:p>
            <a:pPr marL="401638" lvl="0" indent="-234950" algn="ctr" fontAlgn="auto">
              <a:spcAft>
                <a:spcPts val="1200"/>
              </a:spcAft>
              <a:buNone/>
              <a:defRPr/>
            </a:pPr>
            <a:r>
              <a:rPr lang="es-PR" sz="4400" dirty="0" smtClean="0">
                <a:solidFill>
                  <a:schemeClr val="bg1"/>
                </a:solidFill>
              </a:rPr>
              <a:t>4</a:t>
            </a:r>
            <a:r>
              <a:rPr lang="es-PR" sz="4400" baseline="30000" dirty="0" smtClean="0">
                <a:solidFill>
                  <a:schemeClr val="bg1"/>
                </a:solidFill>
              </a:rPr>
              <a:t>to</a:t>
            </a:r>
            <a:r>
              <a:rPr lang="es-PR" sz="4400" dirty="0" smtClean="0">
                <a:solidFill>
                  <a:schemeClr val="bg1"/>
                </a:solidFill>
              </a:rPr>
              <a:t> Trimestre/Tema 2:                     ¿Hay vida después del fracaso?</a:t>
            </a:r>
          </a:p>
          <a:p>
            <a:pPr marL="401638" indent="-234950" algn="ctr">
              <a:spcAft>
                <a:spcPts val="600"/>
              </a:spcAft>
              <a:buNone/>
            </a:pPr>
            <a:r>
              <a:rPr lang="es-PR" sz="4000" dirty="0" smtClean="0">
                <a:solidFill>
                  <a:schemeClr val="bg1"/>
                </a:solidFill>
              </a:rPr>
              <a:t>“Del fracaso a la salvación”</a:t>
            </a:r>
          </a:p>
          <a:p>
            <a:pPr marL="401638" indent="-234950" algn="ctr">
              <a:spcAft>
                <a:spcPts val="600"/>
              </a:spcAft>
              <a:buNone/>
            </a:pPr>
            <a:r>
              <a:rPr lang="es-PR" dirty="0" smtClean="0">
                <a:solidFill>
                  <a:schemeClr val="bg1"/>
                </a:solidFill>
              </a:rPr>
              <a:t>6 de octubre de 2013</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(Juan 4:7-18, 25-26, 39)</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32</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209800"/>
            <a:ext cx="9144000" cy="3276600"/>
          </a:xfrm>
          <a:prstGeom prst="rect">
            <a:avLst/>
          </a:prstGeom>
        </p:spPr>
      </p:pic>
      <p:sp>
        <p:nvSpPr>
          <p:cNvPr id="65539" name="Rectangle 3"/>
          <p:cNvSpPr>
            <a:spLocks noGrp="1" noChangeArrowheads="1"/>
          </p:cNvSpPr>
          <p:nvPr>
            <p:ph type="body" idx="1"/>
          </p:nvPr>
        </p:nvSpPr>
        <p:spPr>
          <a:xfrm>
            <a:off x="304800" y="2849418"/>
            <a:ext cx="8382000" cy="1570182"/>
          </a:xfrm>
          <a:noFill/>
          <a:ln/>
        </p:spPr>
        <p:txBody>
          <a:bodyPr/>
          <a:lstStyle/>
          <a:p>
            <a:pPr>
              <a:buNone/>
            </a:pPr>
            <a:r>
              <a:rPr lang="es-ES" dirty="0" smtClean="0">
                <a:latin typeface="Papyrus" panose="03070502060502030205" pitchFamily="66" charset="0"/>
              </a:rPr>
              <a:t>	</a:t>
            </a:r>
            <a:r>
              <a:rPr lang="es-ES" dirty="0">
                <a:latin typeface="Papyrus" panose="03070502060502030205" pitchFamily="66" charset="0"/>
              </a:rPr>
              <a:t>“</a:t>
            </a:r>
            <a:r>
              <a:rPr lang="es-ES" i="1" dirty="0">
                <a:latin typeface="Papyrus" panose="03070502060502030205" pitchFamily="66" charset="0"/>
              </a:rPr>
              <a:t>y todos bebieron la misma bebida espiritual; porque bebían de la roca espiritual que los seguía, y la roca era Cristo.</a:t>
            </a:r>
            <a:r>
              <a:rPr lang="es-ES" dirty="0">
                <a:latin typeface="Papyrus" panose="03070502060502030205" pitchFamily="66" charset="0"/>
              </a:rPr>
              <a:t>” (1 Corintios 10.4, RVR60) </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a:p>
        </p:txBody>
      </p:sp>
      <p:sp>
        <p:nvSpPr>
          <p:cNvPr id="9" name="Rectangle 3"/>
          <p:cNvSpPr>
            <a:spLocks noGrp="1" noChangeArrowheads="1"/>
          </p:cNvSpPr>
          <p:nvPr>
            <p:ph type="title"/>
          </p:nvPr>
        </p:nvSpPr>
        <p:spPr>
          <a:xfrm>
            <a:off x="1600200" y="671512"/>
            <a:ext cx="6705600" cy="1004888"/>
          </a:xfrm>
        </p:spPr>
        <p:txBody>
          <a:bodyPr/>
          <a:lstStyle/>
          <a:p>
            <a:pPr marL="346075" indent="-346075">
              <a:spcAft>
                <a:spcPts val="600"/>
              </a:spcAft>
              <a:buFont typeface="Wingdings" pitchFamily="2" charset="2"/>
              <a:buAutoNum type="arabicPeriod"/>
            </a:pPr>
            <a:r>
              <a:rPr lang="es-PR" sz="4000" dirty="0"/>
              <a:t>¿Vida o destrucción?                             (Mateo 7:13-14</a:t>
            </a:r>
            <a:r>
              <a:rPr lang="es-PR" sz="4000" dirty="0" smtClean="0"/>
              <a:t>)</a:t>
            </a:r>
            <a:endParaRPr lang="es-PR" sz="4000"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1600200" y="2006091"/>
            <a:ext cx="6096000" cy="4720235"/>
          </a:xfrm>
          <a:prstGeom prst="rect">
            <a:avLst/>
          </a:prstGeom>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228600" y="2209800"/>
            <a:ext cx="8534400" cy="3657600"/>
          </a:xfrm>
        </p:spPr>
        <p:txBody>
          <a:bodyPr/>
          <a:lstStyle/>
          <a:p>
            <a:pPr>
              <a:buNone/>
            </a:pPr>
            <a:r>
              <a:rPr lang="es-ES" dirty="0" smtClean="0"/>
              <a:t>	“</a:t>
            </a:r>
            <a:r>
              <a:rPr lang="es-ES" dirty="0"/>
              <a:t>Entrad por la puerta estrecha; porque ancha es la puerta, y espacioso el camino que lleva a la perdición, y muchos son los que entran por ella; porque estrecha es la puerta, y angosto el camino que lleva a la vida, y pocos son los que la hallan</a:t>
            </a:r>
            <a:r>
              <a:rPr lang="es-ES" dirty="0" smtClean="0"/>
              <a:t>.”</a:t>
            </a:r>
          </a:p>
        </p:txBody>
      </p:sp>
      <p:sp>
        <p:nvSpPr>
          <p:cNvPr id="7" name="Rectangle 3"/>
          <p:cNvSpPr>
            <a:spLocks noGrp="1" noChangeArrowheads="1"/>
          </p:cNvSpPr>
          <p:nvPr>
            <p:ph type="title"/>
          </p:nvPr>
        </p:nvSpPr>
        <p:spPr>
          <a:xfrm>
            <a:off x="1600200" y="671512"/>
            <a:ext cx="6705600" cy="1004888"/>
          </a:xfrm>
        </p:spPr>
        <p:txBody>
          <a:bodyPr/>
          <a:lstStyle/>
          <a:p>
            <a:pPr marL="346075" indent="-346075">
              <a:spcAft>
                <a:spcPts val="600"/>
              </a:spcAft>
              <a:buFont typeface="Wingdings" pitchFamily="2" charset="2"/>
              <a:buAutoNum type="arabicPeriod"/>
            </a:pPr>
            <a:r>
              <a:rPr lang="es-PR" sz="4000" dirty="0"/>
              <a:t>¿Vida o destrucción?                             (Mateo 7:13-14</a:t>
            </a:r>
            <a:r>
              <a:rPr lang="es-PR" sz="4000" dirty="0" smtClean="0"/>
              <a:t>)</a:t>
            </a:r>
            <a:endParaRPr lang="es-PR" sz="40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7</a:t>
            </a:fld>
            <a:endParaRPr lang="en-US"/>
          </a:p>
        </p:txBody>
      </p:sp>
      <p:sp>
        <p:nvSpPr>
          <p:cNvPr id="329730" name="Rectangle 2"/>
          <p:cNvSpPr>
            <a:spLocks noGrp="1" noChangeArrowheads="1"/>
          </p:cNvSpPr>
          <p:nvPr>
            <p:ph type="body" idx="1"/>
          </p:nvPr>
        </p:nvSpPr>
        <p:spPr>
          <a:xfrm>
            <a:off x="457200" y="1905000"/>
            <a:ext cx="8458200" cy="4648200"/>
          </a:xfrm>
        </p:spPr>
        <p:txBody>
          <a:bodyPr/>
          <a:lstStyle/>
          <a:p>
            <a:r>
              <a:rPr lang="es-ES" dirty="0" smtClean="0"/>
              <a:t>Dos </a:t>
            </a:r>
            <a:r>
              <a:rPr lang="es-ES" dirty="0"/>
              <a:t>puertas y dos </a:t>
            </a:r>
            <a:r>
              <a:rPr lang="es-ES" dirty="0" smtClean="0"/>
              <a:t>caminos</a:t>
            </a:r>
          </a:p>
          <a:p>
            <a:pPr lvl="1"/>
            <a:r>
              <a:rPr lang="es-ES" dirty="0" smtClean="0"/>
              <a:t>“</a:t>
            </a:r>
            <a:r>
              <a:rPr lang="es-ES" dirty="0"/>
              <a:t>No importa la religión que uno siga; todos los caminos conducen a Dios.” “Todas las religiones son buenas.” </a:t>
            </a:r>
            <a:r>
              <a:rPr lang="es-ES" b="1" dirty="0"/>
              <a:t>Tales expresiones son incompatibles con las enseñanzas de Jesús.</a:t>
            </a:r>
            <a:r>
              <a:rPr lang="es-ES" dirty="0"/>
              <a:t> </a:t>
            </a:r>
            <a:endParaRPr lang="es-ES" dirty="0" smtClean="0"/>
          </a:p>
          <a:p>
            <a:pPr lvl="1"/>
            <a:r>
              <a:rPr lang="es-ES" dirty="0" smtClean="0"/>
              <a:t>No </a:t>
            </a:r>
            <a:r>
              <a:rPr lang="es-ES" dirty="0"/>
              <a:t>solamente existe un solo camino, sino que ese camino también es estrecho. </a:t>
            </a:r>
            <a:endParaRPr lang="es-ES" dirty="0" smtClean="0"/>
          </a:p>
          <a:p>
            <a:pPr lvl="1"/>
            <a:r>
              <a:rPr lang="es-ES" dirty="0" smtClean="0"/>
              <a:t>[…] demandas </a:t>
            </a:r>
            <a:r>
              <a:rPr lang="es-ES" dirty="0"/>
              <a:t>del discipulado: </a:t>
            </a:r>
            <a:r>
              <a:rPr lang="es-ES" dirty="0" smtClean="0"/>
              <a:t>renuncia </a:t>
            </a:r>
            <a:r>
              <a:rPr lang="es-ES" dirty="0"/>
              <a:t>de sí mismo, persecución, </a:t>
            </a:r>
            <a:r>
              <a:rPr lang="es-ES" dirty="0" smtClean="0"/>
              <a:t>y </a:t>
            </a:r>
            <a:r>
              <a:rPr lang="es-ES" dirty="0"/>
              <a:t>aun la </a:t>
            </a:r>
            <a:r>
              <a:rPr lang="es-ES" dirty="0" smtClean="0"/>
              <a:t>muerte. (Carro)</a:t>
            </a:r>
            <a:endParaRPr lang="es-ES" dirty="0"/>
          </a:p>
        </p:txBody>
      </p:sp>
      <p:sp>
        <p:nvSpPr>
          <p:cNvPr id="7" name="Rectangle 3"/>
          <p:cNvSpPr>
            <a:spLocks noGrp="1" noChangeArrowheads="1"/>
          </p:cNvSpPr>
          <p:nvPr>
            <p:ph type="title"/>
          </p:nvPr>
        </p:nvSpPr>
        <p:spPr>
          <a:xfrm>
            <a:off x="1600200" y="671512"/>
            <a:ext cx="6705600" cy="1004888"/>
          </a:xfrm>
        </p:spPr>
        <p:txBody>
          <a:bodyPr/>
          <a:lstStyle/>
          <a:p>
            <a:pPr marL="346075" indent="-346075">
              <a:spcAft>
                <a:spcPts val="600"/>
              </a:spcAft>
              <a:buFont typeface="Wingdings" pitchFamily="2" charset="2"/>
              <a:buAutoNum type="arabicPeriod"/>
            </a:pPr>
            <a:r>
              <a:rPr lang="es-PR" sz="4000" dirty="0"/>
              <a:t>¿Vida o destrucción?                             (Mateo 7:13-14</a:t>
            </a:r>
            <a:r>
              <a:rPr lang="es-PR" sz="4000" dirty="0" smtClean="0"/>
              <a:t>)</a:t>
            </a:r>
            <a:endParaRPr lang="es-PR" sz="4000" dirty="0"/>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8</a:t>
            </a:fld>
            <a:endParaRPr lang="en-US"/>
          </a:p>
        </p:txBody>
      </p:sp>
      <p:sp>
        <p:nvSpPr>
          <p:cNvPr id="329730" name="Rectangle 2"/>
          <p:cNvSpPr>
            <a:spLocks noGrp="1" noChangeArrowheads="1"/>
          </p:cNvSpPr>
          <p:nvPr>
            <p:ph type="body" idx="1"/>
          </p:nvPr>
        </p:nvSpPr>
        <p:spPr>
          <a:xfrm>
            <a:off x="457200" y="1905000"/>
            <a:ext cx="8458200" cy="4648200"/>
          </a:xfrm>
        </p:spPr>
        <p:txBody>
          <a:bodyPr/>
          <a:lstStyle/>
          <a:p>
            <a:r>
              <a:rPr lang="es-ES" dirty="0" smtClean="0"/>
              <a:t>Tres </a:t>
            </a:r>
            <a:r>
              <a:rPr lang="es-ES" dirty="0"/>
              <a:t>verdades </a:t>
            </a:r>
            <a:r>
              <a:rPr lang="es-ES" dirty="0" smtClean="0"/>
              <a:t>de </a:t>
            </a:r>
            <a:r>
              <a:rPr lang="es-ES" dirty="0"/>
              <a:t>este pasaje: </a:t>
            </a:r>
            <a:endParaRPr lang="es-ES" dirty="0" smtClean="0"/>
          </a:p>
          <a:p>
            <a:pPr marL="457200" lvl="1" indent="0">
              <a:buNone/>
            </a:pPr>
            <a:r>
              <a:rPr lang="es-ES" dirty="0" smtClean="0"/>
              <a:t>(1) Existen </a:t>
            </a:r>
            <a:r>
              <a:rPr lang="es-ES" dirty="0"/>
              <a:t>solamente dos caminos en que uno puede caminar; uno conduce a la vida y el otro a la perdición (</a:t>
            </a:r>
            <a:r>
              <a:rPr lang="es-ES" dirty="0" err="1"/>
              <a:t>comp.</a:t>
            </a:r>
            <a:r>
              <a:rPr lang="es-ES" dirty="0"/>
              <a:t> </a:t>
            </a:r>
            <a:r>
              <a:rPr lang="es-ES" dirty="0" err="1">
                <a:solidFill>
                  <a:schemeClr val="tx2"/>
                </a:solidFill>
              </a:rPr>
              <a:t>Jer</a:t>
            </a:r>
            <a:r>
              <a:rPr lang="es-ES" dirty="0">
                <a:solidFill>
                  <a:schemeClr val="tx2"/>
                </a:solidFill>
              </a:rPr>
              <a:t>. 21:8</a:t>
            </a:r>
            <a:r>
              <a:rPr lang="es-ES" dirty="0"/>
              <a:t>). </a:t>
            </a:r>
            <a:r>
              <a:rPr lang="es-ES" dirty="0" smtClean="0"/>
              <a:t>(Carro </a:t>
            </a:r>
            <a:r>
              <a:rPr lang="es-ES" dirty="0"/>
              <a:t>et </a:t>
            </a:r>
            <a:r>
              <a:rPr lang="es-ES" dirty="0" smtClean="0"/>
              <a:t>al)</a:t>
            </a:r>
          </a:p>
          <a:p>
            <a:pPr marL="457200" lvl="1" indent="0">
              <a:spcBef>
                <a:spcPts val="1200"/>
              </a:spcBef>
              <a:buNone/>
            </a:pPr>
            <a:r>
              <a:rPr lang="es-ES" dirty="0" smtClean="0"/>
              <a:t>“</a:t>
            </a:r>
            <a:r>
              <a:rPr lang="es-ES" i="1" dirty="0" smtClean="0"/>
              <a:t>Y </a:t>
            </a:r>
            <a:r>
              <a:rPr lang="es-ES" i="1" dirty="0"/>
              <a:t>a este pueblo dirás: Así ha dicho Jehová: He aquí pongo delante de vosotros camino de vida y camino de muerte.</a:t>
            </a:r>
            <a:r>
              <a:rPr lang="es-ES" dirty="0"/>
              <a:t>” (</a:t>
            </a:r>
            <a:r>
              <a:rPr lang="es-ES" dirty="0">
                <a:solidFill>
                  <a:schemeClr val="tx2"/>
                </a:solidFill>
              </a:rPr>
              <a:t>Jeremías 21.8, RVR60</a:t>
            </a:r>
            <a:r>
              <a:rPr lang="es-ES" dirty="0"/>
              <a:t>) </a:t>
            </a:r>
          </a:p>
          <a:p>
            <a:pPr marL="457200" lvl="1" indent="0">
              <a:buNone/>
            </a:pPr>
            <a:endParaRPr lang="es-ES" dirty="0"/>
          </a:p>
        </p:txBody>
      </p:sp>
      <p:sp>
        <p:nvSpPr>
          <p:cNvPr id="7" name="Rectangle 3"/>
          <p:cNvSpPr>
            <a:spLocks noGrp="1" noChangeArrowheads="1"/>
          </p:cNvSpPr>
          <p:nvPr>
            <p:ph type="title"/>
          </p:nvPr>
        </p:nvSpPr>
        <p:spPr>
          <a:xfrm>
            <a:off x="1600200" y="671512"/>
            <a:ext cx="6705600" cy="1004888"/>
          </a:xfrm>
        </p:spPr>
        <p:txBody>
          <a:bodyPr/>
          <a:lstStyle/>
          <a:p>
            <a:pPr marL="346075" indent="-346075">
              <a:spcAft>
                <a:spcPts val="600"/>
              </a:spcAft>
              <a:buFont typeface="Wingdings" pitchFamily="2" charset="2"/>
              <a:buAutoNum type="arabicPeriod"/>
            </a:pPr>
            <a:r>
              <a:rPr lang="es-PR" sz="4000" dirty="0"/>
              <a:t>¿Vida o destrucción?                             (Mateo 7:13-14</a:t>
            </a:r>
            <a:r>
              <a:rPr lang="es-PR" sz="4000" dirty="0" smtClean="0"/>
              <a:t>)</a:t>
            </a:r>
            <a:endParaRPr lang="es-PR" sz="4000" dirty="0"/>
          </a:p>
        </p:txBody>
      </p:sp>
    </p:spTree>
    <p:extLst>
      <p:ext uri="{BB962C8B-B14F-4D97-AF65-F5344CB8AC3E}">
        <p14:creationId xmlns:p14="http://schemas.microsoft.com/office/powerpoint/2010/main" xmlns="" val="2830994727"/>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9</a:t>
            </a:fld>
            <a:endParaRPr lang="en-US"/>
          </a:p>
        </p:txBody>
      </p:sp>
      <p:sp>
        <p:nvSpPr>
          <p:cNvPr id="329730" name="Rectangle 2"/>
          <p:cNvSpPr>
            <a:spLocks noGrp="1" noChangeArrowheads="1"/>
          </p:cNvSpPr>
          <p:nvPr>
            <p:ph type="body" idx="1"/>
          </p:nvPr>
        </p:nvSpPr>
        <p:spPr>
          <a:xfrm>
            <a:off x="457200" y="1905000"/>
            <a:ext cx="8458200" cy="4648200"/>
          </a:xfrm>
        </p:spPr>
        <p:txBody>
          <a:bodyPr/>
          <a:lstStyle/>
          <a:p>
            <a:r>
              <a:rPr lang="es-ES" dirty="0" smtClean="0"/>
              <a:t>Tres </a:t>
            </a:r>
            <a:r>
              <a:rPr lang="es-ES" dirty="0"/>
              <a:t>verdades </a:t>
            </a:r>
            <a:r>
              <a:rPr lang="es-ES" dirty="0" smtClean="0"/>
              <a:t>de </a:t>
            </a:r>
            <a:r>
              <a:rPr lang="es-ES" dirty="0"/>
              <a:t>este pasaje: </a:t>
            </a:r>
            <a:endParaRPr lang="es-ES" dirty="0" smtClean="0"/>
          </a:p>
          <a:p>
            <a:pPr marL="457200" lvl="1" indent="0">
              <a:buNone/>
            </a:pPr>
            <a:r>
              <a:rPr lang="es-ES" dirty="0"/>
              <a:t>(3) El camino que conduce a la vida es más difícil, y son pocos los que lo escogen; por otro lado, el camino espacioso es más fácil y atrae la mayoría de las personas</a:t>
            </a:r>
            <a:r>
              <a:rPr lang="es-ES" dirty="0" smtClean="0"/>
              <a:t>.</a:t>
            </a:r>
          </a:p>
          <a:p>
            <a:pPr marL="457200" lvl="1" indent="0">
              <a:buNone/>
            </a:pPr>
            <a:r>
              <a:rPr lang="es-ES" dirty="0" smtClean="0"/>
              <a:t>(</a:t>
            </a:r>
            <a:r>
              <a:rPr lang="es-ES" dirty="0"/>
              <a:t>2) Todos los hombres tienen que escoger uno de los dos caminos. No hay ni la más mínima insinuación en el NT de un tercer camino, o de la posibilidad de la neutralidad</a:t>
            </a:r>
            <a:r>
              <a:rPr lang="es-ES" dirty="0" smtClean="0"/>
              <a:t>. (Carro </a:t>
            </a:r>
            <a:r>
              <a:rPr lang="es-ES" dirty="0"/>
              <a:t>et </a:t>
            </a:r>
            <a:r>
              <a:rPr lang="es-ES" dirty="0" smtClean="0"/>
              <a:t>al)</a:t>
            </a:r>
            <a:endParaRPr lang="es-ES" dirty="0"/>
          </a:p>
        </p:txBody>
      </p:sp>
      <p:sp>
        <p:nvSpPr>
          <p:cNvPr id="7" name="Rectangle 3"/>
          <p:cNvSpPr>
            <a:spLocks noGrp="1" noChangeArrowheads="1"/>
          </p:cNvSpPr>
          <p:nvPr>
            <p:ph type="title"/>
          </p:nvPr>
        </p:nvSpPr>
        <p:spPr>
          <a:xfrm>
            <a:off x="1600200" y="671512"/>
            <a:ext cx="6705600" cy="1004888"/>
          </a:xfrm>
        </p:spPr>
        <p:txBody>
          <a:bodyPr/>
          <a:lstStyle/>
          <a:p>
            <a:pPr marL="346075" indent="-346075">
              <a:spcAft>
                <a:spcPts val="600"/>
              </a:spcAft>
              <a:buFont typeface="Wingdings" pitchFamily="2" charset="2"/>
              <a:buAutoNum type="arabicPeriod"/>
            </a:pPr>
            <a:r>
              <a:rPr lang="es-PR" sz="4000" dirty="0"/>
              <a:t>¿Vida o destrucción?                             (Mateo 7:13-14</a:t>
            </a:r>
            <a:r>
              <a:rPr lang="es-PR" sz="4000" dirty="0" smtClean="0"/>
              <a:t>)</a:t>
            </a:r>
            <a:endParaRPr lang="es-PR" sz="4000" dirty="0"/>
          </a:p>
        </p:txBody>
      </p:sp>
    </p:spTree>
    <p:extLst>
      <p:ext uri="{BB962C8B-B14F-4D97-AF65-F5344CB8AC3E}">
        <p14:creationId xmlns:p14="http://schemas.microsoft.com/office/powerpoint/2010/main" xmlns="" val="2065310358"/>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84206</TotalTime>
  <Words>1776</Words>
  <Application>Microsoft Office PowerPoint</Application>
  <PresentationFormat>On-screen Show (4:3)</PresentationFormat>
  <Paragraphs>153</Paragraphs>
  <Slides>32</Slides>
  <Notes>7</Notes>
  <HiddenSlides>0</HiddenSlides>
  <MMClips>0</MMClips>
  <ScaleCrop>false</ScaleCrop>
  <HeadingPairs>
    <vt:vector size="4" baseType="variant">
      <vt:variant>
        <vt:lpstr>Theme</vt:lpstr>
      </vt:variant>
      <vt:variant>
        <vt:i4>3</vt:i4>
      </vt:variant>
      <vt:variant>
        <vt:lpstr>Slide Titles</vt:lpstr>
      </vt:variant>
      <vt:variant>
        <vt:i4>32</vt:i4>
      </vt:variant>
    </vt:vector>
  </HeadingPairs>
  <TitlesOfParts>
    <vt:vector size="35" baseType="lpstr">
      <vt:lpstr>Blends</vt:lpstr>
      <vt:lpstr>1_Office Theme</vt:lpstr>
      <vt:lpstr>Office Theme</vt:lpstr>
      <vt:lpstr>Slide 1</vt:lpstr>
      <vt:lpstr>Tema General</vt:lpstr>
      <vt:lpstr>Bosquejo de Estudio</vt:lpstr>
      <vt:lpstr>Texto Clave</vt:lpstr>
      <vt:lpstr>¿Vida o destrucción?                             (Mateo 7:13-14)</vt:lpstr>
      <vt:lpstr>¿Vida o destrucción?                             (Mateo 7:13-14)</vt:lpstr>
      <vt:lpstr>¿Vida o destrucción?                             (Mateo 7:13-14)</vt:lpstr>
      <vt:lpstr>¿Vida o destrucción?                             (Mateo 7:13-14)</vt:lpstr>
      <vt:lpstr>¿Vida o destrucción?                             (Mateo 7:13-14)</vt:lpstr>
      <vt:lpstr>¿Genuino o falso?                             (Mateo 7:15-23)</vt:lpstr>
      <vt:lpstr>¿Genuino o falso?                             (Mateo 7:15-23)</vt:lpstr>
      <vt:lpstr>¿Genuino o falso?                             (Mateo 7:15-23)</vt:lpstr>
      <vt:lpstr>¿Genuino o falso?                             (Mateo 7:15-23)</vt:lpstr>
      <vt:lpstr>¿Genuino o falso?                             (Mateo 7:15-23)</vt:lpstr>
      <vt:lpstr>¿Genuino o falso?                             (Mateo 7:15-23)</vt:lpstr>
      <vt:lpstr>¿Genuino o falso?                             (Mateo 7:15-23)</vt:lpstr>
      <vt:lpstr>¿Genuino o falso?                             (Mateo 7:15-23)</vt:lpstr>
      <vt:lpstr>¿Genuino o falso?                             (Mateo 7:15-23)</vt:lpstr>
      <vt:lpstr>¿Genuino o falso?                             (Mateo 7:15-23)</vt:lpstr>
      <vt:lpstr>¿Genuino o falso?                             (Mateo 7:15-23)</vt:lpstr>
      <vt:lpstr>¿Genuino o falso?                             (Mateo 7:15-23)</vt:lpstr>
      <vt:lpstr>¿Genuino o falso?                             (Mateo 7:15-23)</vt:lpstr>
      <vt:lpstr>¿Roca o arena?                     (Mateo 7:24-29)</vt:lpstr>
      <vt:lpstr>¿Roca o arena?                     (Mateo 7:24-29)</vt:lpstr>
      <vt:lpstr>¿Roca o arena?                     (Mateo 7:24-29)</vt:lpstr>
      <vt:lpstr>¿Roca o arena?                     (Mateo 7:24-29)</vt:lpstr>
      <vt:lpstr>¿Roca o arena?                     (Mateo 7:24-29)</vt:lpstr>
      <vt:lpstr>¿Roca o arena?                     (Mateo 7:24-29)</vt:lpstr>
      <vt:lpstr>Aplicaciones</vt:lpstr>
      <vt:lpstr>Recursos</vt:lpstr>
      <vt:lpstr>Próximo Estudio Dominical</vt:lpstr>
      <vt:lpstr>Slide 32</vt:lpstr>
    </vt:vector>
  </TitlesOfParts>
  <Company>UIPR-Aguadilla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elija_sabiamente_092913</dc:title>
  <dc:creator>JRIVERA</dc:creator>
  <cp:lastModifiedBy>Lori Ann</cp:lastModifiedBy>
  <cp:revision>3725</cp:revision>
  <dcterms:created xsi:type="dcterms:W3CDTF">2007-01-24T21:53:34Z</dcterms:created>
  <dcterms:modified xsi:type="dcterms:W3CDTF">2013-09-29T20:39:13Z</dcterms:modified>
</cp:coreProperties>
</file>