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  <p:sldMasterId id="2147483712" r:id="rId3"/>
  </p:sldMasterIdLst>
  <p:notesMasterIdLst>
    <p:notesMasterId r:id="rId35"/>
  </p:notesMasterIdLst>
  <p:handoutMasterIdLst>
    <p:handoutMasterId r:id="rId36"/>
  </p:handoutMasterIdLst>
  <p:sldIdLst>
    <p:sldId id="794" r:id="rId4"/>
    <p:sldId id="1228" r:id="rId5"/>
    <p:sldId id="804" r:id="rId6"/>
    <p:sldId id="416" r:id="rId7"/>
    <p:sldId id="287" r:id="rId8"/>
    <p:sldId id="1229" r:id="rId9"/>
    <p:sldId id="1230" r:id="rId10"/>
    <p:sldId id="1231" r:id="rId11"/>
    <p:sldId id="1232" r:id="rId12"/>
    <p:sldId id="1233" r:id="rId13"/>
    <p:sldId id="1234" r:id="rId14"/>
    <p:sldId id="1235" r:id="rId15"/>
    <p:sldId id="1236" r:id="rId16"/>
    <p:sldId id="1237" r:id="rId17"/>
    <p:sldId id="1241" r:id="rId18"/>
    <p:sldId id="1242" r:id="rId19"/>
    <p:sldId id="1243" r:id="rId20"/>
    <p:sldId id="1244" r:id="rId21"/>
    <p:sldId id="622" r:id="rId22"/>
    <p:sldId id="1090" r:id="rId23"/>
    <p:sldId id="652" r:id="rId24"/>
    <p:sldId id="1084" r:id="rId25"/>
    <p:sldId id="1238" r:id="rId26"/>
    <p:sldId id="655" r:id="rId27"/>
    <p:sldId id="922" r:id="rId28"/>
    <p:sldId id="1239" r:id="rId29"/>
    <p:sldId id="1240" r:id="rId30"/>
    <p:sldId id="1155" r:id="rId31"/>
    <p:sldId id="561" r:id="rId32"/>
    <p:sldId id="1133" r:id="rId33"/>
    <p:sldId id="908" r:id="rId3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5633"/>
    <a:srgbClr val="663300"/>
    <a:srgbClr val="993B07"/>
    <a:srgbClr val="303030"/>
    <a:srgbClr val="996633"/>
    <a:srgbClr val="FFFFD1"/>
    <a:srgbClr val="CB7935"/>
    <a:srgbClr val="A6925A"/>
    <a:srgbClr val="CC9900"/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15" autoAdjust="0"/>
    <p:restoredTop sz="96709" autoAdjust="0"/>
  </p:normalViewPr>
  <p:slideViewPr>
    <p:cSldViewPr>
      <p:cViewPr varScale="1">
        <p:scale>
          <a:sx n="68" d="100"/>
          <a:sy n="68" d="100"/>
        </p:scale>
        <p:origin x="135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10/14/2013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471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8197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7414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88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31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st-takla.org/Gallery/Bible/Illustrations/Bible-Slides/OT/Jeremiah.html" TargetMode="External"/><Relationship Id="rId2" Type="http://schemas.openxmlformats.org/officeDocument/2006/relationships/hyperlink" Target="http://www.dsmedia.org/resources/illustrations/sweet-publishing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85800" y="685800"/>
            <a:ext cx="7924800" cy="20574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4</a:t>
            </a:r>
            <a:r>
              <a:rPr kumimoji="0" lang="es-PR" sz="4400" b="0" i="0" u="none" strike="noStrike" kern="1200" cap="none" spc="0" normalizeH="0" baseline="3000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to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Trimestre/Tema </a:t>
            </a:r>
            <a:r>
              <a:rPr lang="es-PR" sz="4400" noProof="0" dirty="0" smtClean="0">
                <a:latin typeface="+mj-lt"/>
              </a:rPr>
              <a:t>2</a:t>
            </a:r>
            <a:r>
              <a:rPr lang="es-PR" sz="4400" dirty="0" smtClean="0">
                <a:latin typeface="+mj-lt"/>
              </a:rPr>
              <a:t>:                ¿Hay vida después del fracaso?</a:t>
            </a:r>
            <a:endParaRPr kumimoji="0" lang="es-PR" sz="4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85800" y="2895600"/>
            <a:ext cx="7924800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dirty="0" smtClean="0">
                <a:latin typeface="+mn-lt"/>
              </a:rPr>
              <a:t>“</a:t>
            </a:r>
            <a:r>
              <a:rPr lang="es-PR" sz="4400" dirty="0" smtClean="0"/>
              <a:t>Del fracaso a la dirección</a:t>
            </a:r>
            <a:r>
              <a:rPr lang="es-PR" sz="4400" dirty="0" smtClean="0">
                <a:latin typeface="+mn-lt"/>
              </a:rPr>
              <a:t>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 smtClean="0">
                <a:latin typeface="+mn-lt"/>
                <a:cs typeface="+mn-cs"/>
              </a:rPr>
              <a:t>13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lang="es-PR" sz="3600" dirty="0" smtClean="0">
                <a:latin typeface="+mn-lt"/>
                <a:cs typeface="+mn-cs"/>
              </a:rPr>
              <a:t>octubre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2013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(Génesis</a:t>
            </a:r>
            <a:r>
              <a:rPr kumimoji="0" lang="es-PR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s-PR" sz="2800" dirty="0" smtClean="0">
                <a:latin typeface="+mn-lt"/>
                <a:cs typeface="+mn-cs"/>
              </a:rPr>
              <a:t>15:4-6; 16:1-5; 17:3-6, 15-19</a:t>
            </a:r>
            <a:r>
              <a:rPr kumimoji="0" lang="es-P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Comprobación de lectura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017713"/>
            <a:ext cx="8421688" cy="4114800"/>
          </a:xfrm>
        </p:spPr>
        <p:txBody>
          <a:bodyPr/>
          <a:lstStyle/>
          <a:p>
            <a:pPr marL="514350" indent="-514350">
              <a:buFont typeface="+mj-lt"/>
              <a:buAutoNum type="arabicPeriod" startAt="5"/>
            </a:pPr>
            <a:r>
              <a:rPr lang="es-PR" dirty="0" smtClean="0"/>
              <a:t>Jehová recalcó a Abram que Él fue quien le sacó: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de Egipto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del desierto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de </a:t>
            </a:r>
            <a:r>
              <a:rPr lang="es-PR" dirty="0" err="1" smtClean="0"/>
              <a:t>Ur</a:t>
            </a:r>
            <a:endParaRPr lang="es-PR" dirty="0" smtClean="0"/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del “lodo </a:t>
            </a:r>
            <a:r>
              <a:rPr lang="es-PR" dirty="0" err="1" smtClean="0"/>
              <a:t>senagozo</a:t>
            </a:r>
            <a:r>
              <a:rPr lang="es-PR" dirty="0" smtClean="0"/>
              <a:t>”</a:t>
            </a:r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653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Comprobación de lectura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017713"/>
            <a:ext cx="8421688" cy="4114800"/>
          </a:xfrm>
        </p:spPr>
        <p:txBody>
          <a:bodyPr/>
          <a:lstStyle/>
          <a:p>
            <a:pPr marL="514350" indent="-514350">
              <a:buFont typeface="+mj-lt"/>
              <a:buAutoNum type="arabicPeriod" startAt="6"/>
            </a:pPr>
            <a:r>
              <a:rPr lang="es-PR" dirty="0" smtClean="0"/>
              <a:t>“Agar” era el nombre: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del mayordomo de Abram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de la primera hija de Abram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de una egipcia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de la región donde vivía Abram y su esposa</a:t>
            </a:r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961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Comprobación de lectura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017713"/>
            <a:ext cx="8534400" cy="4114800"/>
          </a:xfrm>
        </p:spPr>
        <p:txBody>
          <a:bodyPr/>
          <a:lstStyle/>
          <a:p>
            <a:pPr marL="514350" indent="-514350">
              <a:buFont typeface="+mj-lt"/>
              <a:buAutoNum type="arabicPeriod" startAt="7"/>
            </a:pPr>
            <a:r>
              <a:rPr lang="es-PR" dirty="0" smtClean="0"/>
              <a:t>¿Cómo se llamaba la esposa de Abram?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Rebecca 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err="1" smtClean="0"/>
              <a:t>Sarai</a:t>
            </a:r>
            <a:endParaRPr lang="es-PR" dirty="0" smtClean="0"/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María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Marta</a:t>
            </a:r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5903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Comprobación de lectura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017713"/>
            <a:ext cx="8534400" cy="4114800"/>
          </a:xfrm>
        </p:spPr>
        <p:txBody>
          <a:bodyPr/>
          <a:lstStyle/>
          <a:p>
            <a:pPr marL="514350" indent="-514350">
              <a:buFont typeface="+mj-lt"/>
              <a:buAutoNum type="arabicPeriod" startAt="8"/>
            </a:pPr>
            <a:r>
              <a:rPr lang="es-PR" dirty="0" smtClean="0"/>
              <a:t>Luego de Agar concebir un hijo de parte de Abram: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huyó al desierto. 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reclamó una herencia.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fue hecha esposa de Abram.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miraba a </a:t>
            </a:r>
            <a:r>
              <a:rPr lang="es-PR" dirty="0" err="1" smtClean="0"/>
              <a:t>Sarai</a:t>
            </a:r>
            <a:r>
              <a:rPr lang="es-PR" dirty="0" smtClean="0"/>
              <a:t> con desprecio.</a:t>
            </a:r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944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Comprobación de lectura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017713"/>
            <a:ext cx="8534400" cy="4114800"/>
          </a:xfrm>
        </p:spPr>
        <p:txBody>
          <a:bodyPr/>
          <a:lstStyle/>
          <a:p>
            <a:pPr marL="514350" indent="-514350">
              <a:buFont typeface="+mj-lt"/>
              <a:buAutoNum type="arabicPeriod" startAt="9"/>
            </a:pPr>
            <a:r>
              <a:rPr lang="es-PR" dirty="0" smtClean="0"/>
              <a:t>Jehová cambió el nombre de Abram por: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Abraham. 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Melquisedec.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Isaac.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Ismael.</a:t>
            </a:r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8301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Comprobación de lectura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017713"/>
            <a:ext cx="8534400" cy="4114800"/>
          </a:xfrm>
        </p:spPr>
        <p:txBody>
          <a:bodyPr/>
          <a:lstStyle/>
          <a:p>
            <a:pPr marL="514350" indent="-514350">
              <a:buFont typeface="+mj-lt"/>
              <a:buAutoNum type="arabicPeriod" startAt="10"/>
            </a:pPr>
            <a:r>
              <a:rPr lang="es-PR" dirty="0" smtClean="0"/>
              <a:t>Jehová cambió el nombre de Abram por “Abraham”, cuyo significado es semejante a: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padre de muchos. 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siervo fiel.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sacerdote de paz.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hombre fuerte.</a:t>
            </a:r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7591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Comprobación de lectura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017713"/>
            <a:ext cx="8534400" cy="4114800"/>
          </a:xfrm>
        </p:spPr>
        <p:txBody>
          <a:bodyPr/>
          <a:lstStyle/>
          <a:p>
            <a:pPr marL="514350" indent="-514350">
              <a:buFont typeface="+mj-lt"/>
              <a:buAutoNum type="arabicPeriod" startAt="11"/>
            </a:pPr>
            <a:r>
              <a:rPr lang="es-PR" dirty="0" smtClean="0"/>
              <a:t>El nuevo nombre que dio Jehová a </a:t>
            </a:r>
            <a:r>
              <a:rPr lang="es-PR" dirty="0" err="1" smtClean="0"/>
              <a:t>Sarai</a:t>
            </a:r>
            <a:r>
              <a:rPr lang="es-PR" dirty="0" smtClean="0"/>
              <a:t> significa: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mujer virtuosa. 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esposa fiel.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princesa.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afortunada.</a:t>
            </a:r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5203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Comprobación de lectura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017713"/>
            <a:ext cx="8534400" cy="4114800"/>
          </a:xfrm>
        </p:spPr>
        <p:txBody>
          <a:bodyPr/>
          <a:lstStyle/>
          <a:p>
            <a:pPr marL="514350" indent="-514350">
              <a:buFont typeface="+mj-lt"/>
              <a:buAutoNum type="arabicPeriod" startAt="12"/>
            </a:pPr>
            <a:r>
              <a:rPr lang="es-PR" dirty="0" smtClean="0"/>
              <a:t>¿Qué edades tendrían Abraham y Sara al momento del nacimiento de su hijo Isaac?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85/75 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90/80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95/85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100/90</a:t>
            </a:r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6686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Comprobación de lectura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017713"/>
            <a:ext cx="8534400" cy="4114800"/>
          </a:xfrm>
        </p:spPr>
        <p:txBody>
          <a:bodyPr/>
          <a:lstStyle/>
          <a:p>
            <a:pPr marL="514350" indent="-514350">
              <a:buFont typeface="+mj-lt"/>
              <a:buAutoNum type="arabicPeriod" startAt="13"/>
            </a:pPr>
            <a:r>
              <a:rPr lang="es-PR" dirty="0" smtClean="0"/>
              <a:t>¿Qué significa Isaac, el nombre del primogénito de Abraham y Sara?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usurpador 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hijo del pacto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risa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vengador</a:t>
            </a:r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5685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19</a:t>
            </a:fld>
            <a:endParaRPr lang="en-US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524000" y="671512"/>
            <a:ext cx="7239000" cy="1004888"/>
          </a:xfrm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4000" dirty="0"/>
              <a:t>Confíe en Dios                             (Génesis 15:4-6</a:t>
            </a:r>
            <a:r>
              <a:rPr lang="es-PR" sz="4000" dirty="0" smtClean="0"/>
              <a:t>)</a:t>
            </a:r>
            <a:endParaRPr lang="es-PR" sz="4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5400" y="1981200"/>
            <a:ext cx="6553200" cy="4783836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22231" y="0"/>
            <a:ext cx="5099538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286000" y="4800600"/>
            <a:ext cx="2133600" cy="1752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1804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209800"/>
            <a:ext cx="8458200" cy="36576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“Luego vino a él palabra de Jehová, diciendo: No te heredará éste, sino un hijo tuyo será el que te heredará</a:t>
            </a:r>
            <a:r>
              <a:rPr lang="es-ES" dirty="0" smtClean="0"/>
              <a:t>. Y </a:t>
            </a:r>
            <a:r>
              <a:rPr lang="es-ES" dirty="0"/>
              <a:t>lo llevó fuera, y le dijo: Mira ahora los cielos, y cuenta las estrellas, si las puedes contar. Y le dijo: Así será tu descendencia</a:t>
            </a:r>
            <a:r>
              <a:rPr lang="es-ES" dirty="0" smtClean="0"/>
              <a:t>. Y </a:t>
            </a:r>
            <a:r>
              <a:rPr lang="es-ES" dirty="0"/>
              <a:t>creyó a Jehová, y le fue contado por justicia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524000" y="671512"/>
            <a:ext cx="7239000" cy="1004888"/>
          </a:xfrm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4000" dirty="0"/>
              <a:t>Confíe en Dios                             (Génesis 15:4-6</a:t>
            </a:r>
            <a:r>
              <a:rPr lang="es-PR" sz="4000" dirty="0" smtClean="0"/>
              <a:t>)</a:t>
            </a:r>
            <a:endParaRPr lang="es-PR" sz="40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21</a:t>
            </a:fld>
            <a:endParaRPr lang="en-US"/>
          </a:p>
        </p:txBody>
      </p:sp>
      <p:sp>
        <p:nvSpPr>
          <p:cNvPr id="327683" name="Rectangle 3"/>
          <p:cNvSpPr>
            <a:spLocks noGrp="1" noChangeArrowheads="1"/>
          </p:cNvSpPr>
          <p:nvPr>
            <p:ph type="title"/>
          </p:nvPr>
        </p:nvSpPr>
        <p:spPr>
          <a:xfrm>
            <a:off x="1524000" y="762000"/>
            <a:ext cx="71628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/>
              <a:t>No actúe por su cuenta                             (Génesis 16:1-5</a:t>
            </a:r>
            <a:r>
              <a:rPr lang="es-PR" sz="4000" dirty="0" smtClean="0"/>
              <a:t>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5400" y="2011070"/>
            <a:ext cx="6553200" cy="477073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22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133600"/>
            <a:ext cx="8305800" cy="44196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</a:t>
            </a:r>
            <a:r>
              <a:rPr lang="es-ES" dirty="0" err="1"/>
              <a:t>Sarai</a:t>
            </a:r>
            <a:r>
              <a:rPr lang="es-ES" dirty="0"/>
              <a:t> mujer de Abram no le daba hijos; y ella tenía una sierva egipcia, que se llamaba Agar</a:t>
            </a:r>
            <a:r>
              <a:rPr lang="es-ES" dirty="0" smtClean="0"/>
              <a:t>. Dijo </a:t>
            </a:r>
            <a:r>
              <a:rPr lang="es-ES" dirty="0"/>
              <a:t>entonces </a:t>
            </a:r>
            <a:r>
              <a:rPr lang="es-ES" dirty="0" err="1"/>
              <a:t>Sarai</a:t>
            </a:r>
            <a:r>
              <a:rPr lang="es-ES" dirty="0"/>
              <a:t> a Abram: Ya ves que Jehová me ha hecho estéril; te ruego, pues, que te llegues a mi sierva; quizá tendré hijos de ella. Y atendió Abram al ruego de </a:t>
            </a:r>
            <a:r>
              <a:rPr lang="es-ES" dirty="0" err="1"/>
              <a:t>Sarai</a:t>
            </a:r>
            <a:r>
              <a:rPr lang="es-ES" dirty="0" smtClean="0"/>
              <a:t>. Y </a:t>
            </a:r>
            <a:r>
              <a:rPr lang="es-ES" dirty="0" err="1"/>
              <a:t>Sarai</a:t>
            </a:r>
            <a:r>
              <a:rPr lang="es-ES" dirty="0"/>
              <a:t> mujer de Abram tomó a Agar su sierva </a:t>
            </a:r>
            <a:r>
              <a:rPr lang="es-ES" dirty="0" smtClean="0"/>
              <a:t>egipcia...”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524000" y="762000"/>
            <a:ext cx="71628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/>
              <a:t>No actúe por su cuenta                             (Génesis 16:1-5</a:t>
            </a:r>
            <a:r>
              <a:rPr lang="es-PR" sz="4000" dirty="0" smtClean="0"/>
              <a:t>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23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133600"/>
            <a:ext cx="8305800" cy="44196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al </a:t>
            </a:r>
            <a:r>
              <a:rPr lang="es-ES" dirty="0"/>
              <a:t>cabo de diez años que había habitado Abram en la tierra de Canaán, y la dio por mujer a Abram su marido</a:t>
            </a:r>
            <a:r>
              <a:rPr lang="es-ES" dirty="0" smtClean="0"/>
              <a:t>. Y </a:t>
            </a:r>
            <a:r>
              <a:rPr lang="es-ES" dirty="0"/>
              <a:t>él se llegó a Agar, la cual concibió; y cuando vio que había concebido, miraba con desprecio a su señora</a:t>
            </a:r>
            <a:r>
              <a:rPr lang="es-ES" dirty="0" smtClean="0"/>
              <a:t>. Entonces </a:t>
            </a:r>
            <a:r>
              <a:rPr lang="es-ES" dirty="0" err="1"/>
              <a:t>Sarai</a:t>
            </a:r>
            <a:r>
              <a:rPr lang="es-ES" dirty="0"/>
              <a:t> dijo a Abram: Mi afrenta sea sobre ti; yo te di mi sierva por mujer, y viéndose encinta, me mira con desprecio; juzgue Jehová entre tú y yo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524000" y="762000"/>
            <a:ext cx="71628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/>
              <a:t>No actúe por su cuenta                             (Génesis 16:1-5</a:t>
            </a:r>
            <a:r>
              <a:rPr lang="es-PR" sz="40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988973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24</a:t>
            </a:fld>
            <a:endParaRPr lang="en-US"/>
          </a:p>
        </p:txBody>
      </p:sp>
      <p:sp>
        <p:nvSpPr>
          <p:cNvPr id="9" name="Title 5"/>
          <p:cNvSpPr>
            <a:spLocks noGrp="1"/>
          </p:cNvSpPr>
          <p:nvPr>
            <p:ph type="title"/>
          </p:nvPr>
        </p:nvSpPr>
        <p:spPr>
          <a:xfrm>
            <a:off x="914400" y="214313"/>
            <a:ext cx="82296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/>
              <a:t>Vuelva a concentrarse en plan de Dios (Génesis 17:3-6, 15-19)</a:t>
            </a:r>
            <a:endParaRPr lang="es-PR" sz="40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5400" y="1988134"/>
            <a:ext cx="6553200" cy="4793666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25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133600"/>
            <a:ext cx="8458200" cy="3925886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“Entonces Abram se postró sobre su rostro, y Dios habló con él, diciendo</a:t>
            </a:r>
            <a:r>
              <a:rPr lang="es-ES" dirty="0" smtClean="0"/>
              <a:t>: He </a:t>
            </a:r>
            <a:r>
              <a:rPr lang="es-ES" dirty="0"/>
              <a:t>aquí mi pacto es contigo, y serás padre de muchedumbre de gentes</a:t>
            </a:r>
            <a:r>
              <a:rPr lang="es-ES" dirty="0" smtClean="0"/>
              <a:t>. Y </a:t>
            </a:r>
            <a:r>
              <a:rPr lang="es-ES" dirty="0"/>
              <a:t>no se llamará más tu nombre Abram, sino que será tu nombre Abraham, porque te he puesto por padre de muchedumbre de gentes</a:t>
            </a:r>
            <a:r>
              <a:rPr lang="es-ES" dirty="0" smtClean="0"/>
              <a:t>. Y </a:t>
            </a:r>
            <a:r>
              <a:rPr lang="es-ES" dirty="0"/>
              <a:t>te multiplicaré en gran manera, y haré naciones de ti, y reyes saldrán de ti</a:t>
            </a:r>
            <a:r>
              <a:rPr lang="es-ES" dirty="0" smtClean="0"/>
              <a:t>.” (</a:t>
            </a:r>
            <a:r>
              <a:rPr lang="es-ES" dirty="0" smtClean="0">
                <a:solidFill>
                  <a:schemeClr val="tx2"/>
                </a:solidFill>
              </a:rPr>
              <a:t>Génesis 17.3–6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914400" y="214313"/>
            <a:ext cx="82296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/>
              <a:t>Vuelva a concentrarse en plan de Dios (Génesis 17:3-6, 15-19)</a:t>
            </a:r>
            <a:endParaRPr lang="es-PR" sz="40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26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093914"/>
            <a:ext cx="8458200" cy="3925886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Dijo también Dios a Abraham: A </a:t>
            </a:r>
            <a:r>
              <a:rPr lang="es-ES" dirty="0" err="1"/>
              <a:t>Sarai</a:t>
            </a:r>
            <a:r>
              <a:rPr lang="es-ES" dirty="0"/>
              <a:t> tu mujer no la llamarás </a:t>
            </a:r>
            <a:r>
              <a:rPr lang="es-ES" dirty="0" err="1"/>
              <a:t>Sarai</a:t>
            </a:r>
            <a:r>
              <a:rPr lang="es-ES" dirty="0"/>
              <a:t>, mas Sara será su nombre. Y la bendeciré, y también te daré de ella hijo; sí, la bendeciré, y vendrá a ser madre de naciones; reyes de pueblos vendrán de ella. Entonces Abraham se postró sobre su rostro, y se </a:t>
            </a:r>
            <a:r>
              <a:rPr lang="es-ES" dirty="0" err="1"/>
              <a:t>rió</a:t>
            </a:r>
            <a:r>
              <a:rPr lang="es-ES" dirty="0"/>
              <a:t>, y dijo en su corazón: ¿A hombre de cien años ha de nacer hijo? ¿Y Sara, ya de noventa años, ha de concebir</a:t>
            </a:r>
            <a:r>
              <a:rPr lang="es-ES" dirty="0" smtClean="0"/>
              <a:t>?...”</a:t>
            </a:r>
            <a:endParaRPr lang="es-E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914400" y="214313"/>
            <a:ext cx="82296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/>
              <a:t>Vuelva a concentrarse en plan de Dios (Génesis 17:3-6, 15-19)</a:t>
            </a:r>
            <a:endParaRPr lang="es-PR" sz="4000" b="1" dirty="0"/>
          </a:p>
        </p:txBody>
      </p:sp>
    </p:spTree>
    <p:extLst>
      <p:ext uri="{BB962C8B-B14F-4D97-AF65-F5344CB8AC3E}">
        <p14:creationId xmlns:p14="http://schemas.microsoft.com/office/powerpoint/2010/main" val="11674587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27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093914"/>
            <a:ext cx="8458200" cy="3925886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Y </a:t>
            </a:r>
            <a:r>
              <a:rPr lang="es-ES" dirty="0"/>
              <a:t>dijo Abraham a Dios: Ojalá Ismael viva delante de ti. Respondió Dios: Ciertamente Sara tu mujer te dará a luz un hijo, y llamarás su nombre Isaac; y confirmaré mi pacto con él como pacto perpetuo para sus descendientes después de él.” (</a:t>
            </a:r>
            <a:r>
              <a:rPr lang="es-ES" dirty="0">
                <a:solidFill>
                  <a:schemeClr val="tx2"/>
                </a:solidFill>
              </a:rPr>
              <a:t>Génesis </a:t>
            </a:r>
            <a:r>
              <a:rPr lang="es-ES" dirty="0" smtClean="0">
                <a:solidFill>
                  <a:schemeClr val="tx2"/>
                </a:solidFill>
              </a:rPr>
              <a:t>17.15–19</a:t>
            </a:r>
            <a:r>
              <a:rPr lang="es-ES" dirty="0" smtClean="0"/>
              <a:t>) </a:t>
            </a:r>
            <a:endParaRPr lang="es-ES" dirty="0"/>
          </a:p>
          <a:p>
            <a:pPr marL="0" indent="0">
              <a:buNone/>
            </a:pPr>
            <a:endParaRPr lang="es-E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914400" y="214313"/>
            <a:ext cx="82296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/>
              <a:t>Vuelva a concentrarse en plan de Dios (Génesis 17:3-6, 15-19)</a:t>
            </a:r>
            <a:endParaRPr lang="es-PR" sz="4000" b="1" dirty="0"/>
          </a:p>
        </p:txBody>
      </p:sp>
    </p:spTree>
    <p:extLst>
      <p:ext uri="{BB962C8B-B14F-4D97-AF65-F5344CB8AC3E}">
        <p14:creationId xmlns:p14="http://schemas.microsoft.com/office/powerpoint/2010/main" val="18578319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smtClean="0"/>
              <a:t>Aplicaciones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57400"/>
            <a:ext cx="8534400" cy="4114800"/>
          </a:xfrm>
        </p:spPr>
        <p:txBody>
          <a:bodyPr/>
          <a:lstStyle/>
          <a:p>
            <a:r>
              <a:rPr lang="es-PR" sz="2800" dirty="0" smtClean="0"/>
              <a:t>Cuando confiamos en el Señor, podemos estar seguros de que hemos hecho lo que Él requiere para que volvamos a estar en la relación correcta con Él.</a:t>
            </a:r>
          </a:p>
          <a:p>
            <a:r>
              <a:rPr lang="es-PR" sz="2800" dirty="0" smtClean="0"/>
              <a:t>Cuando nos sentimos frustrados o nos impacientamos con Dios y Su tiempo, debemos resistir la tentación de actuar por nuestra cuenta.</a:t>
            </a:r>
          </a:p>
          <a:p>
            <a:r>
              <a:rPr lang="es-PR" sz="2800" dirty="0" smtClean="0"/>
              <a:t>Cuando reconocemos que no hemos vivido como Dios quiere, aún tenemos la posibilidad de acudir a Él para comenzar de nuevo.</a:t>
            </a:r>
            <a:endParaRPr lang="es-PR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29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093913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400" dirty="0" smtClean="0"/>
              <a:t>Fernández, Óscar J. et al. Eds. </a:t>
            </a:r>
            <a:r>
              <a:rPr lang="es-PR" sz="1400" i="1" dirty="0" smtClean="0"/>
              <a:t>Estudios Bíblicos </a:t>
            </a:r>
            <a:r>
              <a:rPr lang="es-PR" sz="1400" i="1" dirty="0" err="1" smtClean="0"/>
              <a:t>Lifeway</a:t>
            </a:r>
            <a:r>
              <a:rPr lang="es-PR" sz="1400" i="1" dirty="0" smtClean="0"/>
              <a:t> para Adultos. </a:t>
            </a:r>
            <a:r>
              <a:rPr lang="es-PR" sz="1400" dirty="0" smtClean="0"/>
              <a:t>Vol. 13, Núm. 1.</a:t>
            </a:r>
            <a:r>
              <a:rPr lang="es-PR" sz="1400" i="1" dirty="0" smtClean="0"/>
              <a:t>  </a:t>
            </a:r>
            <a:r>
              <a:rPr lang="es-PR" sz="1400" dirty="0" smtClean="0"/>
              <a:t>Nashville, TN: </a:t>
            </a:r>
            <a:r>
              <a:rPr lang="es-PR" sz="1400" dirty="0" err="1" smtClean="0"/>
              <a:t>Lifeway</a:t>
            </a:r>
            <a:r>
              <a:rPr lang="es-PR" sz="1400" dirty="0" smtClean="0"/>
              <a:t> </a:t>
            </a:r>
            <a:r>
              <a:rPr lang="es-PR" sz="1400" dirty="0" err="1" smtClean="0"/>
              <a:t>Church</a:t>
            </a:r>
            <a:r>
              <a:rPr lang="es-PR" sz="1400" dirty="0" smtClean="0"/>
              <a:t> </a:t>
            </a:r>
            <a:r>
              <a:rPr lang="es-PR" sz="1400" dirty="0" err="1" smtClean="0"/>
              <a:t>Resources</a:t>
            </a:r>
            <a:r>
              <a:rPr lang="es-PR" sz="1400" dirty="0" smtClean="0"/>
              <a:t>, 2013. 68-77.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400" dirty="0" err="1" smtClean="0"/>
              <a:t>Lockward</a:t>
            </a:r>
            <a:r>
              <a:rPr lang="es-PR" sz="1400" dirty="0" smtClean="0"/>
              <a:t>, Alfonso. </a:t>
            </a:r>
            <a:r>
              <a:rPr lang="es-PR" sz="1400" i="1" dirty="0" smtClean="0"/>
              <a:t>Nuevo Diccionario De La Biblia.</a:t>
            </a:r>
            <a:r>
              <a:rPr lang="es-PR" sz="1400" dirty="0" smtClean="0"/>
              <a:t> Miami: Editorial </a:t>
            </a:r>
            <a:r>
              <a:rPr lang="es-PR" sz="1400" dirty="0" err="1" smtClean="0"/>
              <a:t>Unilit</a:t>
            </a:r>
            <a:r>
              <a:rPr lang="es-PR" sz="1400" dirty="0" smtClean="0"/>
              <a:t>, 2003.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400" dirty="0" err="1"/>
              <a:t>Mapas</a:t>
            </a:r>
            <a:r>
              <a:rPr lang="en-US" sz="1400" dirty="0"/>
              <a:t> de la </a:t>
            </a:r>
            <a:r>
              <a:rPr lang="en-US" sz="1400" dirty="0" err="1"/>
              <a:t>Biblia</a:t>
            </a:r>
            <a:r>
              <a:rPr lang="en-US" sz="1400" dirty="0"/>
              <a:t> Caribe. electronic ed. Nashville: Editorial Caribe, 2000. Print</a:t>
            </a:r>
            <a:r>
              <a:rPr lang="en-US" sz="1400" dirty="0" smtClean="0"/>
              <a:t>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400" dirty="0" smtClean="0"/>
              <a:t>Reina Valera Revisada (1960). Miami: Sociedades Bíblicas Unidas, 1998.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ES" sz="1400" dirty="0" smtClean="0">
                <a:hlinkClick r:id="rId2"/>
              </a:rPr>
              <a:t>http://www.dsmedia.org/resources/illustrations/sweet-publishing/</a:t>
            </a:r>
            <a:r>
              <a:rPr lang="es-ES" sz="1400" dirty="0" smtClean="0"/>
              <a:t>  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400" dirty="0" smtClean="0">
                <a:hlinkClick r:id="rId3"/>
              </a:rPr>
              <a:t>http://st-takla.org/Gallery/Bible/Illustrations/Bible-Slides/OT/Jeremiah.html</a:t>
            </a:r>
            <a:r>
              <a:rPr lang="en-US" sz="1400" dirty="0" smtClean="0"/>
              <a:t> </a:t>
            </a:r>
            <a:r>
              <a:rPr lang="es-ES" sz="1400" dirty="0" smtClean="0">
                <a:latin typeface="Candara" pitchFamily="34" charset="0"/>
              </a:rPr>
              <a:t>(imágenes bíblicas).</a:t>
            </a:r>
            <a:endParaRPr lang="en-US" sz="14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n-US" sz="14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4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4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791200" y="2212848"/>
            <a:ext cx="2615481" cy="3921307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Tema General</a:t>
            </a:r>
            <a:endParaRPr lang="en-US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133600"/>
            <a:ext cx="5105400" cy="4495800"/>
          </a:xfrm>
          <a:solidFill>
            <a:schemeClr val="bg1">
              <a:alpha val="45000"/>
            </a:schemeClr>
          </a:solidFill>
        </p:spPr>
        <p:txBody>
          <a:bodyPr>
            <a:normAutofit fontScale="85000" lnSpcReduction="10000"/>
          </a:bodyPr>
          <a:lstStyle/>
          <a:p>
            <a:r>
              <a:rPr lang="es-PR" sz="3600" dirty="0" smtClean="0"/>
              <a:t>A veces, convencidos de saber exactamente lo que debemos hacer, nos impacientamos, actuamos por nuestra cuenta y luego reconocemos que no actuamos en el momento correcto o que nuestra decisión fue equivocada.</a:t>
            </a:r>
            <a:endParaRPr lang="es-PR" sz="36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797" b="10802"/>
          <a:stretch/>
        </p:blipFill>
        <p:spPr>
          <a:xfrm>
            <a:off x="742808" y="5601"/>
            <a:ext cx="7715392" cy="6852399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742808" y="533400"/>
            <a:ext cx="7715392" cy="838200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r>
              <a:rPr lang="es-PR" dirty="0" smtClean="0">
                <a:solidFill>
                  <a:schemeClr val="bg1"/>
                </a:solidFill>
              </a:rPr>
              <a:t>Próximo Estudio Dominical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732947" y="1345163"/>
            <a:ext cx="7715392" cy="4876800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marL="401638" indent="-234950" algn="ctr">
              <a:spcAft>
                <a:spcPts val="1200"/>
              </a:spcAft>
              <a:buNone/>
              <a:defRPr/>
            </a:pPr>
            <a:r>
              <a:rPr lang="es-PR" sz="4400" dirty="0" smtClean="0">
                <a:solidFill>
                  <a:schemeClr val="bg1"/>
                </a:solidFill>
              </a:rPr>
              <a:t>4</a:t>
            </a:r>
            <a:r>
              <a:rPr lang="es-PR" sz="4400" baseline="30000" dirty="0" smtClean="0">
                <a:solidFill>
                  <a:schemeClr val="bg1"/>
                </a:solidFill>
              </a:rPr>
              <a:t>to</a:t>
            </a:r>
            <a:r>
              <a:rPr lang="es-PR" sz="4400" dirty="0" smtClean="0">
                <a:solidFill>
                  <a:schemeClr val="bg1"/>
                </a:solidFill>
              </a:rPr>
              <a:t> Trimestre/Tema 2:                     </a:t>
            </a:r>
            <a:r>
              <a:rPr lang="es-PR" sz="4400" dirty="0">
                <a:solidFill>
                  <a:schemeClr val="bg1"/>
                </a:solidFill>
              </a:rPr>
              <a:t>¿Hay vida después del fracaso</a:t>
            </a:r>
            <a:r>
              <a:rPr lang="es-PR" sz="4400" dirty="0" smtClean="0">
                <a:solidFill>
                  <a:schemeClr val="bg1"/>
                </a:solidFill>
              </a:rPr>
              <a:t>?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dirty="0" smtClean="0">
                <a:solidFill>
                  <a:schemeClr val="bg1"/>
                </a:solidFill>
              </a:rPr>
              <a:t>“Del fracaso a la corrección”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dirty="0" smtClean="0">
                <a:solidFill>
                  <a:schemeClr val="bg1"/>
                </a:solidFill>
              </a:rPr>
              <a:t>19 de octubre de 2013</a:t>
            </a:r>
            <a:endParaRPr lang="es-PR" sz="2800" dirty="0" smtClean="0">
              <a:solidFill>
                <a:schemeClr val="bg1"/>
              </a:solidFill>
            </a:endParaRP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Leer </a:t>
            </a:r>
            <a:r>
              <a:rPr lang="es-PR" dirty="0">
                <a:solidFill>
                  <a:schemeClr val="bg1"/>
                </a:solidFill>
              </a:rPr>
              <a:t>y meditar en</a:t>
            </a:r>
            <a:r>
              <a:rPr lang="es-PR" dirty="0" smtClean="0">
                <a:solidFill>
                  <a:schemeClr val="bg1"/>
                </a:solidFill>
              </a:rPr>
              <a:t>:</a:t>
            </a: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(Éxodo 15:19-21; Números 12:1-3, 8-13, 15)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31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2209800"/>
            <a:ext cx="7924800" cy="4191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Confíe en Dios                             (</a:t>
            </a:r>
            <a:r>
              <a:rPr lang="es-PR" sz="3600" dirty="0" smtClean="0">
                <a:solidFill>
                  <a:schemeClr val="tx2"/>
                </a:solidFill>
              </a:rPr>
              <a:t>Génesis 15:4-6</a:t>
            </a:r>
            <a:r>
              <a:rPr lang="es-PR" sz="3600" dirty="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No actúe por su cuenta                             (</a:t>
            </a:r>
            <a:r>
              <a:rPr lang="es-PR" sz="3600" dirty="0">
                <a:solidFill>
                  <a:schemeClr val="tx2"/>
                </a:solidFill>
              </a:rPr>
              <a:t>Génesis </a:t>
            </a:r>
            <a:r>
              <a:rPr lang="es-PR" sz="3600" dirty="0" smtClean="0">
                <a:solidFill>
                  <a:schemeClr val="tx2"/>
                </a:solidFill>
              </a:rPr>
              <a:t>16:1-5</a:t>
            </a:r>
            <a:r>
              <a:rPr lang="es-PR" sz="3600" dirty="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Vuelva a concentrarse en plan de Dios (</a:t>
            </a:r>
            <a:r>
              <a:rPr lang="es-PR" sz="3600" dirty="0">
                <a:solidFill>
                  <a:schemeClr val="tx2"/>
                </a:solidFill>
              </a:rPr>
              <a:t>Génesis </a:t>
            </a:r>
            <a:r>
              <a:rPr lang="es-PR" sz="3600" dirty="0" smtClean="0">
                <a:solidFill>
                  <a:schemeClr val="tx2"/>
                </a:solidFill>
              </a:rPr>
              <a:t>17:3-6, 15-19</a:t>
            </a:r>
            <a:r>
              <a:rPr lang="es-PR" sz="3600" dirty="0" smtClean="0"/>
              <a:t>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/>
              <a:pPr/>
              <a:t>4</a:t>
            </a:fld>
            <a:endParaRPr lang="en-US"/>
          </a:p>
        </p:txBody>
      </p:sp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914400"/>
            <a:ext cx="5478463" cy="762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r>
              <a:rPr lang="es-PR" dirty="0"/>
              <a:t>Bosquejo de Estudio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0"/>
            <a:ext cx="2362200" cy="177165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oll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209800"/>
            <a:ext cx="9144000" cy="3276600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849418"/>
            <a:ext cx="8382000" cy="1570182"/>
          </a:xfrm>
          <a:noFill/>
          <a:ln/>
        </p:spPr>
        <p:txBody>
          <a:bodyPr/>
          <a:lstStyle/>
          <a:p>
            <a:pPr>
              <a:buNone/>
            </a:pPr>
            <a:r>
              <a:rPr lang="es-ES" dirty="0">
                <a:latin typeface="Papyrus" panose="03070502060502030205" pitchFamily="66" charset="0"/>
              </a:rPr>
              <a:t>	“Bendeciré a los que te bendijeren, y a los que te maldijeren maldeciré; y serán benditas en ti todas las familias de la tierra.” (Génesis 12.3, RVR60) </a:t>
            </a:r>
          </a:p>
          <a:p>
            <a:pPr>
              <a:buNone/>
            </a:pPr>
            <a:endParaRPr lang="es-ES" dirty="0" smtClean="0">
              <a:latin typeface="Papyrus" pitchFamily="66" charset="0"/>
            </a:endParaRP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Texto </a:t>
            </a:r>
            <a:r>
              <a:rPr lang="es-PR" dirty="0" smtClean="0"/>
              <a:t>Clave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Comprobación de lectura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017713"/>
            <a:ext cx="8421688" cy="411480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s-PR" dirty="0" smtClean="0"/>
              <a:t>El </a:t>
            </a:r>
            <a:r>
              <a:rPr lang="es-PR" dirty="0" err="1" smtClean="0"/>
              <a:t>cap</a:t>
            </a:r>
            <a:r>
              <a:rPr lang="en-US" dirty="0" err="1" smtClean="0"/>
              <a:t>ítulo</a:t>
            </a:r>
            <a:r>
              <a:rPr lang="en-US" dirty="0" smtClean="0"/>
              <a:t> 15 de </a:t>
            </a:r>
            <a:r>
              <a:rPr lang="en-US" dirty="0" err="1" smtClean="0"/>
              <a:t>Génesis</a:t>
            </a:r>
            <a:r>
              <a:rPr lang="en-US" dirty="0" smtClean="0"/>
              <a:t> </a:t>
            </a:r>
            <a:r>
              <a:rPr lang="en-US" dirty="0" err="1" smtClean="0"/>
              <a:t>comienza</a:t>
            </a:r>
            <a:r>
              <a:rPr lang="en-US" dirty="0" smtClean="0"/>
              <a:t> </a:t>
            </a:r>
            <a:r>
              <a:rPr lang="en-US" dirty="0" err="1" smtClean="0"/>
              <a:t>diciendo</a:t>
            </a:r>
            <a:r>
              <a:rPr lang="en-US" dirty="0" smtClean="0"/>
              <a:t> “</a:t>
            </a:r>
            <a:r>
              <a:rPr lang="en-US" dirty="0" err="1" smtClean="0"/>
              <a:t>Después</a:t>
            </a:r>
            <a:r>
              <a:rPr lang="en-US" dirty="0" smtClean="0"/>
              <a:t> de </a:t>
            </a:r>
            <a:r>
              <a:rPr lang="en-US" dirty="0" err="1" smtClean="0"/>
              <a:t>estas</a:t>
            </a:r>
            <a:r>
              <a:rPr lang="en-US" dirty="0" smtClean="0"/>
              <a:t> </a:t>
            </a:r>
            <a:r>
              <a:rPr lang="en-US" dirty="0" err="1" smtClean="0"/>
              <a:t>cosas</a:t>
            </a:r>
            <a:r>
              <a:rPr lang="en-US" dirty="0" smtClean="0"/>
              <a:t>”. ¿A </a:t>
            </a:r>
            <a:r>
              <a:rPr lang="en-US" dirty="0" err="1" smtClean="0"/>
              <a:t>qué</a:t>
            </a:r>
            <a:r>
              <a:rPr lang="en-US" dirty="0" smtClean="0"/>
              <a:t> “</a:t>
            </a:r>
            <a:r>
              <a:rPr lang="en-US" dirty="0" err="1" smtClean="0"/>
              <a:t>cosas</a:t>
            </a:r>
            <a:r>
              <a:rPr lang="en-US" dirty="0" smtClean="0"/>
              <a:t>” se </a:t>
            </a:r>
            <a:r>
              <a:rPr lang="en-US" dirty="0" err="1" smtClean="0"/>
              <a:t>refiere</a:t>
            </a:r>
            <a:r>
              <a:rPr lang="en-US" dirty="0" smtClean="0"/>
              <a:t>?</a:t>
            </a:r>
            <a:endParaRPr lang="es-PR" dirty="0" smtClean="0"/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El rescate de Lot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El pacto de Dios con Abram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La visión de la zarza ardiente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El Gran Diluvio</a:t>
            </a:r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9039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Comprobación de lectura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017713"/>
            <a:ext cx="8421688" cy="4114800"/>
          </a:xfrm>
        </p:spPr>
        <p:txBody>
          <a:bodyPr/>
          <a:lstStyle/>
          <a:p>
            <a:pPr marL="514350" indent="-514350">
              <a:buFont typeface="+mj-lt"/>
              <a:buAutoNum type="arabicPeriod" startAt="2"/>
            </a:pPr>
            <a:r>
              <a:rPr lang="es-PR" dirty="0" smtClean="0"/>
              <a:t>Como Abram no tenía hijo, temía que al morir su único heredero sería: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Su sobrino, Lot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Isaac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Un esclavo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Ismael</a:t>
            </a:r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64714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Comprobación de lectura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017713"/>
            <a:ext cx="8421688" cy="4114800"/>
          </a:xfrm>
        </p:spPr>
        <p:txBody>
          <a:bodyPr/>
          <a:lstStyle/>
          <a:p>
            <a:pPr marL="514350" indent="-514350">
              <a:buFont typeface="+mj-lt"/>
              <a:buAutoNum type="arabicPeriod" startAt="3"/>
            </a:pPr>
            <a:r>
              <a:rPr lang="es-PR" dirty="0" smtClean="0"/>
              <a:t>¿Cómo se llamaba este esclavo, mayordomo de Abram?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Elías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Eliezer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Eliseo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No se dice</a:t>
            </a:r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7125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Comprobación de lectura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017713"/>
            <a:ext cx="8421688" cy="4114800"/>
          </a:xfrm>
        </p:spPr>
        <p:txBody>
          <a:bodyPr/>
          <a:lstStyle/>
          <a:p>
            <a:pPr marL="514350" indent="-514350">
              <a:buFont typeface="+mj-lt"/>
              <a:buAutoNum type="arabicPeriod" startAt="4"/>
            </a:pPr>
            <a:r>
              <a:rPr lang="es-PR" dirty="0" smtClean="0"/>
              <a:t>¿Qué dice la Biblia “le fue contado por justicia” a Abram?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Haber creído a Dios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Haber rescatado a Lot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Haber pactado con Dios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Haber engendrado a Isaac</a:t>
            </a:r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9561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85157</TotalTime>
  <Words>1280</Words>
  <Application>Microsoft Office PowerPoint</Application>
  <PresentationFormat>On-screen Show (4:3)</PresentationFormat>
  <Paragraphs>160</Paragraphs>
  <Slides>31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31</vt:i4>
      </vt:variant>
    </vt:vector>
  </HeadingPairs>
  <TitlesOfParts>
    <vt:vector size="40" baseType="lpstr">
      <vt:lpstr>Arial</vt:lpstr>
      <vt:lpstr>Calibri</vt:lpstr>
      <vt:lpstr>Candara</vt:lpstr>
      <vt:lpstr>Papyrus</vt:lpstr>
      <vt:lpstr>Tahoma</vt:lpstr>
      <vt:lpstr>Wingdings</vt:lpstr>
      <vt:lpstr>Blends</vt:lpstr>
      <vt:lpstr>1_Office Theme</vt:lpstr>
      <vt:lpstr>Office Theme</vt:lpstr>
      <vt:lpstr>PowerPoint Presentation</vt:lpstr>
      <vt:lpstr>PowerPoint Presentation</vt:lpstr>
      <vt:lpstr>Tema General</vt:lpstr>
      <vt:lpstr>Bosquejo de Estudio</vt:lpstr>
      <vt:lpstr>Texto Clave</vt:lpstr>
      <vt:lpstr>Comprobación de lectura</vt:lpstr>
      <vt:lpstr>Comprobación de lectura</vt:lpstr>
      <vt:lpstr>Comprobación de lectura</vt:lpstr>
      <vt:lpstr>Comprobación de lectura</vt:lpstr>
      <vt:lpstr>Comprobación de lectura</vt:lpstr>
      <vt:lpstr>Comprobación de lectura</vt:lpstr>
      <vt:lpstr>Comprobación de lectura</vt:lpstr>
      <vt:lpstr>Comprobación de lectura</vt:lpstr>
      <vt:lpstr>Comprobación de lectura</vt:lpstr>
      <vt:lpstr>Comprobación de lectura</vt:lpstr>
      <vt:lpstr>Comprobación de lectura</vt:lpstr>
      <vt:lpstr>Comprobación de lectura</vt:lpstr>
      <vt:lpstr>Comprobación de lectura</vt:lpstr>
      <vt:lpstr>Confíe en Dios                             (Génesis 15:4-6)</vt:lpstr>
      <vt:lpstr>Confíe en Dios                             (Génesis 15:4-6)</vt:lpstr>
      <vt:lpstr>No actúe por su cuenta                             (Génesis 16:1-5)</vt:lpstr>
      <vt:lpstr>No actúe por su cuenta                             (Génesis 16:1-5)</vt:lpstr>
      <vt:lpstr>No actúe por su cuenta                             (Génesis 16:1-5)</vt:lpstr>
      <vt:lpstr>Vuelva a concentrarse en plan de Dios (Génesis 17:3-6, 15-19)</vt:lpstr>
      <vt:lpstr>Vuelva a concentrarse en plan de Dios (Génesis 17:3-6, 15-19)</vt:lpstr>
      <vt:lpstr>Vuelva a concentrarse en plan de Dios (Génesis 17:3-6, 15-19)</vt:lpstr>
      <vt:lpstr>Vuelva a concentrarse en plan de Dios (Génesis 17:3-6, 15-19)</vt:lpstr>
      <vt:lpstr>Aplicaciones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del_fracaso_a_la_direccion_101313</dc:title>
  <dc:creator>JRIVERA</dc:creator>
  <cp:lastModifiedBy>Tito Ortega</cp:lastModifiedBy>
  <cp:revision>3762</cp:revision>
  <dcterms:created xsi:type="dcterms:W3CDTF">2007-01-24T21:53:34Z</dcterms:created>
  <dcterms:modified xsi:type="dcterms:W3CDTF">2013-10-15T01:58:20Z</dcterms:modified>
</cp:coreProperties>
</file>