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38"/>
  </p:notesMasterIdLst>
  <p:handoutMasterIdLst>
    <p:handoutMasterId r:id="rId39"/>
  </p:handoutMasterIdLst>
  <p:sldIdLst>
    <p:sldId id="794" r:id="rId4"/>
    <p:sldId id="1085" r:id="rId5"/>
    <p:sldId id="1117" r:id="rId6"/>
    <p:sldId id="804" r:id="rId7"/>
    <p:sldId id="416" r:id="rId8"/>
    <p:sldId id="287" r:id="rId9"/>
    <p:sldId id="622" r:id="rId10"/>
    <p:sldId id="1090" r:id="rId11"/>
    <p:sldId id="1113" r:id="rId12"/>
    <p:sldId id="1094" r:id="rId13"/>
    <p:sldId id="1118" r:id="rId14"/>
    <p:sldId id="1067" r:id="rId15"/>
    <p:sldId id="652" r:id="rId16"/>
    <p:sldId id="1084" r:id="rId17"/>
    <p:sldId id="1114" r:id="rId18"/>
    <p:sldId id="1112" r:id="rId19"/>
    <p:sldId id="1119" r:id="rId20"/>
    <p:sldId id="1120" r:id="rId21"/>
    <p:sldId id="1073" r:id="rId22"/>
    <p:sldId id="655" r:id="rId23"/>
    <p:sldId id="922" r:id="rId24"/>
    <p:sldId id="1115" r:id="rId25"/>
    <p:sldId id="1116" r:id="rId26"/>
    <p:sldId id="1104" r:id="rId27"/>
    <p:sldId id="1121" r:id="rId28"/>
    <p:sldId id="1122" r:id="rId29"/>
    <p:sldId id="1123" r:id="rId30"/>
    <p:sldId id="1124" r:id="rId31"/>
    <p:sldId id="1125" r:id="rId32"/>
    <p:sldId id="1089" r:id="rId33"/>
    <p:sldId id="749" r:id="rId34"/>
    <p:sldId id="561" r:id="rId35"/>
    <p:sldId id="924" r:id="rId36"/>
    <p:sldId id="908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3B07"/>
    <a:srgbClr val="303030"/>
    <a:srgbClr val="996633"/>
    <a:srgbClr val="285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63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201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1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610278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997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30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72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38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61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50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e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8" descr="http://www.nazaret.edu.co/maindata/notas/2012327-11351/imagesdirs/Jesus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74" cy="687943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accent4">
              <a:lumMod val="50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accent4">
              <a:lumMod val="50000"/>
              <a:alpha val="5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dirty="0" smtClean="0">
                <a:latin typeface="+mj-lt"/>
              </a:rPr>
              <a:t>1:               Adoremos de corazón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2895600"/>
            <a:ext cx="7696200" cy="2971800"/>
          </a:xfrm>
          <a:prstGeom prst="rect">
            <a:avLst/>
          </a:prstGeom>
          <a:solidFill>
            <a:schemeClr val="accent4">
              <a:lumMod val="50000"/>
              <a:alpha val="5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“Jesús murió por nuestros pecados”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24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marzo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Mateo 26:26-29, 36-39; 27:45-46, 50-54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accent4">
              <a:lumMod val="50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657600"/>
          </a:xfrm>
        </p:spPr>
        <p:txBody>
          <a:bodyPr/>
          <a:lstStyle/>
          <a:p>
            <a:r>
              <a:rPr lang="es-ES" dirty="0" smtClean="0"/>
              <a:t>El pan y el vino (</a:t>
            </a:r>
            <a:r>
              <a:rPr lang="es-ES" dirty="0" smtClean="0">
                <a:solidFill>
                  <a:schemeClr val="tx2"/>
                </a:solidFill>
              </a:rPr>
              <a:t>26–30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Su cuerpo sería partido como el pan; y Su sangre derramada como vino.</a:t>
            </a:r>
          </a:p>
          <a:p>
            <a:pPr lvl="1"/>
            <a:r>
              <a:rPr lang="es-ES" dirty="0" smtClean="0"/>
              <a:t>La sangre de Cristo derramada es la base del pacto nuevo, a través del cual Dios perdonaría el pecado de Su pueblo.</a:t>
            </a:r>
          </a:p>
          <a:p>
            <a:pPr lvl="1"/>
            <a:r>
              <a:rPr lang="es-ES" dirty="0" smtClean="0"/>
              <a:t>Aunque pensar en Su muerte les dio tristeza, produjo también una base de esperanza para el futuro.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muerte de Jesús trajo perdón  de pecados (Mateo 26:26-29)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229600" cy="3657600"/>
          </a:xfrm>
        </p:spPr>
        <p:txBody>
          <a:bodyPr/>
          <a:lstStyle/>
          <a:p>
            <a:r>
              <a:rPr lang="es-ES" dirty="0" smtClean="0"/>
              <a:t>El pan y el vino (</a:t>
            </a:r>
            <a:r>
              <a:rPr lang="es-ES" dirty="0" smtClean="0">
                <a:solidFill>
                  <a:schemeClr val="tx2"/>
                </a:solidFill>
              </a:rPr>
              <a:t>26–30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No tomaría de esta copa de nuevo hasta no hacerlo con ellos en Su reino; pero podrían contar con esta promesa de que lo haría allí.</a:t>
            </a:r>
          </a:p>
          <a:p>
            <a:pPr lvl="1"/>
            <a:r>
              <a:rPr lang="es-ES" dirty="0" smtClean="0"/>
              <a:t>La muerte no era el fin. Habría una reunión futura.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muerte de Jesús trajo perdón  de pecados (Mateo 26:26-29)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153400" cy="3200400"/>
          </a:xfrm>
        </p:spPr>
        <p:txBody>
          <a:bodyPr/>
          <a:lstStyle/>
          <a:p>
            <a:r>
              <a:rPr lang="es-PR" dirty="0" smtClean="0"/>
              <a:t>¿Por qué deberían alentarnos las palabras de Jesús en el </a:t>
            </a:r>
            <a:r>
              <a:rPr lang="es-PR" dirty="0" smtClean="0">
                <a:solidFill>
                  <a:schemeClr val="tx2"/>
                </a:solidFill>
              </a:rPr>
              <a:t>versículo 29</a:t>
            </a:r>
            <a:r>
              <a:rPr lang="es-PR" dirty="0" smtClean="0"/>
              <a:t>?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muerte de Jesús trajo perdón  de pecados (Mateo 26:26-29)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muerte de Jesús cumplió el   plan de Dios (Mateo 26:36-39)</a:t>
            </a:r>
          </a:p>
        </p:txBody>
      </p:sp>
      <p:pic>
        <p:nvPicPr>
          <p:cNvPr id="21506" name="Picture 2" descr="http://2.bp.blogspot.com/-shU1WPjT534/UP9Rc8-687I/AAAAAAAAEis/J4iICDLqO-o/s1600/gethsemane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66800" y="2028876"/>
            <a:ext cx="7010400" cy="46767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"Entonces llegó Jesús con ellos a un lugar que se llama Getsemaní, y dijo a sus discípulos: Sentaos aquí, entre tanto que voy allí y oro. Y tomando a Pedro, y a los dos hijos de </a:t>
            </a:r>
            <a:r>
              <a:rPr lang="es-ES" dirty="0" err="1" smtClean="0"/>
              <a:t>Zebedeo</a:t>
            </a:r>
            <a:r>
              <a:rPr lang="es-ES" dirty="0" smtClean="0"/>
              <a:t>, comenzó a entristecerse y a angustiarse en gran manera. Entonces Jesús les dijo: Mi alma está muy triste, hasta la muerte; quedaos aquí, y velad conmigo..."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muerte de Jesús cumplió el   plan de Dios (Mateo 26:36-39)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"...Yendo un poco adelante, se postró sobre su rostro, orando y diciendo: Padre mío, si es posible, pase de mí esta copa; pero no sea como yo quiero, sino como tú."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muerte de Jesús cumplió el   plan de Dios (Mateo 26:36-39)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r>
              <a:rPr lang="es-ES" dirty="0" smtClean="0"/>
              <a:t>Preparación y alerta</a:t>
            </a:r>
          </a:p>
          <a:p>
            <a:pPr lvl="1"/>
            <a:r>
              <a:rPr lang="es-ES" dirty="0" smtClean="0"/>
              <a:t>Jesús quiso pasar un rato hablando con Su Padre para prepararse para Su muerte. </a:t>
            </a:r>
          </a:p>
          <a:p>
            <a:pPr lvl="1"/>
            <a:r>
              <a:rPr lang="es-ES" dirty="0" smtClean="0"/>
              <a:t>Los discípulos también debían aprovechar el tiempo para pedir ayuda para lo que iban a enfrentar.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  <a:p>
            <a:pPr lvl="1"/>
            <a:endParaRPr lang="es-ES" dirty="0" smtClean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muerte de Jesús cumplió el   plan de Dios (Mateo 26:36-39)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r>
              <a:rPr lang="es-ES" dirty="0" smtClean="0"/>
              <a:t>Preparación y alerta</a:t>
            </a:r>
          </a:p>
          <a:p>
            <a:pPr lvl="1"/>
            <a:r>
              <a:rPr lang="es-ES" dirty="0" smtClean="0"/>
              <a:t>En este momento de comunión entre Cristo y el Padre, podemos observar la relación entre los dos. </a:t>
            </a:r>
          </a:p>
          <a:p>
            <a:pPr lvl="1"/>
            <a:r>
              <a:rPr lang="es-ES" dirty="0" smtClean="0"/>
              <a:t>Jesús estaba totalmente sumiso a la voluntad del Padre. Sin embargo, la prueba era más que lo que podía aguantar solo. </a:t>
            </a:r>
          </a:p>
          <a:p>
            <a:pPr lvl="1"/>
            <a:r>
              <a:rPr lang="es-ES" dirty="0" smtClean="0"/>
              <a:t>Cualquier otra alternativa habría sido preferible. No obstante, sabía que no había otra posibilidad y sometió Su voluntad a la de Su Padre.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  <a:p>
            <a:pPr lvl="1"/>
            <a:endParaRPr lang="es-ES" dirty="0" smtClean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muerte de Jesús cumplió el   plan de Dios (Mateo 26:36-39)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419600"/>
          </a:xfrm>
        </p:spPr>
        <p:txBody>
          <a:bodyPr/>
          <a:lstStyle/>
          <a:p>
            <a:r>
              <a:rPr lang="es-ES" dirty="0" smtClean="0"/>
              <a:t>Preparación y alerta</a:t>
            </a:r>
          </a:p>
          <a:p>
            <a:pPr lvl="1"/>
            <a:r>
              <a:rPr lang="es-ES" dirty="0" smtClean="0"/>
              <a:t>Los discípulos también necesitaban la ayuda de Dios. </a:t>
            </a:r>
          </a:p>
          <a:p>
            <a:pPr lvl="1"/>
            <a:r>
              <a:rPr lang="es-ES" dirty="0" smtClean="0"/>
              <a:t>Aunque debían haberse dirigido a Dios, el cansancio era demasiado. </a:t>
            </a:r>
          </a:p>
          <a:p>
            <a:pPr lvl="1"/>
            <a:r>
              <a:rPr lang="es-ES" dirty="0" smtClean="0"/>
              <a:t>En vez de orar, durmieron. </a:t>
            </a:r>
          </a:p>
          <a:p>
            <a:pPr lvl="1"/>
            <a:r>
              <a:rPr lang="es-ES" dirty="0" smtClean="0"/>
              <a:t>Mientras dormían, Judas y la multitud se acercaba.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  <a:p>
            <a:pPr lvl="1"/>
            <a:endParaRPr lang="es-ES" dirty="0" smtClean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muerte de Jesús cumplió el   plan de Dios (Mateo 26:36-39)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27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610600" cy="4419600"/>
          </a:xfrm>
        </p:spPr>
        <p:txBody>
          <a:bodyPr/>
          <a:lstStyle/>
          <a:p>
            <a:r>
              <a:rPr lang="es-PR" dirty="0" smtClean="0"/>
              <a:t>Saber que a Jesús le costó hacer la voluntad de Dios, pero aún así resolvió hacerlo, ¿cómo le ayuda a usted cuando debe tomar la decisión de obedecer a Dios?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800" y="762000"/>
            <a:ext cx="80772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La muerte de Jesús cumplió el   plan de Dios (Mateo 26:36-39)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3657600" cy="1003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5400" y="1167789"/>
            <a:ext cx="6629400" cy="5537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smtClean="0"/>
              <a:t>Su muerte reveló que Jesús es Hijo de Dios (Mateo 27:45-46, 50-54)</a:t>
            </a:r>
            <a:endParaRPr lang="es-PR" sz="4000" b="1"/>
          </a:p>
        </p:txBody>
      </p:sp>
      <p:pic>
        <p:nvPicPr>
          <p:cNvPr id="16386" name="Picture 2" descr="http://www.maninthemaze.com/images/602_golgoth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295400" y="2133600"/>
            <a:ext cx="6822049" cy="4419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"Y desde la hora sexta hubo tinieblas sobre toda la tierra hasta la hora novena. Cerca de la hora novena, Jesús clamó a gran voz, diciendo: Elí, Elí, ¿lama </a:t>
            </a:r>
            <a:r>
              <a:rPr lang="es-ES" dirty="0" err="1" smtClean="0"/>
              <a:t>sabactani</a:t>
            </a:r>
            <a:r>
              <a:rPr lang="es-ES" dirty="0" smtClean="0"/>
              <a:t>? Esto es: Dios mío, Dios mío, ¿por qué me has desamparado?"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dirty="0" smtClean="0"/>
              <a:t>Su muerte reveló que Jesús es Hijo de Dios (Mateo 27:45-46)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"Mas Jesús, habiendo otra vez clamado a gran voz, entregó el espíritu. Y he aquí, el velo del templo se rasgó en dos, de arriba abajo; y la tierra tembló, y las rocas se partieron; y se abrieron los sepulcros, y muchos cuerpos de santos que habían dormido, se levantaron; y saliendo de los sepulcros, después de la resurrección de él, vinieron a la santa ciudad, y aparecieron a muchos..."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dirty="0" smtClean="0"/>
              <a:t>Su muerte reveló que Jesús es Hijo de Dios (Mateo 27:50-54)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ermons4kids.com/images/gkennedy/crucifixion_gk_10x1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800600" y="1987959"/>
            <a:ext cx="3873500" cy="4695416"/>
          </a:xfrm>
          <a:prstGeom prst="rect">
            <a:avLst/>
          </a:prstGeom>
          <a:noFill/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44196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"...El centurión, y los que estaban con él guardando a Jesús, visto el terremoto, y las cosas que habían sido hechas, temieron en gran manera, y dijeron: Verdaderamente éste era Hijo de Dios."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dirty="0" smtClean="0"/>
              <a:t>Su muerte reveló que Jesús es Hijo de Dios (Mateo 27:50-54)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La oscuridad que se extendió sobre </a:t>
            </a:r>
            <a:r>
              <a:rPr lang="es-ES" i="1" dirty="0" smtClean="0"/>
              <a:t>toda la tierra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45</a:t>
            </a:r>
            <a:r>
              <a:rPr lang="es-ES" dirty="0" smtClean="0"/>
              <a:t>) fue una manifestación sobrenatural. </a:t>
            </a:r>
          </a:p>
          <a:p>
            <a:pPr lvl="1"/>
            <a:r>
              <a:rPr lang="es-ES" i="1" dirty="0" smtClean="0"/>
              <a:t>Toda la tierra </a:t>
            </a:r>
            <a:r>
              <a:rPr lang="es-ES" dirty="0" smtClean="0"/>
              <a:t>se referiría probablemente a Judea, o a Palestina, o en último caso al Imperio Romano, pero no a la redondez del planeta tierra.</a:t>
            </a:r>
          </a:p>
          <a:p>
            <a:pPr lvl="1"/>
            <a:r>
              <a:rPr lang="es-ES" dirty="0" smtClean="0"/>
              <a:t>Un eclipse del sol no sería una explicación natural aceptable, pues era el tiempo de la Pascua, la cual se celebraba con luna llena.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smtClean="0"/>
              <a:t>Su muerte reveló que Jesús es Hijo de Dios (Mateo 27:45-46, 50-54)</a:t>
            </a:r>
            <a:endParaRPr lang="es-PR" sz="40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La oscuridad que se extendió sobre </a:t>
            </a:r>
            <a:r>
              <a:rPr lang="es-ES" i="1" dirty="0" smtClean="0"/>
              <a:t>toda la tierra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v. 45</a:t>
            </a:r>
            <a:r>
              <a:rPr lang="es-ES" dirty="0" smtClean="0"/>
              <a:t>) fue una manifestación sobrenatural. </a:t>
            </a:r>
          </a:p>
          <a:p>
            <a:pPr lvl="1"/>
            <a:r>
              <a:rPr lang="es-ES" dirty="0" smtClean="0"/>
              <a:t>Otros intentos de una explicación natural caen por su propio peso. </a:t>
            </a:r>
          </a:p>
          <a:p>
            <a:pPr lvl="1"/>
            <a:r>
              <a:rPr lang="es-ES" dirty="0" smtClean="0"/>
              <a:t>Fue un evento concreto, objetivo y a la vez simbólico de la hora solemne cuando las fuerzas de “tinieblas espirituales” reinaban aparentemente sin límites. (Carro)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smtClean="0"/>
              <a:t>Su muerte reveló que Jesús es Hijo de Dios (Mateo 27:45-46, 50-54)</a:t>
            </a:r>
            <a:endParaRPr lang="es-PR" sz="40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¿Realmente, el Padre abandonó al Hijo en el momento de su agonía? </a:t>
            </a:r>
          </a:p>
          <a:p>
            <a:pPr lvl="1"/>
            <a:r>
              <a:rPr lang="es-ES" dirty="0" smtClean="0"/>
              <a:t>Algunos teólogos entienden que el Padre volvió las espaldas al Hijo en el momento de su muerte porque llevaba encima los pecados del mundo. </a:t>
            </a:r>
          </a:p>
          <a:p>
            <a:pPr lvl="1"/>
            <a:r>
              <a:rPr lang="es-ES" dirty="0" smtClean="0"/>
              <a:t>El Padre, aun sufriendo </a:t>
            </a:r>
            <a:r>
              <a:rPr lang="es-ES" i="1" dirty="0" smtClean="0"/>
              <a:t>con </a:t>
            </a:r>
            <a:r>
              <a:rPr lang="es-ES" dirty="0" smtClean="0"/>
              <a:t>su Hijo, vio con sumo agrado lo que estaba haciendo. ¡Nunca estuvo más cerca al Hijo que en ese momento!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smtClean="0"/>
              <a:t>Su muerte reveló que Jesús es Hijo de Dios (Mateo 27:45-46, 50-54)</a:t>
            </a:r>
            <a:endParaRPr lang="es-PR" sz="40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¿Realmente, el Padre abandonó al Hijo en el momento de su agonía? </a:t>
            </a:r>
          </a:p>
          <a:p>
            <a:pPr lvl="1"/>
            <a:r>
              <a:rPr lang="es-ES" i="1" dirty="0" smtClean="0"/>
              <a:t>Dios estaba en Cristo reconciliando al mundo consigo mismo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2 </a:t>
            </a:r>
            <a:r>
              <a:rPr lang="es-ES" dirty="0" err="1" smtClean="0">
                <a:solidFill>
                  <a:schemeClr val="tx2"/>
                </a:solidFill>
              </a:rPr>
              <a:t>Cor.</a:t>
            </a:r>
            <a:r>
              <a:rPr lang="es-ES" dirty="0" smtClean="0">
                <a:solidFill>
                  <a:schemeClr val="tx2"/>
                </a:solidFill>
              </a:rPr>
              <a:t> 5:19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Por otro lado, el Hijo </a:t>
            </a:r>
            <a:r>
              <a:rPr lang="es-ES" i="1" dirty="0" smtClean="0"/>
              <a:t>sentía </a:t>
            </a:r>
            <a:r>
              <a:rPr lang="es-ES" dirty="0" smtClean="0"/>
              <a:t>una separación del Padre por razón del pecado de la humanidad que cargaba y que lo separa de Dios. (Carro)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smtClean="0"/>
              <a:t>Su muerte reveló que Jesús es Hijo de Dios (Mateo 27:45-46, 50-54)</a:t>
            </a:r>
            <a:endParaRPr lang="es-PR" sz="40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Eventos sobrenaturales. </a:t>
            </a:r>
          </a:p>
          <a:p>
            <a:pPr lvl="1"/>
            <a:r>
              <a:rPr lang="es-ES" dirty="0" smtClean="0"/>
              <a:t>Jesús despidió Su propio espíritu. </a:t>
            </a:r>
          </a:p>
          <a:p>
            <a:pPr lvl="1"/>
            <a:r>
              <a:rPr lang="es-ES" dirty="0" smtClean="0"/>
              <a:t>El velo del templo se rasgó, de arriba abajo. </a:t>
            </a:r>
          </a:p>
          <a:p>
            <a:pPr lvl="1"/>
            <a:r>
              <a:rPr lang="es-ES" dirty="0" smtClean="0"/>
              <a:t>Un terremoto se unió a los testigos. </a:t>
            </a:r>
          </a:p>
          <a:p>
            <a:pPr lvl="1"/>
            <a:r>
              <a:rPr lang="es-ES" dirty="0" smtClean="0"/>
              <a:t>Muchos cuerpos de los santos de otras épocas se levantaron de entre los muertos y se presentaron en Jerusalén.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  <a:p>
            <a:pPr lvl="1"/>
            <a:endParaRPr lang="es-ES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smtClean="0"/>
              <a:t>Su muerte reveló que Jesús es Hijo de Dios (Mateo 27:45-46, 50-54)</a:t>
            </a:r>
            <a:endParaRPr lang="es-PR" sz="40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Eventos sobrenaturales. </a:t>
            </a:r>
          </a:p>
          <a:p>
            <a:pPr lvl="1"/>
            <a:r>
              <a:rPr lang="es-ES" dirty="0" smtClean="0"/>
              <a:t>A pesar de la ceguera de los líderes, los hechos fueron suficientes para convencer a un centurión romano endurecido (</a:t>
            </a:r>
            <a:r>
              <a:rPr lang="es-ES" dirty="0" smtClean="0">
                <a:solidFill>
                  <a:schemeClr val="tx2"/>
                </a:solidFill>
              </a:rPr>
              <a:t>27:54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Mientras su testimonio no constituye una comprensión completa de la deidad de Cristo, definitivamente señalaba una naturaleza distinta a lo que él había visto antes. </a:t>
            </a:r>
          </a:p>
          <a:p>
            <a:pPr lvl="1"/>
            <a:r>
              <a:rPr lang="es-ES" dirty="0" smtClean="0"/>
              <a:t>Para el centurión, esta persona demostró características de un dios.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  <a:p>
            <a:pPr lvl="1"/>
            <a:endParaRPr lang="es-ES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smtClean="0"/>
              <a:t>Su muerte reveló que Jesús es Hijo de Dios (Mateo 27:45-46, 50-54)</a:t>
            </a:r>
            <a:endParaRPr lang="es-PR" sz="40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Greg_Olsen_WHEREVER_HE_LEADS_ME_525.jpg"/>
          <p:cNvPicPr>
            <a:picLocks noChangeAspect="1"/>
          </p:cNvPicPr>
          <p:nvPr/>
        </p:nvPicPr>
        <p:blipFill>
          <a:blip r:embed="rId2" cstate="print"/>
          <a:srcRect l="44286" b="40698"/>
          <a:stretch>
            <a:fillRect/>
          </a:stretch>
        </p:blipFill>
        <p:spPr>
          <a:xfrm>
            <a:off x="2590800" y="3569677"/>
            <a:ext cx="4191000" cy="3288323"/>
          </a:xfrm>
          <a:prstGeom prst="rect">
            <a:avLst/>
          </a:prstGeom>
        </p:spPr>
      </p:pic>
      <p:pic>
        <p:nvPicPr>
          <p:cNvPr id="20" name="Picture 19" descr="022.jpg"/>
          <p:cNvPicPr>
            <a:picLocks noChangeAspect="1"/>
          </p:cNvPicPr>
          <p:nvPr/>
        </p:nvPicPr>
        <p:blipFill>
          <a:blip r:embed="rId3" cstate="print"/>
          <a:srcRect r="11111"/>
          <a:stretch>
            <a:fillRect/>
          </a:stretch>
        </p:blipFill>
        <p:spPr>
          <a:xfrm>
            <a:off x="6524976" y="2286000"/>
            <a:ext cx="2619023" cy="2209800"/>
          </a:xfrm>
          <a:prstGeom prst="rect">
            <a:avLst/>
          </a:prstGeom>
        </p:spPr>
      </p:pic>
      <p:pic>
        <p:nvPicPr>
          <p:cNvPr id="19" name="Picture 18" descr="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95850"/>
            <a:ext cx="2616200" cy="1962150"/>
          </a:xfrm>
          <a:prstGeom prst="rect">
            <a:avLst/>
          </a:prstGeom>
        </p:spPr>
      </p:pic>
      <p:pic>
        <p:nvPicPr>
          <p:cNvPr id="17" name="Picture 16" descr="02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6000" y="0"/>
            <a:ext cx="3048000" cy="2286000"/>
          </a:xfrm>
          <a:prstGeom prst="rect">
            <a:avLst/>
          </a:prstGeom>
        </p:spPr>
      </p:pic>
      <p:pic>
        <p:nvPicPr>
          <p:cNvPr id="74763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3733800"/>
            <a:ext cx="3692371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219200"/>
            <a:ext cx="97155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0025" y="2209800"/>
            <a:ext cx="942975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200400"/>
            <a:ext cx="9144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38125" y="4191000"/>
            <a:ext cx="9048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307848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Picture 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082638" y="228600"/>
            <a:ext cx="3394362" cy="13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4" name="Picture 1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12080" y="4648200"/>
            <a:ext cx="301752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5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09800" y="5410199"/>
            <a:ext cx="3377787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90600" y="1611488"/>
            <a:ext cx="3124200" cy="178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2" name="Picture 1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012264" y="2181224"/>
            <a:ext cx="3379136" cy="155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30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0114"/>
            <a:ext cx="8458200" cy="3925886"/>
          </a:xfrm>
        </p:spPr>
        <p:txBody>
          <a:bodyPr/>
          <a:lstStyle/>
          <a:p>
            <a:r>
              <a:rPr lang="es-PR" sz="3000" dirty="0" smtClean="0"/>
              <a:t>¿Por qué el centurión pudo captar la situación, cuando muchos a su alrededor no lo hicieron?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4800" y="228600"/>
            <a:ext cx="8991600" cy="1462087"/>
          </a:xfrm>
        </p:spPr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s-PR" sz="4000" smtClean="0"/>
              <a:t>Su muerte reveló que Jesús es Hijo de Dios (Mateo 27:45-46, 50-54)</a:t>
            </a:r>
            <a:endParaRPr lang="es-PR" sz="40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BFE90-5635-4207-AE16-0DA8D39B530F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Aplicación a la Vida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05000"/>
            <a:ext cx="8305800" cy="25146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sz="2600" smtClean="0"/>
              <a:t>La muerte de Jesúsfue el cumplimiento del plan de Dios para llegar a quienes están perdidos en su pecado.</a:t>
            </a:r>
          </a:p>
          <a:p>
            <a:pPr>
              <a:spcAft>
                <a:spcPts val="600"/>
              </a:spcAft>
            </a:pPr>
            <a:r>
              <a:rPr lang="es-PR" sz="2600" smtClean="0"/>
              <a:t>Cuando confiamos en que Dios solucionó nuestro pecado cargándolo sobre Jesús en la cruz, recibimos perdón de nuestros pecados.</a:t>
            </a:r>
          </a:p>
          <a:p>
            <a:pPr>
              <a:spcAft>
                <a:spcPts val="600"/>
              </a:spcAft>
            </a:pPr>
            <a:r>
              <a:rPr lang="es-PR" sz="2600" smtClean="0"/>
              <a:t>Dios ha establecido un nuevo pacto basado en la sangre de Su Hijo en lugar de la sangre de animales.</a:t>
            </a:r>
          </a:p>
          <a:p>
            <a:pPr>
              <a:spcAft>
                <a:spcPts val="600"/>
              </a:spcAft>
            </a:pPr>
            <a:r>
              <a:rPr lang="es-PR" sz="2600" smtClean="0"/>
              <a:t>Con los acontecimientos sobrenaturales que rodearon la crucifixión de Jesús, Dios mostró que Jesús es Su Hijo.</a:t>
            </a:r>
          </a:p>
        </p:txBody>
      </p:sp>
      <p:pic>
        <p:nvPicPr>
          <p:cNvPr id="107524" name="Picture 4" descr="dov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620000" y="5334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Poe,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 and Tex.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Mateo</a:t>
            </a:r>
            <a:r>
              <a:rPr lang="es-ES" sz="1600" dirty="0" smtClean="0"/>
              <a:t>, 1. ed. El Paso, TX: Editorial Mundo Hispano, c1993, 1997.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38-47.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buNone/>
            </a:pPr>
            <a:r>
              <a:rPr lang="es-ES" sz="1600" dirty="0" err="1" smtClean="0"/>
              <a:t>Porter</a:t>
            </a:r>
            <a:r>
              <a:rPr lang="es-ES" sz="1600" dirty="0" smtClean="0"/>
              <a:t>, Rafael. </a:t>
            </a:r>
            <a:r>
              <a:rPr lang="es-ES" sz="1600" i="1" dirty="0" smtClean="0"/>
              <a:t>Estudios </a:t>
            </a:r>
            <a:r>
              <a:rPr lang="es-ES" sz="1600" i="1" dirty="0" err="1" smtClean="0"/>
              <a:t>Bı́blicos</a:t>
            </a:r>
            <a:r>
              <a:rPr lang="es-ES" sz="1600" i="1" dirty="0" smtClean="0"/>
              <a:t> ELA: ¿Listos Para El Rey? (Mateo)</a:t>
            </a:r>
            <a:r>
              <a:rPr lang="es-ES" sz="1600" dirty="0" smtClean="0"/>
              <a:t>.  Puebla, </a:t>
            </a:r>
            <a:r>
              <a:rPr lang="es-ES" sz="1600" dirty="0" err="1" smtClean="0"/>
              <a:t>México</a:t>
            </a:r>
            <a:r>
              <a:rPr lang="es-ES" sz="1600" dirty="0" smtClean="0"/>
              <a:t>: Ediciones Las </a:t>
            </a:r>
            <a:r>
              <a:rPr lang="es-ES" sz="1600" dirty="0" err="1" smtClean="0"/>
              <a:t>Américas</a:t>
            </a:r>
            <a:r>
              <a:rPr lang="es-ES" sz="1600" dirty="0" smtClean="0"/>
              <a:t>, A. C., 1986.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1.bp.blogspot.com/-8UKevfVgr2o/T4GRiVKNb-I/AAAAAAAAEjs/q3ZiNarxSIA/s1600/Resurrezione_di_Cris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2</a:t>
            </a:r>
            <a:r>
              <a:rPr lang="es-PR" sz="4400" baseline="30000" dirty="0" smtClean="0"/>
              <a:t>do</a:t>
            </a:r>
            <a:r>
              <a:rPr lang="es-PR" sz="4400" dirty="0" smtClean="0"/>
              <a:t> Trimestre/Tema 1: Adoremos de corazón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“Jesús resucitó de los muertos”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31 de marzo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(Mateo 27:62-66; 28:5-8; Lucas 24:13-16, 32-33, 35)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dirty="0" smtClean="0"/>
              <a:t>Esta lección le ayudará a explicar por qué Jesús decidió morir.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smtClean="0"/>
              <a:t>La muerte de Jesús trajo perdón de pecados (</a:t>
            </a:r>
            <a:r>
              <a:rPr lang="es-PR" sz="3600" smtClean="0">
                <a:solidFill>
                  <a:schemeClr val="tx2"/>
                </a:solidFill>
              </a:rPr>
              <a:t>Mateo 26:26-29</a:t>
            </a:r>
            <a:r>
              <a:rPr lang="es-PR" sz="360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smtClean="0"/>
              <a:t>La muerte de Jesús cumplió el plan de Dios (</a:t>
            </a:r>
            <a:r>
              <a:rPr lang="es-PR" sz="3600" smtClean="0">
                <a:solidFill>
                  <a:schemeClr val="tx2"/>
                </a:solidFill>
              </a:rPr>
              <a:t>Mateo 26:36-39</a:t>
            </a:r>
            <a:r>
              <a:rPr lang="es-PR" sz="360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smtClean="0"/>
              <a:t>La muerte de Jesús reveló que Él era el Hijo de Dios (</a:t>
            </a:r>
            <a:r>
              <a:rPr lang="es-PR" sz="3600" smtClean="0">
                <a:solidFill>
                  <a:schemeClr val="tx2"/>
                </a:solidFill>
              </a:rPr>
              <a:t>Mateo 27:45-46, 50-54</a:t>
            </a:r>
            <a:r>
              <a:rPr lang="es-PR" sz="360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5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438400"/>
            <a:ext cx="9144000" cy="2514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895600"/>
            <a:ext cx="83058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</a:t>
            </a:r>
            <a:r>
              <a:rPr lang="es-ES" dirty="0" smtClean="0">
                <a:solidFill>
                  <a:srgbClr val="FF0000"/>
                </a:solidFill>
                <a:latin typeface="Papyrus" pitchFamily="66" charset="0"/>
              </a:rPr>
              <a:t>porque esto es mi sangre del nuevo pacto, que por muchos es derramada para remisión de los pecados”. </a:t>
            </a:r>
            <a:r>
              <a:rPr lang="es-ES" dirty="0" smtClean="0">
                <a:latin typeface="Papyrus" pitchFamily="66" charset="0"/>
              </a:rPr>
              <a:t>(</a:t>
            </a:r>
            <a:r>
              <a:rPr lang="es-ES" dirty="0" smtClean="0">
                <a:solidFill>
                  <a:schemeClr val="tx2"/>
                </a:solidFill>
                <a:latin typeface="Papyrus" pitchFamily="66" charset="0"/>
              </a:rPr>
              <a:t>Mateo 26:28, RVR60</a:t>
            </a:r>
            <a:r>
              <a:rPr lang="es-ES" dirty="0" smtClean="0">
                <a:latin typeface="Papyrus" pitchFamily="66" charset="0"/>
              </a:rPr>
              <a:t>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muerte de Jesús trajo perdón  de pecados (Mateo 26:26-29)</a:t>
            </a:r>
          </a:p>
        </p:txBody>
      </p:sp>
      <p:pic>
        <p:nvPicPr>
          <p:cNvPr id="26626" name="Picture 2" descr="http://dcmormontemple.com/files/2012/03/Last-Supper-Mormo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14400" y="2057400"/>
            <a:ext cx="74676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1336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"Y mientras comían, tomó Jesús el pan, y bendijo, y lo partió, y dio a sus discípulos, y dijo: </a:t>
            </a:r>
            <a:r>
              <a:rPr lang="es-ES" dirty="0" smtClean="0">
                <a:solidFill>
                  <a:srgbClr val="FF0000"/>
                </a:solidFill>
              </a:rPr>
              <a:t>Tomad, comed; esto es mi cuerpo</a:t>
            </a:r>
            <a:r>
              <a:rPr lang="es-ES" dirty="0" smtClean="0"/>
              <a:t>. Y tomando la copa, y habiendo dado gracias, les dio, diciendo: </a:t>
            </a:r>
            <a:r>
              <a:rPr lang="es-ES" dirty="0" smtClean="0">
                <a:solidFill>
                  <a:srgbClr val="FF0000"/>
                </a:solidFill>
              </a:rPr>
              <a:t>Bebed de ella todos; porque esto es mi sangre del nuevo pacto, que por muchos es derramada para remisión de los pecados</a:t>
            </a:r>
            <a:r>
              <a:rPr lang="es-ES" dirty="0" smtClean="0"/>
              <a:t>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muerte de Jesús trajo perdón  de pecados (Mateo 26:26-29)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1336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</a:t>
            </a:r>
            <a:r>
              <a:rPr lang="es-ES" dirty="0" smtClean="0">
                <a:solidFill>
                  <a:srgbClr val="FF0000"/>
                </a:solidFill>
              </a:rPr>
              <a:t>Y os digo que desde ahora no beberé más de este fruto de la vid, hasta aquel día en que lo beba nuevo con vosotros en el reino de mi Padre</a:t>
            </a:r>
            <a:r>
              <a:rPr lang="es-ES" dirty="0" smtClean="0"/>
              <a:t>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671512"/>
            <a:ext cx="8382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La muerte de Jesús trajo perdón  de pecados (Mateo 26:26-29)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76480</TotalTime>
  <Words>1513</Words>
  <Application>Microsoft Office PowerPoint</Application>
  <PresentationFormat>On-screen Show (4:3)</PresentationFormat>
  <Paragraphs>149</Paragraphs>
  <Slides>34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PowerPoint Presentation</vt:lpstr>
      <vt:lpstr>Tema General</vt:lpstr>
      <vt:lpstr>Bosquejo de Estudio</vt:lpstr>
      <vt:lpstr>Texto Clave</vt:lpstr>
      <vt:lpstr>La muerte de Jesús trajo perdón  de pecados (Mateo 26:26-29)</vt:lpstr>
      <vt:lpstr>La muerte de Jesús trajo perdón  de pecados (Mateo 26:26-29)</vt:lpstr>
      <vt:lpstr>La muerte de Jesús trajo perdón  de pecados (Mateo 26:26-29)</vt:lpstr>
      <vt:lpstr>La muerte de Jesús trajo perdón  de pecados (Mateo 26:26-29)</vt:lpstr>
      <vt:lpstr>La muerte de Jesús trajo perdón  de pecados (Mateo 26:26-29)</vt:lpstr>
      <vt:lpstr>La muerte de Jesús trajo perdón  de pecados (Mateo 26:26-29)</vt:lpstr>
      <vt:lpstr>La muerte de Jesús cumplió el   plan de Dios (Mateo 26:36-39)</vt:lpstr>
      <vt:lpstr>La muerte de Jesús cumplió el   plan de Dios (Mateo 26:36-39)</vt:lpstr>
      <vt:lpstr>La muerte de Jesús cumplió el   plan de Dios (Mateo 26:36-39)</vt:lpstr>
      <vt:lpstr>La muerte de Jesús cumplió el   plan de Dios (Mateo 26:36-39)</vt:lpstr>
      <vt:lpstr>La muerte de Jesús cumplió el   plan de Dios (Mateo 26:36-39)</vt:lpstr>
      <vt:lpstr>La muerte de Jesús cumplió el   plan de Dios (Mateo 26:36-39)</vt:lpstr>
      <vt:lpstr>La muerte de Jesús cumplió el   plan de Dios (Mateo 26:36-39)</vt:lpstr>
      <vt:lpstr>Su muerte reveló que Jesús es Hijo de Dios (Mateo 27:45-46, 50-54)</vt:lpstr>
      <vt:lpstr>Su muerte reveló que Jesús es Hijo de Dios (Mateo 27:45-46)</vt:lpstr>
      <vt:lpstr>Su muerte reveló que Jesús es Hijo de Dios (Mateo 27:50-54)</vt:lpstr>
      <vt:lpstr>Su muerte reveló que Jesús es Hijo de Dios (Mateo 27:50-54)</vt:lpstr>
      <vt:lpstr>Su muerte reveló que Jesús es Hijo de Dios (Mateo 27:45-46, 50-54)</vt:lpstr>
      <vt:lpstr>Su muerte reveló que Jesús es Hijo de Dios (Mateo 27:45-46, 50-54)</vt:lpstr>
      <vt:lpstr>Su muerte reveló que Jesús es Hijo de Dios (Mateo 27:45-46, 50-54)</vt:lpstr>
      <vt:lpstr>Su muerte reveló que Jesús es Hijo de Dios (Mateo 27:45-46, 50-54)</vt:lpstr>
      <vt:lpstr>Su muerte reveló que Jesús es Hijo de Dios (Mateo 27:45-46, 50-54)</vt:lpstr>
      <vt:lpstr>Su muerte reveló que Jesús es Hijo de Dios (Mateo 27:45-46, 50-54)</vt:lpstr>
      <vt:lpstr>Su muerte reveló que Jesús es Hijo de Dios (Mateo 27:45-46, 50-54)</vt:lpstr>
      <vt:lpstr>Aplicación a la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jesus_murio_por_nuestros_pecados_032413</dc:title>
  <dc:creator>JRIVERA</dc:creator>
  <cp:lastModifiedBy>Tito Ortega</cp:lastModifiedBy>
  <cp:revision>3534</cp:revision>
  <dcterms:created xsi:type="dcterms:W3CDTF">2007-01-24T21:53:34Z</dcterms:created>
  <dcterms:modified xsi:type="dcterms:W3CDTF">2013-03-25T15:01:25Z</dcterms:modified>
</cp:coreProperties>
</file>